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58" r:id="rId5"/>
    <p:sldId id="264" r:id="rId6"/>
    <p:sldId id="260" r:id="rId7"/>
    <p:sldId id="266" r:id="rId8"/>
    <p:sldId id="267" r:id="rId9"/>
    <p:sldId id="268" r:id="rId10"/>
    <p:sldId id="269" r:id="rId11"/>
    <p:sldId id="263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4" roundtripDataSignature="AMtx7mjYOLiczX82tY5tz+6TKdjlY7Z4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12" autoAdjust="0"/>
    <p:restoredTop sz="94434" autoAdjust="0"/>
  </p:normalViewPr>
  <p:slideViewPr>
    <p:cSldViewPr snapToGrid="0">
      <p:cViewPr varScale="1">
        <p:scale>
          <a:sx n="84" d="100"/>
          <a:sy n="84" d="100"/>
        </p:scale>
        <p:origin x="-130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5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8007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73435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589754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74451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74451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384840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FE840FF-C1EF-4224-978A-190512B5B26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6784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95076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/>
          <p:nvPr/>
        </p:nvSpPr>
        <p:spPr>
          <a:xfrm rot="10800000" flipH="1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11"/>
          <p:cNvSpPr/>
          <p:nvPr/>
        </p:nvSpPr>
        <p:spPr>
          <a:xfrm rot="10800000" flipH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11"/>
          <p:cNvSpPr/>
          <p:nvPr/>
        </p:nvSpPr>
        <p:spPr>
          <a:xfrm rot="10800000" flipH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11"/>
          <p:cNvSpPr/>
          <p:nvPr/>
        </p:nvSpPr>
        <p:spPr>
          <a:xfrm rot="10800000" flipH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11"/>
          <p:cNvSpPr/>
          <p:nvPr/>
        </p:nvSpPr>
        <p:spPr>
          <a:xfrm rot="10800000" flipH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11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11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11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11"/>
          <p:cNvSpPr/>
          <p:nvPr/>
        </p:nvSpPr>
        <p:spPr>
          <a:xfrm rot="10800000" flipH="1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11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11"/>
          <p:cNvSpPr txBox="1"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dt" idx="10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ft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sz="4300" b="1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100"/>
              <a:buNone/>
              <a:defRPr sz="21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925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925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 b="0" i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>
                <a:solidFill>
                  <a:srgbClr val="414141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>
                <a:solidFill>
                  <a:srgbClr val="414141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3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4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3810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>
            <a:spLocks noGrp="1"/>
          </p:cNvSpPr>
          <p:nvPr>
            <p:ph type="pic" idx="2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31750" dir="48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13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200"/>
              <a:buFont typeface="Georgia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000"/>
              <a:buFont typeface="Georgia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0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0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0"/>
          <p:cNvSpPr/>
          <p:nvPr/>
        </p:nvSpPr>
        <p:spPr>
          <a:xfrm rot="10800000" flipH="1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0"/>
          <p:cNvSpPr/>
          <p:nvPr/>
        </p:nvSpPr>
        <p:spPr>
          <a:xfrm rot="10800000" flipH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0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0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0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0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0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0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10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%CF%8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714348" y="192880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Trebuchet MS"/>
              <a:buNone/>
            </a:pPr>
            <a:r>
              <a:rPr lang="en-IN" sz="3959"/>
              <a:t>Detecting and Defending Denial of Service (DOS) Attack in Software Defined Network (SDN) Controller</a:t>
            </a:r>
            <a:endParaRPr sz="3959"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1357290" y="421481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4008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Rahul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Parmani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2019H1030021G</a:t>
            </a:r>
            <a:endParaRPr/>
          </a:p>
          <a:p>
            <a:pPr marL="64008" lvl="0" indent="0" algn="l" rtl="0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Mohit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Devarakonda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2019H1030026G</a:t>
            </a:r>
            <a:endParaRPr/>
          </a:p>
          <a:p>
            <a:pPr marL="64008" lvl="0" indent="0" algn="l" rtl="0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NSV Ram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Prathap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2019H1030559G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algorithm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successfully detected and defended 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Network from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DOS attack.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we can see from the results the counter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threshold values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are updated dynamically according to the network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traffic in that switches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This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gives more flexibility for the network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to use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this algorithm in any situation without effecting 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dynamic property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of traffic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As the algorithm also uses the ratio between 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Packet_in messages to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the total transmitted packets this help it to idealize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the nature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of host either as a attacker or as a legitimate user.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It gives more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CPU utilization and resources to a legitimate user and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detects the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attacker much faster than a normal counter based mechanism.</a:t>
            </a:r>
          </a:p>
        </p:txBody>
      </p:sp>
    </p:spTree>
    <p:extLst>
      <p:ext uri="{BB962C8B-B14F-4D97-AF65-F5344CB8AC3E}">
        <p14:creationId xmlns:p14="http://schemas.microsoft.com/office/powerpoint/2010/main" xmlns="" val="35066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IN"/>
              <a:t>References :</a:t>
            </a:r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1"/>
          </p:nvPr>
        </p:nvSpPr>
        <p:spPr>
          <a:xfrm>
            <a:off x="285720" y="2249424"/>
            <a:ext cx="8401080" cy="460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20"/>
              <a:buChar char="•"/>
            </a:pPr>
            <a:r>
              <a:rPr lang="en-IN" sz="1320"/>
              <a:t>[1] A. F. M. Piedrahita, S. Rueda, D. M. F. Mattos and O. C. M. B. Duarte, "Flowfence: a denial of service defense system for software defined networking," 2015 Global Information Infrastructure and Networking Symposium (GIIS), Guadalajara, 2015, pp. 1-6.</a:t>
            </a:r>
            <a:endParaRPr/>
          </a:p>
          <a:p>
            <a:pPr marL="365760" lvl="0" indent="-1722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20"/>
              <a:buNone/>
            </a:pPr>
            <a:endParaRPr sz="1320"/>
          </a:p>
          <a:p>
            <a:pPr marL="365760" lvl="0" indent="-25603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20"/>
              <a:buChar char="•"/>
            </a:pPr>
            <a:r>
              <a:rPr lang="en-IN" sz="1320"/>
              <a:t>[2] J. S. Maddu, S. Tripathy and S. K. Nayak, "SDNGuard: An Extension in Software Defined Network to Defend DoS Attack," </a:t>
            </a:r>
            <a:r>
              <a:rPr lang="en-IN" sz="1320" i="1"/>
              <a:t>2019 IEEE Region 10 Symposium (TENSYMP)</a:t>
            </a:r>
            <a:r>
              <a:rPr lang="en-IN" sz="1320"/>
              <a:t>, Kolkata, India, 2019, pp. 44-49.</a:t>
            </a:r>
            <a:endParaRPr/>
          </a:p>
          <a:p>
            <a:pPr marL="365760" lvl="0" indent="-1722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20"/>
              <a:buNone/>
            </a:pPr>
            <a:endParaRPr sz="1320"/>
          </a:p>
          <a:p>
            <a:pPr marL="365760" lvl="0" indent="-25603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20"/>
              <a:buChar char="•"/>
            </a:pPr>
            <a:r>
              <a:rPr lang="en-IN" sz="1320"/>
              <a:t>[3] R. Nagarathna and S. M. Shalinie, "SLAMHHA: A supervised learning approach to mitigate host location hijacking attack on SDN controllers," 2017 Fourth International Conference on Signal Processing, Communication and Networking (ICSCN), Chennai, 2017, pp. 1-7.</a:t>
            </a:r>
            <a:endParaRPr/>
          </a:p>
          <a:p>
            <a:pPr marL="365760" lvl="0" indent="-1722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20"/>
              <a:buNone/>
            </a:pPr>
            <a:endParaRPr sz="1320"/>
          </a:p>
          <a:p>
            <a:pPr marL="365760" lvl="0" indent="-25603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20"/>
              <a:buChar char="•"/>
            </a:pPr>
            <a:r>
              <a:rPr lang="en-IN" sz="1320"/>
              <a:t>[4]H. Rathore, A. Samant and M. Guizani, "A Bio-Inspired Framework to Mitigate DoS Attacks in Software Defined Networking," 2019 10th IFIP International Conference on New Technologies, Mobility and Security (NTMS), CANARY ISLANDS, Spain, 2019, pp. 1-5.</a:t>
            </a:r>
            <a:endParaRPr/>
          </a:p>
          <a:p>
            <a:pPr marL="365760" lvl="0" indent="-1722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20"/>
              <a:buNone/>
            </a:pPr>
            <a:endParaRPr sz="1320"/>
          </a:p>
          <a:p>
            <a:pPr marL="365760" lvl="0" indent="-25603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20"/>
              <a:buChar char="•"/>
            </a:pPr>
            <a:r>
              <a:rPr lang="en-IN" sz="1320"/>
              <a:t>[5] L. Zhang, Y. Guo, H. Yuwen and Y. Wang, "A Port Hopping Based DoS Mitigation Scheme in SDN Network," 2016 12th International Conference on Computational Intelligence and Security (CIS), Wuxi, 2016, pp. 314-317.</a:t>
            </a:r>
            <a:endParaRPr sz="1320"/>
          </a:p>
          <a:p>
            <a:pPr marL="365760" lvl="0" indent="-25603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20"/>
              <a:buNone/>
            </a:pPr>
            <a:r>
              <a:rPr lang="en-IN" sz="1320"/>
              <a:t> </a:t>
            </a:r>
            <a:endParaRPr sz="1320"/>
          </a:p>
          <a:p>
            <a:pPr marL="365760" lvl="0" indent="-25603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20"/>
              <a:buChar char="•"/>
            </a:pPr>
            <a:r>
              <a:rPr lang="en-IN" sz="1320"/>
              <a:t>[6] T. Chin, X. Mountrouidou, X. Li and K. Xiong, "Selective Packet Inspection to Detect DoS Flooding Using Software Defined Networking (SDN)," 2015 IEEE 35th International Conference on Distributed Computing Systems Workshops, Columbus, OH, 2015, pp. 95-99.</a:t>
            </a:r>
            <a:endParaRPr sz="1320"/>
          </a:p>
          <a:p>
            <a:pPr marL="365760" lvl="0" indent="-25603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20"/>
              <a:buNone/>
            </a:pPr>
            <a:endParaRPr sz="1320"/>
          </a:p>
          <a:p>
            <a:pPr marL="365760" lvl="0" indent="-1722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20"/>
              <a:buNone/>
            </a:pPr>
            <a:endParaRPr sz="132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0" y="518311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IN" dirty="0" smtClean="0"/>
              <a:t>Introduction: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0" y="1407452"/>
            <a:ext cx="9144000" cy="545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Software-Defined Networking (SDN) is a networking approach where data  and control plane execution are made independent of each other.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SDN introduces a </a:t>
            </a:r>
            <a:r>
              <a:rPr lang="en-IN" sz="2000" dirty="0" smtClean="0">
                <a:latin typeface="Calibri"/>
                <a:ea typeface="Calibri"/>
                <a:cs typeface="Calibri"/>
                <a:sym typeface="Calibri"/>
              </a:rPr>
              <a:t>network 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architecture, where the controller acts as the brain of the </a:t>
            </a:r>
            <a:r>
              <a:rPr lang="en-IN" sz="2000" dirty="0" smtClean="0">
                <a:latin typeface="Calibri"/>
                <a:ea typeface="Calibri"/>
                <a:cs typeface="Calibri"/>
                <a:sym typeface="Calibri"/>
              </a:rPr>
              <a:t>network, 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controlling several tasks.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However, having a centralized controller makes the network vulnerable </a:t>
            </a:r>
            <a:r>
              <a:rPr lang="en-IN" sz="2000" dirty="0" smtClean="0">
                <a:latin typeface="Calibri"/>
                <a:ea typeface="Calibri"/>
                <a:cs typeface="Calibri"/>
                <a:sym typeface="Calibri"/>
              </a:rPr>
              <a:t>because 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it has a single point of </a:t>
            </a:r>
            <a:r>
              <a:rPr lang="en-IN" sz="2000" dirty="0" smtClean="0">
                <a:latin typeface="Calibri"/>
                <a:ea typeface="Calibri"/>
                <a:cs typeface="Calibri"/>
                <a:sym typeface="Calibri"/>
              </a:rPr>
              <a:t>failure. Hence 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if a controller is attacked and it fails then the whole network will come </a:t>
            </a:r>
            <a:r>
              <a:rPr lang="en-IN" sz="2000" dirty="0" smtClean="0">
                <a:latin typeface="Calibri"/>
                <a:ea typeface="Calibri"/>
                <a:cs typeface="Calibri"/>
                <a:sym typeface="Calibri"/>
              </a:rPr>
              <a:t>down.</a:t>
            </a:r>
            <a:endParaRPr/>
          </a:p>
          <a:p>
            <a:pPr marL="365760" lvl="0" indent="-129032" algn="l" rtl="0">
              <a:spcBef>
                <a:spcPts val="300"/>
              </a:spcBef>
              <a:spcAft>
                <a:spcPts val="0"/>
              </a:spcAft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65760" lvl="0" indent="-129032" algn="l" rtl="0">
              <a:spcBef>
                <a:spcPts val="300"/>
              </a:spcBef>
              <a:spcAft>
                <a:spcPts val="0"/>
              </a:spcAft>
              <a:buSzPts val="2000"/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365760" lvl="0" indent="-129032" algn="l" rtl="0">
              <a:spcBef>
                <a:spcPts val="300"/>
              </a:spcBef>
              <a:spcAft>
                <a:spcPts val="0"/>
              </a:spcAft>
              <a:buSzPts val="2000"/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365760" lvl="0" indent="-782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433" y="3778723"/>
            <a:ext cx="6377788" cy="283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0" y="473043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IN" dirty="0" smtClean="0"/>
              <a:t>Introduction:</a:t>
            </a:r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body" idx="1"/>
          </p:nvPr>
        </p:nvSpPr>
        <p:spPr>
          <a:xfrm>
            <a:off x="0" y="1412341"/>
            <a:ext cx="9144000" cy="544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 dirty="0" smtClean="0">
                <a:latin typeface="Calibri"/>
                <a:ea typeface="Calibri"/>
                <a:cs typeface="Calibri"/>
                <a:sym typeface="Calibri"/>
              </a:rPr>
              <a:t>Each switch has a flow table, which contains flow entries that help the switch to inspect an incoming packet based on a certain field and accordingly take action. </a:t>
            </a:r>
          </a:p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 dirty="0" smtClean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IN" sz="2000" b="1" dirty="0" err="1" smtClean="0">
                <a:latin typeface="Calibri"/>
                <a:ea typeface="Calibri"/>
                <a:cs typeface="Calibri"/>
                <a:sym typeface="Calibri"/>
              </a:rPr>
              <a:t>packet_in</a:t>
            </a:r>
            <a:r>
              <a:rPr lang="en-IN" sz="20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dirty="0" smtClean="0">
                <a:latin typeface="Calibri"/>
                <a:ea typeface="Calibri"/>
                <a:cs typeface="Calibri"/>
                <a:sym typeface="Calibri"/>
              </a:rPr>
              <a:t>message is sent from switch to controller, if an incoming packet does not match with any flow table entry. </a:t>
            </a:r>
            <a:endParaRPr lang="en-IN" sz="20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000"/>
              <a:buNone/>
            </a:pPr>
            <a:endParaRPr sz="2000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863" y="2998207"/>
            <a:ext cx="7886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0" y="681273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IN" dirty="0"/>
              <a:t>Problem Statement:</a:t>
            </a:r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body" idx="1"/>
          </p:nvPr>
        </p:nvSpPr>
        <p:spPr>
          <a:xfrm>
            <a:off x="0" y="1651896"/>
            <a:ext cx="9144000" cy="520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indent="-256032">
              <a:spcBef>
                <a:spcPts val="0"/>
              </a:spcBef>
              <a:buSzPts val="2000"/>
              <a:buFont typeface="Calibri"/>
              <a:buChar char="•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Denial of Service (DOS) attacks be caused by sending packets from a host to the switch so that these packets always mismatch in the routing table of the switch, triggering </a:t>
            </a:r>
            <a:r>
              <a:rPr lang="en-US" sz="2000" b="1" dirty="0" err="1" smtClean="0">
                <a:latin typeface="Calibri"/>
                <a:ea typeface="Calibri"/>
                <a:cs typeface="Calibri"/>
                <a:sym typeface="Calibri"/>
              </a:rPr>
              <a:t>packet_in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messages to the controller making it overloaded.</a:t>
            </a:r>
          </a:p>
          <a:p>
            <a:pPr marL="365760" indent="-256032">
              <a:spcBef>
                <a:spcPts val="0"/>
              </a:spcBef>
              <a:buSzPts val="2000"/>
              <a:buNone/>
            </a:pPr>
            <a:endParaRPr lang="en-IN" sz="20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IN" sz="2000" dirty="0" smtClean="0">
                <a:latin typeface="Calibri"/>
                <a:ea typeface="Calibri"/>
                <a:cs typeface="Calibri"/>
                <a:sym typeface="Calibri"/>
              </a:rPr>
              <a:t>In Defending against the attack considering 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only the </a:t>
            </a:r>
            <a:r>
              <a:rPr lang="en-IN" sz="2000" b="1" dirty="0" err="1">
                <a:latin typeface="Calibri"/>
                <a:ea typeface="Calibri"/>
                <a:cs typeface="Calibri"/>
                <a:sym typeface="Calibri"/>
              </a:rPr>
              <a:t>packet_in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 messages might be misleading, so in our proposed solution we consider </a:t>
            </a:r>
            <a:r>
              <a:rPr lang="en-IN" sz="2000" dirty="0" smtClean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ratio of </a:t>
            </a:r>
            <a:r>
              <a:rPr lang="en-IN" sz="2000" dirty="0" smtClean="0">
                <a:latin typeface="Calibri"/>
                <a:ea typeface="Calibri"/>
                <a:cs typeface="Calibri"/>
                <a:sym typeface="Calibri"/>
              </a:rPr>
              <a:t>number of </a:t>
            </a:r>
            <a:r>
              <a:rPr lang="en-IN" sz="2000" b="1" dirty="0" err="1" smtClean="0">
                <a:latin typeface="Calibri"/>
                <a:ea typeface="Calibri"/>
                <a:cs typeface="Calibri"/>
                <a:sym typeface="Calibri"/>
              </a:rPr>
              <a:t>packet_in</a:t>
            </a:r>
            <a:r>
              <a:rPr lang="en-IN" sz="20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messages to the </a:t>
            </a:r>
            <a:r>
              <a:rPr lang="en-IN" sz="2000" dirty="0" smtClean="0">
                <a:latin typeface="Calibri"/>
                <a:ea typeface="Calibri"/>
                <a:cs typeface="Calibri"/>
                <a:sym typeface="Calibri"/>
              </a:rPr>
              <a:t>number of transmitted 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messages</a:t>
            </a:r>
            <a:r>
              <a:rPr lang="en-IN" sz="20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IN" sz="2000" i="1" dirty="0" smtClean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0376"/>
            <a:ext cx="8229600" cy="5322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Proposed Solution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1821"/>
            <a:ext cx="8229600" cy="5482715"/>
          </a:xfrm>
        </p:spPr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349711" y="1218787"/>
            <a:ext cx="1617259" cy="346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Controller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681393" y="2265527"/>
            <a:ext cx="600501" cy="3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1453487" y="2265528"/>
            <a:ext cx="620973" cy="3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2339173" y="2265526"/>
            <a:ext cx="627797" cy="3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3261815" y="2265526"/>
            <a:ext cx="655093" cy="3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S4</a:t>
            </a:r>
            <a:endParaRPr lang="en-IN" dirty="0"/>
          </a:p>
        </p:txBody>
      </p:sp>
      <p:cxnSp>
        <p:nvCxnSpPr>
          <p:cNvPr id="20" name="Elbow Connector 19"/>
          <p:cNvCxnSpPr>
            <a:stCxn id="4" idx="5"/>
            <a:endCxn id="9" idx="0"/>
          </p:cNvCxnSpPr>
          <p:nvPr/>
        </p:nvCxnSpPr>
        <p:spPr>
          <a:xfrm rot="16200000" flipH="1">
            <a:off x="2784282" y="1460446"/>
            <a:ext cx="750926" cy="859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4"/>
            <a:endCxn id="7" idx="0"/>
          </p:cNvCxnSpPr>
          <p:nvPr/>
        </p:nvCxnSpPr>
        <p:spPr>
          <a:xfrm rot="5400000">
            <a:off x="1611071" y="1718258"/>
            <a:ext cx="700174" cy="394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3"/>
            <a:endCxn id="5" idx="0"/>
          </p:cNvCxnSpPr>
          <p:nvPr/>
        </p:nvCxnSpPr>
        <p:spPr>
          <a:xfrm rot="5400000">
            <a:off x="908636" y="1587609"/>
            <a:ext cx="750927" cy="6049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>
            <a:off x="647276" y="2975212"/>
            <a:ext cx="267124" cy="2865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34" name="Isosceles Triangle 33"/>
          <p:cNvSpPr/>
          <p:nvPr/>
        </p:nvSpPr>
        <p:spPr>
          <a:xfrm>
            <a:off x="1023583" y="2975211"/>
            <a:ext cx="191069" cy="3138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35" name="Isosceles Triangle 34"/>
          <p:cNvSpPr/>
          <p:nvPr/>
        </p:nvSpPr>
        <p:spPr>
          <a:xfrm>
            <a:off x="1522005" y="2975211"/>
            <a:ext cx="244406" cy="3138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36" name="Isosceles Triangle 35"/>
          <p:cNvSpPr/>
          <p:nvPr/>
        </p:nvSpPr>
        <p:spPr>
          <a:xfrm>
            <a:off x="1847115" y="2975211"/>
            <a:ext cx="197890" cy="3138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37" name="Isosceles Triangle 36"/>
          <p:cNvSpPr/>
          <p:nvPr/>
        </p:nvSpPr>
        <p:spPr>
          <a:xfrm>
            <a:off x="2431461" y="2975211"/>
            <a:ext cx="197892" cy="3138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8" name="Isosceles Triangle 37"/>
          <p:cNvSpPr/>
          <p:nvPr/>
        </p:nvSpPr>
        <p:spPr>
          <a:xfrm>
            <a:off x="2763671" y="2965698"/>
            <a:ext cx="188561" cy="3138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39" name="Isosceles Triangle 38"/>
          <p:cNvSpPr/>
          <p:nvPr/>
        </p:nvSpPr>
        <p:spPr>
          <a:xfrm>
            <a:off x="3398291" y="2947913"/>
            <a:ext cx="163774" cy="3138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40" name="Isosceles Triangle 39"/>
          <p:cNvSpPr/>
          <p:nvPr/>
        </p:nvSpPr>
        <p:spPr>
          <a:xfrm>
            <a:off x="3695131" y="2947912"/>
            <a:ext cx="177423" cy="3138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cxnSp>
        <p:nvCxnSpPr>
          <p:cNvPr id="45" name="Elbow Connector 44"/>
          <p:cNvCxnSpPr>
            <a:stCxn id="4" idx="4"/>
            <a:endCxn id="8" idx="0"/>
          </p:cNvCxnSpPr>
          <p:nvPr/>
        </p:nvCxnSpPr>
        <p:spPr>
          <a:xfrm rot="16200000" flipH="1">
            <a:off x="2055620" y="1668074"/>
            <a:ext cx="700172" cy="494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33" idx="0"/>
          </p:cNvCxnSpPr>
          <p:nvPr/>
        </p:nvCxnSpPr>
        <p:spPr>
          <a:xfrm rot="5400000">
            <a:off x="676526" y="2670090"/>
            <a:ext cx="409435" cy="200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" idx="2"/>
            <a:endCxn id="34" idx="0"/>
          </p:cNvCxnSpPr>
          <p:nvPr/>
        </p:nvCxnSpPr>
        <p:spPr>
          <a:xfrm rot="16200000" flipH="1">
            <a:off x="845665" y="2701757"/>
            <a:ext cx="409433" cy="1374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35" idx="0"/>
          </p:cNvCxnSpPr>
          <p:nvPr/>
        </p:nvCxnSpPr>
        <p:spPr>
          <a:xfrm rot="5400000">
            <a:off x="1499374" y="2710612"/>
            <a:ext cx="409434" cy="1197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7" idx="2"/>
            <a:endCxn id="36" idx="0"/>
          </p:cNvCxnSpPr>
          <p:nvPr/>
        </p:nvCxnSpPr>
        <p:spPr>
          <a:xfrm rot="16200000" flipH="1">
            <a:off x="1650301" y="2679452"/>
            <a:ext cx="409432" cy="182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8" idx="2"/>
            <a:endCxn id="37" idx="0"/>
          </p:cNvCxnSpPr>
          <p:nvPr/>
        </p:nvCxnSpPr>
        <p:spPr>
          <a:xfrm rot="5400000">
            <a:off x="2387023" y="2709162"/>
            <a:ext cx="409434" cy="122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8" idx="2"/>
            <a:endCxn id="38" idx="0"/>
          </p:cNvCxnSpPr>
          <p:nvPr/>
        </p:nvCxnSpPr>
        <p:spPr>
          <a:xfrm rot="16200000" flipH="1">
            <a:off x="2555552" y="2663297"/>
            <a:ext cx="399921" cy="204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9" idx="2"/>
            <a:endCxn id="39" idx="0"/>
          </p:cNvCxnSpPr>
          <p:nvPr/>
        </p:nvCxnSpPr>
        <p:spPr>
          <a:xfrm rot="5400000">
            <a:off x="3343702" y="2702253"/>
            <a:ext cx="382136" cy="1091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9" idx="2"/>
            <a:endCxn id="40" idx="0"/>
          </p:cNvCxnSpPr>
          <p:nvPr/>
        </p:nvCxnSpPr>
        <p:spPr>
          <a:xfrm rot="16200000" flipH="1">
            <a:off x="3495535" y="2659603"/>
            <a:ext cx="382135" cy="194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oogle Shape;127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5059395" y="1218787"/>
            <a:ext cx="258318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TextBox 100"/>
          <p:cNvSpPr txBox="1"/>
          <p:nvPr/>
        </p:nvSpPr>
        <p:spPr>
          <a:xfrm>
            <a:off x="4802961" y="1714087"/>
            <a:ext cx="3096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Gamma_ij</a:t>
            </a:r>
            <a:r>
              <a:rPr lang="en-IN" dirty="0" smtClean="0"/>
              <a:t> is the number of </a:t>
            </a:r>
            <a:r>
              <a:rPr lang="en-IN" dirty="0" err="1" smtClean="0"/>
              <a:t>packet_in</a:t>
            </a:r>
            <a:r>
              <a:rPr lang="en-IN" dirty="0" smtClean="0"/>
              <a:t> messages received from switch </a:t>
            </a:r>
            <a:r>
              <a:rPr lang="en-IN" dirty="0" err="1" smtClean="0"/>
              <a:t>i</a:t>
            </a:r>
            <a:r>
              <a:rPr lang="en-IN" dirty="0" smtClean="0"/>
              <a:t> and Host j to the controller.</a:t>
            </a:r>
          </a:p>
        </p:txBody>
      </p:sp>
      <p:pic>
        <p:nvPicPr>
          <p:cNvPr id="102" name="Google Shape;1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231" y="2524049"/>
            <a:ext cx="2895600" cy="70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TextBox 102"/>
          <p:cNvSpPr txBox="1"/>
          <p:nvPr/>
        </p:nvSpPr>
        <p:spPr>
          <a:xfrm>
            <a:off x="4876231" y="3224934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Beta_i</a:t>
            </a:r>
            <a:r>
              <a:rPr lang="en-IN" dirty="0" smtClean="0"/>
              <a:t> is the sum of </a:t>
            </a:r>
            <a:r>
              <a:rPr lang="en-IN" dirty="0" err="1" smtClean="0"/>
              <a:t>packet_in</a:t>
            </a:r>
            <a:r>
              <a:rPr lang="en-IN" dirty="0" smtClean="0"/>
              <a:t> messages received from switch </a:t>
            </a:r>
            <a:r>
              <a:rPr lang="en-IN" dirty="0" err="1" smtClean="0"/>
              <a:t>i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04" name="TextBox 103"/>
          <p:cNvSpPr txBox="1"/>
          <p:nvPr/>
        </p:nvSpPr>
        <p:spPr>
          <a:xfrm>
            <a:off x="552765" y="3320538"/>
            <a:ext cx="456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105" name="TextBox 104"/>
          <p:cNvSpPr txBox="1"/>
          <p:nvPr/>
        </p:nvSpPr>
        <p:spPr>
          <a:xfrm flipH="1">
            <a:off x="959123" y="3304903"/>
            <a:ext cx="49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50</a:t>
            </a:r>
            <a:endParaRPr lang="en-IN" dirty="0"/>
          </a:p>
        </p:txBody>
      </p:sp>
      <p:sp>
        <p:nvSpPr>
          <p:cNvPr id="106" name="TextBox 105"/>
          <p:cNvSpPr txBox="1"/>
          <p:nvPr/>
        </p:nvSpPr>
        <p:spPr>
          <a:xfrm>
            <a:off x="1443722" y="3304903"/>
            <a:ext cx="56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100</a:t>
            </a:r>
            <a:endParaRPr lang="en-IN" dirty="0"/>
          </a:p>
        </p:txBody>
      </p:sp>
      <p:sp>
        <p:nvSpPr>
          <p:cNvPr id="108" name="TextBox 107"/>
          <p:cNvSpPr txBox="1"/>
          <p:nvPr/>
        </p:nvSpPr>
        <p:spPr>
          <a:xfrm>
            <a:off x="394662" y="1971401"/>
            <a:ext cx="50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</a:rPr>
              <a:t>100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 flipH="1">
            <a:off x="1324027" y="1965857"/>
            <a:ext cx="54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</a:rPr>
              <a:t>200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076055" y="1960809"/>
            <a:ext cx="72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</a:rPr>
              <a:t>300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968055" y="1960809"/>
            <a:ext cx="52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</a:rPr>
              <a:t>400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815728" y="3293015"/>
            <a:ext cx="523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100</a:t>
            </a:r>
            <a:endParaRPr lang="en-IN" dirty="0"/>
          </a:p>
        </p:txBody>
      </p:sp>
      <p:sp>
        <p:nvSpPr>
          <p:cNvPr id="116" name="TextBox 115"/>
          <p:cNvSpPr txBox="1"/>
          <p:nvPr/>
        </p:nvSpPr>
        <p:spPr>
          <a:xfrm>
            <a:off x="4876231" y="3833178"/>
            <a:ext cx="23786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IN" dirty="0" smtClean="0"/>
              <a:t> represents the number of </a:t>
            </a:r>
            <a:r>
              <a:rPr lang="en-IN" dirty="0" err="1" smtClean="0"/>
              <a:t>packet_in</a:t>
            </a:r>
            <a:r>
              <a:rPr lang="en-IN" dirty="0" smtClean="0"/>
              <a:t> messages the controller can handle to get a CPU utilization of </a:t>
            </a:r>
            <a:r>
              <a:rPr lang="en-IN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σ</a:t>
            </a:r>
            <a:r>
              <a:rPr lang="en-IN" i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%. w=1100</a:t>
            </a:r>
            <a:endParaRPr lang="en-IN" dirty="0"/>
          </a:p>
        </p:txBody>
      </p:sp>
      <p:sp>
        <p:nvSpPr>
          <p:cNvPr id="117" name="TextBox 116"/>
          <p:cNvSpPr txBox="1"/>
          <p:nvPr/>
        </p:nvSpPr>
        <p:spPr>
          <a:xfrm>
            <a:off x="3378547" y="1405415"/>
            <a:ext cx="10968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W=1100 , </a:t>
            </a:r>
            <a:r>
              <a:rPr lang="en-IN" sz="1600" dirty="0"/>
              <a:t>𝛽</a:t>
            </a:r>
            <a:r>
              <a:rPr lang="en-IN" i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1000</a:t>
            </a:r>
            <a:endParaRPr lang="en-IN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64896" y="5087753"/>
            <a:ext cx="1201303" cy="53826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4876231" y="5581834"/>
            <a:ext cx="276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</a:t>
            </a:r>
            <a:r>
              <a:rPr lang="en-IN" dirty="0" err="1" smtClean="0"/>
              <a:t>lpha_i</a:t>
            </a:r>
            <a:r>
              <a:rPr lang="en-IN" dirty="0" smtClean="0"/>
              <a:t> is counter threshold  value of switch </a:t>
            </a:r>
            <a:r>
              <a:rPr lang="en-IN" dirty="0" err="1" smtClean="0"/>
              <a:t>i</a:t>
            </a:r>
            <a:r>
              <a:rPr lang="en-IN" dirty="0" smtClean="0"/>
              <a:t>. By default it is calculated as w/n where n is number of switches.</a:t>
            </a:r>
            <a:endParaRPr lang="en-IN" dirty="0"/>
          </a:p>
        </p:txBody>
      </p:sp>
      <p:sp>
        <p:nvSpPr>
          <p:cNvPr id="122" name="TextBox 121"/>
          <p:cNvSpPr txBox="1"/>
          <p:nvPr/>
        </p:nvSpPr>
        <p:spPr>
          <a:xfrm>
            <a:off x="1214652" y="2524049"/>
            <a:ext cx="549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275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43139" y="2541063"/>
            <a:ext cx="710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275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920491" y="2492000"/>
            <a:ext cx="685682" cy="31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275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898486" y="2524049"/>
            <a:ext cx="576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275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1415" y="3679518"/>
            <a:ext cx="3235516" cy="1438607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1166006" y="2520248"/>
            <a:ext cx="593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110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944805" y="2553419"/>
            <a:ext cx="581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220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926939" y="2521070"/>
            <a:ext cx="725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330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68999" y="2524049"/>
            <a:ext cx="66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440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79280" y="1990233"/>
            <a:ext cx="810434" cy="31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</a:rPr>
              <a:t>250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371941" y="1374996"/>
            <a:ext cx="12342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W=1100 , </a:t>
            </a:r>
            <a:r>
              <a:rPr lang="en-IN" sz="1600" dirty="0"/>
              <a:t>𝛽</a:t>
            </a:r>
            <a:r>
              <a:rPr lang="en-IN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IN" i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1150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3068" y="5203677"/>
            <a:ext cx="181000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178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3" grpId="0"/>
      <p:bldP spid="104" grpId="0"/>
      <p:bldP spid="105" grpId="0"/>
      <p:bldP spid="106" grpId="0"/>
      <p:bldP spid="108" grpId="0"/>
      <p:bldP spid="109" grpId="0"/>
      <p:bldP spid="110" grpId="0"/>
      <p:bldP spid="111" grpId="0"/>
      <p:bldP spid="112" grpId="0"/>
      <p:bldP spid="116" grpId="0"/>
      <p:bldP spid="117" grpId="0"/>
      <p:bldP spid="117" grpId="1"/>
      <p:bldP spid="121" grpId="0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31" grpId="0"/>
      <p:bldP spid="132" grpId="0"/>
      <p:bldP spid="133" grpId="0"/>
      <p:bldP spid="134" grpId="0"/>
      <p:bldP spid="135" grpId="0"/>
      <p:bldP spid="1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IN"/>
              <a:t>Proposed Solution :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12"/>
              <a:buChar char="•"/>
            </a:pPr>
            <a:r>
              <a:rPr lang="en-IN" sz="1812">
                <a:latin typeface="Calibri"/>
                <a:ea typeface="Calibri"/>
                <a:cs typeface="Calibri"/>
                <a:sym typeface="Calibri"/>
              </a:rPr>
              <a:t>Differentiating hosts based on only packet-in counts may be misleading for detecting attackers. </a:t>
            </a:r>
            <a:endParaRPr sz="1812">
              <a:latin typeface="Calibri"/>
              <a:ea typeface="Calibri"/>
              <a:cs typeface="Calibri"/>
              <a:sym typeface="Calibri"/>
            </a:endParaRPr>
          </a:p>
          <a:p>
            <a:pPr marL="365760" lvl="0" indent="-25603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812"/>
              <a:buNone/>
            </a:pPr>
            <a:endParaRPr sz="1812">
              <a:latin typeface="Calibri"/>
              <a:ea typeface="Calibri"/>
              <a:cs typeface="Calibri"/>
              <a:sym typeface="Calibri"/>
            </a:endParaRPr>
          </a:p>
          <a:p>
            <a:pPr marL="365760" lvl="0" indent="-25603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812"/>
              <a:buChar char="•"/>
            </a:pPr>
            <a:r>
              <a:rPr lang="en-IN" sz="1812">
                <a:latin typeface="Calibri"/>
                <a:ea typeface="Calibri"/>
                <a:cs typeface="Calibri"/>
                <a:sym typeface="Calibri"/>
              </a:rPr>
              <a:t>Instead, Packet_in to transmitted packet count ratio is better for distinguishing attackers from legitimate users.</a:t>
            </a:r>
            <a:endParaRPr sz="1812">
              <a:latin typeface="Calibri"/>
              <a:ea typeface="Calibri"/>
              <a:cs typeface="Calibri"/>
              <a:sym typeface="Calibri"/>
            </a:endParaRPr>
          </a:p>
          <a:p>
            <a:pPr marL="365760" lvl="0" indent="-25603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812"/>
              <a:buNone/>
            </a:pPr>
            <a:endParaRPr sz="1812">
              <a:latin typeface="Calibri"/>
              <a:ea typeface="Calibri"/>
              <a:cs typeface="Calibri"/>
              <a:sym typeface="Calibri"/>
            </a:endParaRPr>
          </a:p>
          <a:p>
            <a:pPr marL="365760" lvl="0" indent="-25603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812"/>
              <a:buChar char="•"/>
            </a:pPr>
            <a:r>
              <a:rPr lang="en-IN" sz="1812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12" i="1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IN" sz="1812" i="1" baseline="-25000"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lang="en-IN" sz="1812" i="1">
                <a:latin typeface="Calibri"/>
                <a:ea typeface="Calibri"/>
                <a:cs typeface="Calibri"/>
                <a:sym typeface="Calibri"/>
              </a:rPr>
              <a:t>= r</a:t>
            </a:r>
            <a:r>
              <a:rPr lang="en-IN" sz="1812" i="1" baseline="-25000"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lang="en-IN" sz="1812" i="1">
                <a:latin typeface="Calibri"/>
                <a:ea typeface="Calibri"/>
                <a:cs typeface="Calibri"/>
                <a:sym typeface="Calibri"/>
              </a:rPr>
              <a:t>/ tr</a:t>
            </a:r>
            <a:r>
              <a:rPr lang="en-IN" sz="1812" i="1" baseline="-25000"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en-IN" sz="1812">
                <a:latin typeface="Calibri"/>
                <a:ea typeface="Calibri"/>
                <a:cs typeface="Calibri"/>
                <a:sym typeface="Calibri"/>
              </a:rPr>
              <a:t>	where   0 &lt;=</a:t>
            </a:r>
            <a:r>
              <a:rPr lang="en-IN" sz="1812" i="1">
                <a:latin typeface="Calibri"/>
                <a:ea typeface="Calibri"/>
                <a:cs typeface="Calibri"/>
                <a:sym typeface="Calibri"/>
              </a:rPr>
              <a:t>  x</a:t>
            </a:r>
            <a:r>
              <a:rPr lang="en-IN" sz="1812" i="1" baseline="-25000">
                <a:latin typeface="Calibri"/>
                <a:ea typeface="Calibri"/>
                <a:cs typeface="Calibri"/>
                <a:sym typeface="Calibri"/>
              </a:rPr>
              <a:t>ij  </a:t>
            </a:r>
            <a:r>
              <a:rPr lang="en-IN" sz="1812" i="1"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IN" sz="1812">
                <a:latin typeface="Calibri"/>
                <a:ea typeface="Calibri"/>
                <a:cs typeface="Calibri"/>
                <a:sym typeface="Calibri"/>
              </a:rPr>
              <a:t>= 1 </a:t>
            </a:r>
            <a:endParaRPr/>
          </a:p>
          <a:p>
            <a:pPr marL="365760" lvl="0" indent="-25603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812"/>
              <a:buNone/>
            </a:pPr>
            <a:endParaRPr sz="1812">
              <a:latin typeface="Calibri"/>
              <a:ea typeface="Calibri"/>
              <a:cs typeface="Calibri"/>
              <a:sym typeface="Calibri"/>
            </a:endParaRPr>
          </a:p>
          <a:p>
            <a:pPr marL="658368" lvl="1" indent="-246887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812"/>
              <a:buChar char="▫"/>
            </a:pPr>
            <a:r>
              <a:rPr lang="en-IN" sz="1812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IN" sz="1812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en-IN" sz="1812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no of Packet_in messages </a:t>
            </a:r>
            <a:endParaRPr/>
          </a:p>
          <a:p>
            <a:pPr marL="658368" lvl="1" indent="-246887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812"/>
              <a:buChar char="▫"/>
            </a:pPr>
            <a:r>
              <a:rPr lang="en-IN" sz="1812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</a:t>
            </a:r>
            <a:r>
              <a:rPr lang="en-IN" sz="1812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en-IN" sz="1812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total no of messages transmitted.</a:t>
            </a:r>
            <a:endParaRPr sz="18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" lvl="0" indent="-25603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812"/>
              <a:buNone/>
            </a:pPr>
            <a:endParaRPr sz="1812">
              <a:latin typeface="Calibri"/>
              <a:ea typeface="Calibri"/>
              <a:cs typeface="Calibri"/>
              <a:sym typeface="Calibri"/>
            </a:endParaRPr>
          </a:p>
          <a:p>
            <a:pPr marL="365760" lvl="0" indent="-25603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812"/>
              <a:buChar char="•"/>
            </a:pPr>
            <a:r>
              <a:rPr lang="en-IN" sz="1812">
                <a:latin typeface="Calibri"/>
                <a:ea typeface="Calibri"/>
                <a:cs typeface="Calibri"/>
                <a:sym typeface="Calibri"/>
              </a:rPr>
              <a:t>CPU Utilization </a:t>
            </a:r>
            <a:r>
              <a:rPr lang="en-IN" sz="1812" i="1">
                <a:latin typeface="Calibri"/>
                <a:ea typeface="Calibri"/>
                <a:cs typeface="Calibri"/>
                <a:sym typeface="Calibri"/>
              </a:rPr>
              <a:t>σ% </a:t>
            </a:r>
            <a:r>
              <a:rPr lang="en-IN" sz="1812">
                <a:latin typeface="Calibri"/>
                <a:ea typeface="Calibri"/>
                <a:cs typeface="Calibri"/>
                <a:sym typeface="Calibri"/>
              </a:rPr>
              <a:t>changes dynamically</a:t>
            </a:r>
            <a:r>
              <a:rPr lang="en-IN" sz="1812" i="1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65760" lvl="0" indent="-25603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 u="sng">
              <a:solidFill>
                <a:schemeClr val="hlink"/>
              </a:solidFill>
              <a:hlinkClick r:id="rId3"/>
            </a:endParaRPr>
          </a:p>
          <a:p>
            <a:pPr marL="365760" lvl="0" indent="-25603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365760" lvl="0" indent="-25603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365760" lvl="0" indent="-25603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en-IN" sz="1500">
                <a:latin typeface="Calibri"/>
                <a:ea typeface="Calibri"/>
                <a:cs typeface="Calibri"/>
                <a:sym typeface="Calibri"/>
              </a:rPr>
              <a:t> 	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0"/>
            <a:ext cx="7772400" cy="1470025"/>
          </a:xfrm>
        </p:spPr>
        <p:txBody>
          <a:bodyPr/>
          <a:lstStyle/>
          <a:p>
            <a:r>
              <a:rPr lang="en-IN" dirty="0" smtClean="0"/>
              <a:t>Implementation Platform and Performance Results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285860"/>
            <a:ext cx="4829175" cy="319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42844" y="4500570"/>
            <a:ext cx="9001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Simulation Environment used is </a:t>
            </a:r>
            <a:r>
              <a:rPr lang="en-IN" sz="1600" b="1" dirty="0" err="1">
                <a:latin typeface="Calibri" pitchFamily="34" charset="0"/>
                <a:cs typeface="Calibri" pitchFamily="34" charset="0"/>
              </a:rPr>
              <a:t>M</a:t>
            </a:r>
            <a:r>
              <a:rPr lang="en-IN" sz="1600" b="1" dirty="0" err="1" smtClean="0">
                <a:latin typeface="Calibri" pitchFamily="34" charset="0"/>
                <a:cs typeface="Calibri" pitchFamily="34" charset="0"/>
              </a:rPr>
              <a:t>ininet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 to create the Network.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timer value to update the 𝛽 value is set to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20 seconds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. 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𝜔 value is initialized with value of 20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. All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other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counters are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initialized to 0 and they will be updated according to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packet_in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messages received by the controller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initial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Thresholds will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be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𝜔/𝑛 for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all the switches which is 20/4(5). So 𝛼𝑖 =[5,5,5,5].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020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0"/>
            <a:ext cx="6679566" cy="197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714752"/>
            <a:ext cx="6643734" cy="173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185736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To make it more convenient to observe the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results we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are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printing the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counter values in the POX terminal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When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h1 ping h2 is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started and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after the number of P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acket_in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messages from h1 exceeds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the default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threshold of 𝛼𝑖 =(5) but the 𝛽=(7) still less than the 𝜔=(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20) this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comes under the condition as NOT a DOS attack but we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have to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update the 𝛼𝑖 =(5) with the 𝜏𝑖 =(14). 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This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is because at time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point of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time only messages from h1 are generated so the Switch 1 is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the most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used switch till now. So the value of threshold of that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switch should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be more than other switches. The updated Thresholds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are [14,5,5,5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572140"/>
            <a:ext cx="8929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To generate a DOS attack this ping can be continued such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that the Packet_in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messages from switch 1 should be greater than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the threshold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of switch 1 and the 𝛽 should be greater than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𝜔.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When this happened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it is detected as DOS and the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Packet_in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messages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from this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switch should be dropped further.</a:t>
            </a:r>
          </a:p>
        </p:txBody>
      </p:sp>
    </p:spTree>
    <p:extLst>
      <p:ext uri="{BB962C8B-B14F-4D97-AF65-F5344CB8AC3E}">
        <p14:creationId xmlns:p14="http://schemas.microsoft.com/office/powerpoint/2010/main" xmlns="" val="105825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0"/>
            <a:ext cx="5324731" cy="235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3429000"/>
            <a:ext cx="5500726" cy="217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2214554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To test the working of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𝜌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𝑖𝑗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to dynamically update 𝜔 started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a DOS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attack from host1 with min_𝜔=50 and max_𝜔=100 so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that when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𝜌𝑖 𝑗 is varies between 0 to 1 the 𝜔 will be varied from 50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to 100.</a:t>
            </a:r>
          </a:p>
          <a:p>
            <a:pPr>
              <a:buFont typeface="Arial" pitchFamily="34" charset="0"/>
              <a:buChar char="•"/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When tested while the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𝜌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𝑖 𝑗 is 0.2 which means it says that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the host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is intended to attack the network the 𝜔 is changed to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60.This detected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the DOS attack in 1.14s time and the it took only 60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packets to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detect the DOS attack.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572140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The same algorithm and same DOS attack is simulated again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but with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a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𝜌𝑖𝑗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=0.8 which means the host is not intended to simulate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an attack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. 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𝜔 value is changed accordingly to 90 and gave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more time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to the host before detecting it as DOS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attack. The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time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took to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detect the DOS attack is 1.86s and after receiving 90 P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acket_in messages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3567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1050</Words>
  <Application>Microsoft Office PowerPoint</Application>
  <PresentationFormat>On-screen Show (4:3)</PresentationFormat>
  <Paragraphs>114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Detecting and Defending Denial of Service (DOS) Attack in Software Defined Network (SDN) Controller</vt:lpstr>
      <vt:lpstr>Introduction:</vt:lpstr>
      <vt:lpstr>Introduction:</vt:lpstr>
      <vt:lpstr>Problem Statement:</vt:lpstr>
      <vt:lpstr>Proposed Solution</vt:lpstr>
      <vt:lpstr>Proposed Solution :</vt:lpstr>
      <vt:lpstr>Implementation Platform and Performance Results </vt:lpstr>
      <vt:lpstr>Slide 8</vt:lpstr>
      <vt:lpstr>Slide 9</vt:lpstr>
      <vt:lpstr>Conclusion</vt:lpstr>
      <vt:lpstr>References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and Defending Denial of Service (DOS) Attack in Software Defined Network (SDN) Controller</dc:title>
  <dc:creator>Rahul Parmani</dc:creator>
  <cp:lastModifiedBy>Exile</cp:lastModifiedBy>
  <cp:revision>26</cp:revision>
  <dcterms:created xsi:type="dcterms:W3CDTF">2020-01-23T17:55:38Z</dcterms:created>
  <dcterms:modified xsi:type="dcterms:W3CDTF">2020-04-20T04:15:36Z</dcterms:modified>
</cp:coreProperties>
</file>