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056" autoAdjust="0"/>
  </p:normalViewPr>
  <p:slideViewPr>
    <p:cSldViewPr snapToGrid="0">
      <p:cViewPr varScale="1">
        <p:scale>
          <a:sx n="94" d="100"/>
          <a:sy n="94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Patel" userId="02af7685-27ff-4932-8272-4d3c4ad25bbb" providerId="ADAL" clId="{E955B128-60C4-454A-B6F6-77ED14E57E59}"/>
    <pc:docChg chg="custSel modSld">
      <pc:chgData name="Rahul Patel" userId="02af7685-27ff-4932-8272-4d3c4ad25bbb" providerId="ADAL" clId="{E955B128-60C4-454A-B6F6-77ED14E57E59}" dt="2024-05-03T15:20:18.880" v="56" actId="20577"/>
      <pc:docMkLst>
        <pc:docMk/>
      </pc:docMkLst>
      <pc:sldChg chg="modSp mod modNotesTx">
        <pc:chgData name="Rahul Patel" userId="02af7685-27ff-4932-8272-4d3c4ad25bbb" providerId="ADAL" clId="{E955B128-60C4-454A-B6F6-77ED14E57E59}" dt="2024-05-03T15:20:18.880" v="56" actId="20577"/>
        <pc:sldMkLst>
          <pc:docMk/>
          <pc:sldMk cId="3450920562" sldId="259"/>
        </pc:sldMkLst>
        <pc:spChg chg="mod">
          <ac:chgData name="Rahul Patel" userId="02af7685-27ff-4932-8272-4d3c4ad25bbb" providerId="ADAL" clId="{E955B128-60C4-454A-B6F6-77ED14E57E59}" dt="2024-05-03T15:20:08.446" v="54" actId="20577"/>
          <ac:spMkLst>
            <pc:docMk/>
            <pc:sldMk cId="3450920562" sldId="259"/>
            <ac:spMk id="2" creationId="{8B3B9815-F42E-071C-BE21-70487BEBC2C1}"/>
          </ac:spMkLst>
        </pc:spChg>
        <pc:spChg chg="mod">
          <ac:chgData name="Rahul Patel" userId="02af7685-27ff-4932-8272-4d3c4ad25bbb" providerId="ADAL" clId="{E955B128-60C4-454A-B6F6-77ED14E57E59}" dt="2024-05-03T15:20:13.697" v="55" actId="20577"/>
          <ac:spMkLst>
            <pc:docMk/>
            <pc:sldMk cId="3450920562" sldId="259"/>
            <ac:spMk id="3" creationId="{C9DB29AD-AC96-233E-3161-D2E702EF106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D4050-A3BE-4985-ADEE-DBD41A16F66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B268A74-D8F6-4AC2-9C66-34C6E94174E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Pros</a:t>
          </a:r>
        </a:p>
      </dgm:t>
    </dgm:pt>
    <dgm:pt modelId="{FB302A34-1CCC-45E1-AEBF-52E6D2EC12EE}" type="parTrans" cxnId="{F83C87CE-2887-49CF-A5BE-9E0A5E319083}">
      <dgm:prSet/>
      <dgm:spPr/>
      <dgm:t>
        <a:bodyPr/>
        <a:lstStyle/>
        <a:p>
          <a:endParaRPr lang="en-US"/>
        </a:p>
      </dgm:t>
    </dgm:pt>
    <dgm:pt modelId="{39203C05-27FD-4EA6-9579-36A75AA50BCC}" type="sibTrans" cxnId="{F83C87CE-2887-49CF-A5BE-9E0A5E319083}">
      <dgm:prSet/>
      <dgm:spPr/>
      <dgm:t>
        <a:bodyPr/>
        <a:lstStyle/>
        <a:p>
          <a:endParaRPr lang="en-US"/>
        </a:p>
      </dgm:t>
    </dgm:pt>
    <dgm:pt modelId="{527EF692-7379-49F0-A6EB-F535236325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Requires fewer replications than the bootstrap</a:t>
          </a:r>
        </a:p>
      </dgm:t>
    </dgm:pt>
    <dgm:pt modelId="{0B41A59E-75AC-4C27-A827-D54A939A9F87}" type="parTrans" cxnId="{20DEB487-A833-49F3-9213-DA4BC51A8D0F}">
      <dgm:prSet/>
      <dgm:spPr/>
      <dgm:t>
        <a:bodyPr/>
        <a:lstStyle/>
        <a:p>
          <a:endParaRPr lang="en-US"/>
        </a:p>
      </dgm:t>
    </dgm:pt>
    <dgm:pt modelId="{A030FCAB-7222-48F6-A092-EAA033282245}" type="sibTrans" cxnId="{20DEB487-A833-49F3-9213-DA4BC51A8D0F}">
      <dgm:prSet/>
      <dgm:spPr/>
      <dgm:t>
        <a:bodyPr/>
        <a:lstStyle/>
        <a:p>
          <a:endParaRPr lang="en-US"/>
        </a:p>
      </dgm:t>
    </dgm:pt>
    <dgm:pt modelId="{43EB018B-D73F-4590-A231-E7F77BCC94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Works for </a:t>
          </a:r>
          <a:r>
            <a:rPr lang="en-US" dirty="0">
              <a:latin typeface="Aptos Display" panose="020F0302020204030204"/>
            </a:rPr>
            <a:t>MAR</a:t>
          </a:r>
          <a:r>
            <a:rPr lang="en-US" dirty="0"/>
            <a:t> and MCAR data</a:t>
          </a:r>
        </a:p>
      </dgm:t>
    </dgm:pt>
    <dgm:pt modelId="{12FEEBA1-70BE-4095-A00F-0ED7B452AB56}" type="parTrans" cxnId="{355E7353-29B5-4DBC-AE25-5E6583939A29}">
      <dgm:prSet/>
      <dgm:spPr/>
      <dgm:t>
        <a:bodyPr/>
        <a:lstStyle/>
        <a:p>
          <a:endParaRPr lang="en-US"/>
        </a:p>
      </dgm:t>
    </dgm:pt>
    <dgm:pt modelId="{8D838272-F722-47AE-9BF6-63DBAE99A7AF}" type="sibTrans" cxnId="{355E7353-29B5-4DBC-AE25-5E6583939A29}">
      <dgm:prSet/>
      <dgm:spPr/>
      <dgm:t>
        <a:bodyPr/>
        <a:lstStyle/>
        <a:p>
          <a:endParaRPr lang="en-US"/>
        </a:p>
      </dgm:t>
    </dgm:pt>
    <dgm:pt modelId="{93AE3EEB-5087-4F6F-B9A4-02649AC2A7C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Cons</a:t>
          </a:r>
        </a:p>
      </dgm:t>
    </dgm:pt>
    <dgm:pt modelId="{3D243993-4797-4A4C-AC4A-CC99514F9574}" type="parTrans" cxnId="{689E9BEE-A2F3-4B6A-BD12-90A514AA3699}">
      <dgm:prSet/>
      <dgm:spPr/>
      <dgm:t>
        <a:bodyPr/>
        <a:lstStyle/>
        <a:p>
          <a:endParaRPr lang="en-US"/>
        </a:p>
      </dgm:t>
    </dgm:pt>
    <dgm:pt modelId="{3E889609-CF4E-47A1-805B-A91E217678E3}" type="sibTrans" cxnId="{689E9BEE-A2F3-4B6A-BD12-90A514AA3699}">
      <dgm:prSet/>
      <dgm:spPr/>
      <dgm:t>
        <a:bodyPr/>
        <a:lstStyle/>
        <a:p>
          <a:endParaRPr lang="en-US"/>
        </a:p>
      </dgm:t>
    </dgm:pt>
    <dgm:pt modelId="{342F5E41-4EE0-495F-8A7D-095C4E21A7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Only works with selected imputation methods</a:t>
          </a:r>
        </a:p>
      </dgm:t>
    </dgm:pt>
    <dgm:pt modelId="{8DD46983-EDB9-4941-AC40-52306B2C1D9A}" type="parTrans" cxnId="{F97C1114-4865-4677-8D37-14F3A4D37C39}">
      <dgm:prSet/>
      <dgm:spPr/>
      <dgm:t>
        <a:bodyPr/>
        <a:lstStyle/>
        <a:p>
          <a:endParaRPr lang="en-US"/>
        </a:p>
      </dgm:t>
    </dgm:pt>
    <dgm:pt modelId="{1494C2E6-506E-4E36-A4B6-B1F0A0AA9296}" type="sibTrans" cxnId="{F97C1114-4865-4677-8D37-14F3A4D37C39}">
      <dgm:prSet/>
      <dgm:spPr/>
      <dgm:t>
        <a:bodyPr/>
        <a:lstStyle/>
        <a:p>
          <a:endParaRPr lang="en-US"/>
        </a:p>
      </dgm:t>
    </dgm:pt>
    <dgm:pt modelId="{37028A90-D074-4DEE-A0DE-21C1E46BE1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Requires more tuning effort (model selection, choosing predictors)</a:t>
          </a:r>
        </a:p>
      </dgm:t>
    </dgm:pt>
    <dgm:pt modelId="{FE75D04C-D160-4DE5-989B-026BD01F1666}" type="parTrans" cxnId="{206D561B-675A-4BCA-BD6C-57BB7A8485BF}">
      <dgm:prSet/>
      <dgm:spPr/>
      <dgm:t>
        <a:bodyPr/>
        <a:lstStyle/>
        <a:p>
          <a:endParaRPr lang="en-US"/>
        </a:p>
      </dgm:t>
    </dgm:pt>
    <dgm:pt modelId="{7A12AA45-C224-4B1C-8B2C-8C882243B7AA}" type="sibTrans" cxnId="{206D561B-675A-4BCA-BD6C-57BB7A8485BF}">
      <dgm:prSet/>
      <dgm:spPr/>
      <dgm:t>
        <a:bodyPr/>
        <a:lstStyle/>
        <a:p>
          <a:endParaRPr lang="en-US"/>
        </a:p>
      </dgm:t>
    </dgm:pt>
    <dgm:pt modelId="{5080B572-D1B0-43A4-A50E-98AA1655A23E}" type="pres">
      <dgm:prSet presAssocID="{677D4050-A3BE-4985-ADEE-DBD41A16F665}" presName="root" presStyleCnt="0">
        <dgm:presLayoutVars>
          <dgm:dir/>
          <dgm:resizeHandles val="exact"/>
        </dgm:presLayoutVars>
      </dgm:prSet>
      <dgm:spPr/>
    </dgm:pt>
    <dgm:pt modelId="{7E1FA054-4B50-43F4-8581-2E3197449F53}" type="pres">
      <dgm:prSet presAssocID="{0B268A74-D8F6-4AC2-9C66-34C6E94174E0}" presName="compNode" presStyleCnt="0"/>
      <dgm:spPr/>
    </dgm:pt>
    <dgm:pt modelId="{A29BFB32-9D69-495B-85C2-AA3AF45FBBCF}" type="pres">
      <dgm:prSet presAssocID="{0B268A74-D8F6-4AC2-9C66-34C6E94174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2D4853B-13DA-4647-B59F-701023EE4F3F}" type="pres">
      <dgm:prSet presAssocID="{0B268A74-D8F6-4AC2-9C66-34C6E94174E0}" presName="iconSpace" presStyleCnt="0"/>
      <dgm:spPr/>
    </dgm:pt>
    <dgm:pt modelId="{DB433727-BDD0-47C7-A8EB-4EEB61404E50}" type="pres">
      <dgm:prSet presAssocID="{0B268A74-D8F6-4AC2-9C66-34C6E94174E0}" presName="parTx" presStyleLbl="revTx" presStyleIdx="0" presStyleCnt="4">
        <dgm:presLayoutVars>
          <dgm:chMax val="0"/>
          <dgm:chPref val="0"/>
        </dgm:presLayoutVars>
      </dgm:prSet>
      <dgm:spPr/>
    </dgm:pt>
    <dgm:pt modelId="{1B60236C-3427-4094-8DF2-769FB0E41CFD}" type="pres">
      <dgm:prSet presAssocID="{0B268A74-D8F6-4AC2-9C66-34C6E94174E0}" presName="txSpace" presStyleCnt="0"/>
      <dgm:spPr/>
    </dgm:pt>
    <dgm:pt modelId="{20BA7203-3131-4224-9201-BC2C171B03FB}" type="pres">
      <dgm:prSet presAssocID="{0B268A74-D8F6-4AC2-9C66-34C6E94174E0}" presName="desTx" presStyleLbl="revTx" presStyleIdx="1" presStyleCnt="4">
        <dgm:presLayoutVars/>
      </dgm:prSet>
      <dgm:spPr/>
    </dgm:pt>
    <dgm:pt modelId="{956968C5-AA9E-4DFE-A463-1EBFC56DEAA5}" type="pres">
      <dgm:prSet presAssocID="{39203C05-27FD-4EA6-9579-36A75AA50BCC}" presName="sibTrans" presStyleCnt="0"/>
      <dgm:spPr/>
    </dgm:pt>
    <dgm:pt modelId="{7C324BC2-60D2-4C24-9BA4-9A64BF005DCF}" type="pres">
      <dgm:prSet presAssocID="{93AE3EEB-5087-4F6F-B9A4-02649AC2A7CA}" presName="compNode" presStyleCnt="0"/>
      <dgm:spPr/>
    </dgm:pt>
    <dgm:pt modelId="{680957B2-C925-4C13-BEC7-5761A2C0331A}" type="pres">
      <dgm:prSet presAssocID="{93AE3EEB-5087-4F6F-B9A4-02649AC2A7C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25AA2B71-3734-469D-AEA8-945C9381D81D}" type="pres">
      <dgm:prSet presAssocID="{93AE3EEB-5087-4F6F-B9A4-02649AC2A7CA}" presName="iconSpace" presStyleCnt="0"/>
      <dgm:spPr/>
    </dgm:pt>
    <dgm:pt modelId="{E27ADDC7-F943-44E6-AC46-B86D53FFDB3B}" type="pres">
      <dgm:prSet presAssocID="{93AE3EEB-5087-4F6F-B9A4-02649AC2A7CA}" presName="parTx" presStyleLbl="revTx" presStyleIdx="2" presStyleCnt="4">
        <dgm:presLayoutVars>
          <dgm:chMax val="0"/>
          <dgm:chPref val="0"/>
        </dgm:presLayoutVars>
      </dgm:prSet>
      <dgm:spPr/>
    </dgm:pt>
    <dgm:pt modelId="{78965DD3-55B9-4EB7-ABBC-12AE8FF4CA26}" type="pres">
      <dgm:prSet presAssocID="{93AE3EEB-5087-4F6F-B9A4-02649AC2A7CA}" presName="txSpace" presStyleCnt="0"/>
      <dgm:spPr/>
    </dgm:pt>
    <dgm:pt modelId="{C1AC7B77-E40C-45E4-B313-BDD3007302F5}" type="pres">
      <dgm:prSet presAssocID="{93AE3EEB-5087-4F6F-B9A4-02649AC2A7CA}" presName="desTx" presStyleLbl="revTx" presStyleIdx="3" presStyleCnt="4">
        <dgm:presLayoutVars/>
      </dgm:prSet>
      <dgm:spPr/>
    </dgm:pt>
  </dgm:ptLst>
  <dgm:cxnLst>
    <dgm:cxn modelId="{F97C1114-4865-4677-8D37-14F3A4D37C39}" srcId="{93AE3EEB-5087-4F6F-B9A4-02649AC2A7CA}" destId="{342F5E41-4EE0-495F-8A7D-095C4E21A7C3}" srcOrd="0" destOrd="0" parTransId="{8DD46983-EDB9-4941-AC40-52306B2C1D9A}" sibTransId="{1494C2E6-506E-4E36-A4B6-B1F0A0AA9296}"/>
    <dgm:cxn modelId="{206D561B-675A-4BCA-BD6C-57BB7A8485BF}" srcId="{93AE3EEB-5087-4F6F-B9A4-02649AC2A7CA}" destId="{37028A90-D074-4DEE-A0DE-21C1E46BE13C}" srcOrd="1" destOrd="0" parTransId="{FE75D04C-D160-4DE5-989B-026BD01F1666}" sibTransId="{7A12AA45-C224-4B1C-8B2C-8C882243B7AA}"/>
    <dgm:cxn modelId="{3C511024-86AF-4F0F-8170-D8452605B5C8}" type="presOf" srcId="{43EB018B-D73F-4590-A231-E7F77BCC940B}" destId="{20BA7203-3131-4224-9201-BC2C171B03FB}" srcOrd="0" destOrd="1" presId="urn:microsoft.com/office/officeart/2018/5/layout/CenteredIconLabelDescriptionList"/>
    <dgm:cxn modelId="{355E7353-29B5-4DBC-AE25-5E6583939A29}" srcId="{0B268A74-D8F6-4AC2-9C66-34C6E94174E0}" destId="{43EB018B-D73F-4590-A231-E7F77BCC940B}" srcOrd="1" destOrd="0" parTransId="{12FEEBA1-70BE-4095-A00F-0ED7B452AB56}" sibTransId="{8D838272-F722-47AE-9BF6-63DBAE99A7AF}"/>
    <dgm:cxn modelId="{4722E261-4E93-4612-87EA-5093B8D565D0}" type="presOf" srcId="{37028A90-D074-4DEE-A0DE-21C1E46BE13C}" destId="{C1AC7B77-E40C-45E4-B313-BDD3007302F5}" srcOrd="0" destOrd="1" presId="urn:microsoft.com/office/officeart/2018/5/layout/CenteredIconLabelDescriptionList"/>
    <dgm:cxn modelId="{E71F1576-FE10-4DB3-8D0B-1E0B08EC8CE3}" type="presOf" srcId="{527EF692-7379-49F0-A6EB-F5352363255E}" destId="{20BA7203-3131-4224-9201-BC2C171B03FB}" srcOrd="0" destOrd="0" presId="urn:microsoft.com/office/officeart/2018/5/layout/CenteredIconLabelDescriptionList"/>
    <dgm:cxn modelId="{20DEB487-A833-49F3-9213-DA4BC51A8D0F}" srcId="{0B268A74-D8F6-4AC2-9C66-34C6E94174E0}" destId="{527EF692-7379-49F0-A6EB-F5352363255E}" srcOrd="0" destOrd="0" parTransId="{0B41A59E-75AC-4C27-A827-D54A939A9F87}" sibTransId="{A030FCAB-7222-48F6-A092-EAA033282245}"/>
    <dgm:cxn modelId="{0AC146B0-8D1D-4A6C-8D31-17FC8C4FDA41}" type="presOf" srcId="{0B268A74-D8F6-4AC2-9C66-34C6E94174E0}" destId="{DB433727-BDD0-47C7-A8EB-4EEB61404E50}" srcOrd="0" destOrd="0" presId="urn:microsoft.com/office/officeart/2018/5/layout/CenteredIconLabelDescriptionList"/>
    <dgm:cxn modelId="{577874C5-8646-4921-8993-C992496D598C}" type="presOf" srcId="{677D4050-A3BE-4985-ADEE-DBD41A16F665}" destId="{5080B572-D1B0-43A4-A50E-98AA1655A23E}" srcOrd="0" destOrd="0" presId="urn:microsoft.com/office/officeart/2018/5/layout/CenteredIconLabelDescriptionList"/>
    <dgm:cxn modelId="{03F286C7-FCC8-4FCB-9F71-9568DC6AD0D6}" type="presOf" srcId="{342F5E41-4EE0-495F-8A7D-095C4E21A7C3}" destId="{C1AC7B77-E40C-45E4-B313-BDD3007302F5}" srcOrd="0" destOrd="0" presId="urn:microsoft.com/office/officeart/2018/5/layout/CenteredIconLabelDescriptionList"/>
    <dgm:cxn modelId="{F83C87CE-2887-49CF-A5BE-9E0A5E319083}" srcId="{677D4050-A3BE-4985-ADEE-DBD41A16F665}" destId="{0B268A74-D8F6-4AC2-9C66-34C6E94174E0}" srcOrd="0" destOrd="0" parTransId="{FB302A34-1CCC-45E1-AEBF-52E6D2EC12EE}" sibTransId="{39203C05-27FD-4EA6-9579-36A75AA50BCC}"/>
    <dgm:cxn modelId="{0579A4E0-5EB2-45FA-A879-39AB160646E2}" type="presOf" srcId="{93AE3EEB-5087-4F6F-B9A4-02649AC2A7CA}" destId="{E27ADDC7-F943-44E6-AC46-B86D53FFDB3B}" srcOrd="0" destOrd="0" presId="urn:microsoft.com/office/officeart/2018/5/layout/CenteredIconLabelDescriptionList"/>
    <dgm:cxn modelId="{689E9BEE-A2F3-4B6A-BD12-90A514AA3699}" srcId="{677D4050-A3BE-4985-ADEE-DBD41A16F665}" destId="{93AE3EEB-5087-4F6F-B9A4-02649AC2A7CA}" srcOrd="1" destOrd="0" parTransId="{3D243993-4797-4A4C-AC4A-CC99514F9574}" sibTransId="{3E889609-CF4E-47A1-805B-A91E217678E3}"/>
    <dgm:cxn modelId="{EEC553BC-F2FD-41DD-9934-59D25015FDD0}" type="presParOf" srcId="{5080B572-D1B0-43A4-A50E-98AA1655A23E}" destId="{7E1FA054-4B50-43F4-8581-2E3197449F53}" srcOrd="0" destOrd="0" presId="urn:microsoft.com/office/officeart/2018/5/layout/CenteredIconLabelDescriptionList"/>
    <dgm:cxn modelId="{774AC66D-12ED-4A9F-B3FC-3004E2952D36}" type="presParOf" srcId="{7E1FA054-4B50-43F4-8581-2E3197449F53}" destId="{A29BFB32-9D69-495B-85C2-AA3AF45FBBCF}" srcOrd="0" destOrd="0" presId="urn:microsoft.com/office/officeart/2018/5/layout/CenteredIconLabelDescriptionList"/>
    <dgm:cxn modelId="{C68BD68F-526C-4FEE-9C6B-4B24843DA892}" type="presParOf" srcId="{7E1FA054-4B50-43F4-8581-2E3197449F53}" destId="{82D4853B-13DA-4647-B59F-701023EE4F3F}" srcOrd="1" destOrd="0" presId="urn:microsoft.com/office/officeart/2018/5/layout/CenteredIconLabelDescriptionList"/>
    <dgm:cxn modelId="{08257212-A106-472C-A7BA-83C4C92F4BE1}" type="presParOf" srcId="{7E1FA054-4B50-43F4-8581-2E3197449F53}" destId="{DB433727-BDD0-47C7-A8EB-4EEB61404E50}" srcOrd="2" destOrd="0" presId="urn:microsoft.com/office/officeart/2018/5/layout/CenteredIconLabelDescriptionList"/>
    <dgm:cxn modelId="{D7B2D65D-B486-4044-9DF0-8C145EB8E4FE}" type="presParOf" srcId="{7E1FA054-4B50-43F4-8581-2E3197449F53}" destId="{1B60236C-3427-4094-8DF2-769FB0E41CFD}" srcOrd="3" destOrd="0" presId="urn:microsoft.com/office/officeart/2018/5/layout/CenteredIconLabelDescriptionList"/>
    <dgm:cxn modelId="{F64B79CE-6A05-4531-8AC4-D131B7A0C6DC}" type="presParOf" srcId="{7E1FA054-4B50-43F4-8581-2E3197449F53}" destId="{20BA7203-3131-4224-9201-BC2C171B03FB}" srcOrd="4" destOrd="0" presId="urn:microsoft.com/office/officeart/2018/5/layout/CenteredIconLabelDescriptionList"/>
    <dgm:cxn modelId="{12F3359F-F6D8-46B8-A933-C24F7124E408}" type="presParOf" srcId="{5080B572-D1B0-43A4-A50E-98AA1655A23E}" destId="{956968C5-AA9E-4DFE-A463-1EBFC56DEAA5}" srcOrd="1" destOrd="0" presId="urn:microsoft.com/office/officeart/2018/5/layout/CenteredIconLabelDescriptionList"/>
    <dgm:cxn modelId="{51E453B5-0F9F-4183-9A3A-2128988995DF}" type="presParOf" srcId="{5080B572-D1B0-43A4-A50E-98AA1655A23E}" destId="{7C324BC2-60D2-4C24-9BA4-9A64BF005DCF}" srcOrd="2" destOrd="0" presId="urn:microsoft.com/office/officeart/2018/5/layout/CenteredIconLabelDescriptionList"/>
    <dgm:cxn modelId="{2ED0495B-0C47-4158-81B7-8EA43403052C}" type="presParOf" srcId="{7C324BC2-60D2-4C24-9BA4-9A64BF005DCF}" destId="{680957B2-C925-4C13-BEC7-5761A2C0331A}" srcOrd="0" destOrd="0" presId="urn:microsoft.com/office/officeart/2018/5/layout/CenteredIconLabelDescriptionList"/>
    <dgm:cxn modelId="{471991CB-C850-4B26-973C-DB5084B1C901}" type="presParOf" srcId="{7C324BC2-60D2-4C24-9BA4-9A64BF005DCF}" destId="{25AA2B71-3734-469D-AEA8-945C9381D81D}" srcOrd="1" destOrd="0" presId="urn:microsoft.com/office/officeart/2018/5/layout/CenteredIconLabelDescriptionList"/>
    <dgm:cxn modelId="{B2AEBBE7-73E5-44F2-8020-82E10F48ED5C}" type="presParOf" srcId="{7C324BC2-60D2-4C24-9BA4-9A64BF005DCF}" destId="{E27ADDC7-F943-44E6-AC46-B86D53FFDB3B}" srcOrd="2" destOrd="0" presId="urn:microsoft.com/office/officeart/2018/5/layout/CenteredIconLabelDescriptionList"/>
    <dgm:cxn modelId="{C6462A40-4FE8-46C0-B6CE-912B1719E514}" type="presParOf" srcId="{7C324BC2-60D2-4C24-9BA4-9A64BF005DCF}" destId="{78965DD3-55B9-4EB7-ABBC-12AE8FF4CA26}" srcOrd="3" destOrd="0" presId="urn:microsoft.com/office/officeart/2018/5/layout/CenteredIconLabelDescriptionList"/>
    <dgm:cxn modelId="{E1219E2C-FAC9-455F-91C5-007BB04BB1BE}" type="presParOf" srcId="{7C324BC2-60D2-4C24-9BA4-9A64BF005DCF}" destId="{C1AC7B77-E40C-45E4-B313-BDD3007302F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E68B6D-84D4-45FD-939B-66E92DE9FDDF}" type="doc">
      <dgm:prSet loTypeId="urn:microsoft.com/office/officeart/2005/8/layout/chevron1" loCatId="process" qsTypeId="urn:microsoft.com/office/officeart/2005/8/quickstyle/simple1" qsCatId="simple" csTypeId="urn:microsoft.com/office/officeart/2005/8/colors/accent1_3" csCatId="accent1" phldr="1"/>
      <dgm:spPr/>
    </dgm:pt>
    <dgm:pt modelId="{3996A02E-A0FE-4EA6-818D-24AE41602BB8}">
      <dgm:prSet phldrT="[Text]" phldr="0"/>
      <dgm:spPr/>
      <dgm:t>
        <a:bodyPr/>
        <a:lstStyle/>
        <a:p>
          <a:r>
            <a:rPr lang="en-US">
              <a:latin typeface="Aptos Display" panose="020F0302020204030204"/>
            </a:rPr>
            <a:t>Packages</a:t>
          </a:r>
          <a:endParaRPr lang="en-US"/>
        </a:p>
      </dgm:t>
    </dgm:pt>
    <dgm:pt modelId="{D67C5933-CC90-4490-ABAF-7D5FD6ACF467}" type="parTrans" cxnId="{FF38F455-3B80-4F5C-8858-B92418907E60}">
      <dgm:prSet/>
      <dgm:spPr/>
    </dgm:pt>
    <dgm:pt modelId="{8F5E51EB-5844-46AF-B076-53EBFD6559F5}" type="sibTrans" cxnId="{FF38F455-3B80-4F5C-8858-B92418907E60}">
      <dgm:prSet/>
      <dgm:spPr/>
    </dgm:pt>
    <dgm:pt modelId="{D0AD3D3D-081E-494B-8ED6-74C87A698682}">
      <dgm:prSet phldrT="[Text]" phldr="0"/>
      <dgm:spPr/>
      <dgm:t>
        <a:bodyPr/>
        <a:lstStyle/>
        <a:p>
          <a:r>
            <a:rPr lang="en-US">
              <a:latin typeface="Aptos Display" panose="020F0302020204030204"/>
            </a:rPr>
            <a:t>Visualization</a:t>
          </a:r>
          <a:endParaRPr lang="en-US"/>
        </a:p>
      </dgm:t>
    </dgm:pt>
    <dgm:pt modelId="{3DE29948-808A-4C4F-A72B-26465228399F}" type="parTrans" cxnId="{4D8CD74D-F5BD-4E2E-86D4-C822799CC618}">
      <dgm:prSet/>
      <dgm:spPr/>
    </dgm:pt>
    <dgm:pt modelId="{B1E2CFA9-99E2-4885-BAD5-2885A410F770}" type="sibTrans" cxnId="{4D8CD74D-F5BD-4E2E-86D4-C822799CC618}">
      <dgm:prSet/>
      <dgm:spPr/>
    </dgm:pt>
    <dgm:pt modelId="{807B1ADF-0B01-4370-8B39-43154434E6FF}">
      <dgm:prSet phldrT="[Text]" phldr="0"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Multiple imputation with mice</a:t>
          </a:r>
          <a:endParaRPr lang="en-US"/>
        </a:p>
      </dgm:t>
    </dgm:pt>
    <dgm:pt modelId="{4B545522-2112-4352-A517-334AB4873DD9}" type="parTrans" cxnId="{D7028B8D-07DC-4528-B9E8-BEB00FCDDFE8}">
      <dgm:prSet/>
      <dgm:spPr/>
    </dgm:pt>
    <dgm:pt modelId="{400310B6-D880-40D5-971E-3F2B613163AB}" type="sibTrans" cxnId="{D7028B8D-07DC-4528-B9E8-BEB00FCDDFE8}">
      <dgm:prSet/>
      <dgm:spPr/>
    </dgm:pt>
    <dgm:pt modelId="{52EA6339-0D1F-418E-995E-B0F05258793A}">
      <dgm:prSet phldr="0"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Assessing imputation</a:t>
          </a:r>
        </a:p>
      </dgm:t>
    </dgm:pt>
    <dgm:pt modelId="{C0EA3C3A-5934-4B3C-9398-C19349FA71C3}" type="parTrans" cxnId="{F1B69BB3-D134-47FA-8A4D-D45247C3007A}">
      <dgm:prSet/>
      <dgm:spPr/>
    </dgm:pt>
    <dgm:pt modelId="{1D837840-729D-4A0D-BEB4-B1D6D54A741E}" type="sibTrans" cxnId="{F1B69BB3-D134-47FA-8A4D-D45247C3007A}">
      <dgm:prSet/>
      <dgm:spPr/>
    </dgm:pt>
    <dgm:pt modelId="{CEC8CC7E-B59D-4DD7-89AB-5DCE98C2F245}" type="pres">
      <dgm:prSet presAssocID="{E9E68B6D-84D4-45FD-939B-66E92DE9FDDF}" presName="Name0" presStyleCnt="0">
        <dgm:presLayoutVars>
          <dgm:dir/>
          <dgm:animLvl val="lvl"/>
          <dgm:resizeHandles val="exact"/>
        </dgm:presLayoutVars>
      </dgm:prSet>
      <dgm:spPr/>
    </dgm:pt>
    <dgm:pt modelId="{9F9AB97E-C628-4969-8423-685BDECE3E47}" type="pres">
      <dgm:prSet presAssocID="{3996A02E-A0FE-4EA6-818D-24AE41602BB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0184E09-528C-43C9-9DB0-4B9CE2E6D28F}" type="pres">
      <dgm:prSet presAssocID="{8F5E51EB-5844-46AF-B076-53EBFD6559F5}" presName="parTxOnlySpace" presStyleCnt="0"/>
      <dgm:spPr/>
    </dgm:pt>
    <dgm:pt modelId="{103B998D-AA1C-472A-8955-63E39FA76D1C}" type="pres">
      <dgm:prSet presAssocID="{D0AD3D3D-081E-494B-8ED6-74C87A69868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0487A45-451D-4C9C-81DC-949FD3F9B1CE}" type="pres">
      <dgm:prSet presAssocID="{B1E2CFA9-99E2-4885-BAD5-2885A410F770}" presName="parTxOnlySpace" presStyleCnt="0"/>
      <dgm:spPr/>
    </dgm:pt>
    <dgm:pt modelId="{13EECD0E-671A-42D4-97F2-B3C3F3AB6118}" type="pres">
      <dgm:prSet presAssocID="{807B1ADF-0B01-4370-8B39-43154434E6F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41CB84B-F0DF-4045-9F15-8BF861F784B0}" type="pres">
      <dgm:prSet presAssocID="{400310B6-D880-40D5-971E-3F2B613163AB}" presName="parTxOnlySpace" presStyleCnt="0"/>
      <dgm:spPr/>
    </dgm:pt>
    <dgm:pt modelId="{31E6CC00-96E1-40DC-AEE7-68D2185A4FE9}" type="pres">
      <dgm:prSet presAssocID="{52EA6339-0D1F-418E-995E-B0F05258793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5CC153B-F8CA-4436-8217-26582F53E9FF}" type="presOf" srcId="{52EA6339-0D1F-418E-995E-B0F05258793A}" destId="{31E6CC00-96E1-40DC-AEE7-68D2185A4FE9}" srcOrd="0" destOrd="0" presId="urn:microsoft.com/office/officeart/2005/8/layout/chevron1"/>
    <dgm:cxn modelId="{4D8CD74D-F5BD-4E2E-86D4-C822799CC618}" srcId="{E9E68B6D-84D4-45FD-939B-66E92DE9FDDF}" destId="{D0AD3D3D-081E-494B-8ED6-74C87A698682}" srcOrd="1" destOrd="0" parTransId="{3DE29948-808A-4C4F-A72B-26465228399F}" sibTransId="{B1E2CFA9-99E2-4885-BAD5-2885A410F770}"/>
    <dgm:cxn modelId="{FF38F455-3B80-4F5C-8858-B92418907E60}" srcId="{E9E68B6D-84D4-45FD-939B-66E92DE9FDDF}" destId="{3996A02E-A0FE-4EA6-818D-24AE41602BB8}" srcOrd="0" destOrd="0" parTransId="{D67C5933-CC90-4490-ABAF-7D5FD6ACF467}" sibTransId="{8F5E51EB-5844-46AF-B076-53EBFD6559F5}"/>
    <dgm:cxn modelId="{BF650B57-8302-476C-89EE-F9C08C5AAC00}" type="presOf" srcId="{D0AD3D3D-081E-494B-8ED6-74C87A698682}" destId="{103B998D-AA1C-472A-8955-63E39FA76D1C}" srcOrd="0" destOrd="0" presId="urn:microsoft.com/office/officeart/2005/8/layout/chevron1"/>
    <dgm:cxn modelId="{1B50146D-462C-4AA3-80B0-E2C465317939}" type="presOf" srcId="{807B1ADF-0B01-4370-8B39-43154434E6FF}" destId="{13EECD0E-671A-42D4-97F2-B3C3F3AB6118}" srcOrd="0" destOrd="0" presId="urn:microsoft.com/office/officeart/2005/8/layout/chevron1"/>
    <dgm:cxn modelId="{D7028B8D-07DC-4528-B9E8-BEB00FCDDFE8}" srcId="{E9E68B6D-84D4-45FD-939B-66E92DE9FDDF}" destId="{807B1ADF-0B01-4370-8B39-43154434E6FF}" srcOrd="2" destOrd="0" parTransId="{4B545522-2112-4352-A517-334AB4873DD9}" sibTransId="{400310B6-D880-40D5-971E-3F2B613163AB}"/>
    <dgm:cxn modelId="{9E66D7AE-DD1D-4589-860B-87FE10F68793}" type="presOf" srcId="{E9E68B6D-84D4-45FD-939B-66E92DE9FDDF}" destId="{CEC8CC7E-B59D-4DD7-89AB-5DCE98C2F245}" srcOrd="0" destOrd="0" presId="urn:microsoft.com/office/officeart/2005/8/layout/chevron1"/>
    <dgm:cxn modelId="{F1B69BB3-D134-47FA-8A4D-D45247C3007A}" srcId="{E9E68B6D-84D4-45FD-939B-66E92DE9FDDF}" destId="{52EA6339-0D1F-418E-995E-B0F05258793A}" srcOrd="3" destOrd="0" parTransId="{C0EA3C3A-5934-4B3C-9398-C19349FA71C3}" sibTransId="{1D837840-729D-4A0D-BEB4-B1D6D54A741E}"/>
    <dgm:cxn modelId="{3C410EF5-EA15-448F-82F8-B205E07D2E6A}" type="presOf" srcId="{3996A02E-A0FE-4EA6-818D-24AE41602BB8}" destId="{9F9AB97E-C628-4969-8423-685BDECE3E47}" srcOrd="0" destOrd="0" presId="urn:microsoft.com/office/officeart/2005/8/layout/chevron1"/>
    <dgm:cxn modelId="{FF161B35-8BCC-4ABF-92B8-F7C2B850BA9C}" type="presParOf" srcId="{CEC8CC7E-B59D-4DD7-89AB-5DCE98C2F245}" destId="{9F9AB97E-C628-4969-8423-685BDECE3E47}" srcOrd="0" destOrd="0" presId="urn:microsoft.com/office/officeart/2005/8/layout/chevron1"/>
    <dgm:cxn modelId="{5FE0864B-8859-4FA9-906C-4B6F93DED21B}" type="presParOf" srcId="{CEC8CC7E-B59D-4DD7-89AB-5DCE98C2F245}" destId="{E0184E09-528C-43C9-9DB0-4B9CE2E6D28F}" srcOrd="1" destOrd="0" presId="urn:microsoft.com/office/officeart/2005/8/layout/chevron1"/>
    <dgm:cxn modelId="{46CB2F5F-521F-44C3-9BB1-495D3CBCBA0F}" type="presParOf" srcId="{CEC8CC7E-B59D-4DD7-89AB-5DCE98C2F245}" destId="{103B998D-AA1C-472A-8955-63E39FA76D1C}" srcOrd="2" destOrd="0" presId="urn:microsoft.com/office/officeart/2005/8/layout/chevron1"/>
    <dgm:cxn modelId="{3C426B83-7F08-4C00-A262-63D56D29A15C}" type="presParOf" srcId="{CEC8CC7E-B59D-4DD7-89AB-5DCE98C2F245}" destId="{10487A45-451D-4C9C-81DC-949FD3F9B1CE}" srcOrd="3" destOrd="0" presId="urn:microsoft.com/office/officeart/2005/8/layout/chevron1"/>
    <dgm:cxn modelId="{52E226F0-B718-4A48-B7EC-C9BD395253EF}" type="presParOf" srcId="{CEC8CC7E-B59D-4DD7-89AB-5DCE98C2F245}" destId="{13EECD0E-671A-42D4-97F2-B3C3F3AB6118}" srcOrd="4" destOrd="0" presId="urn:microsoft.com/office/officeart/2005/8/layout/chevron1"/>
    <dgm:cxn modelId="{46F70A24-800C-4634-AFFC-6304A77260F2}" type="presParOf" srcId="{CEC8CC7E-B59D-4DD7-89AB-5DCE98C2F245}" destId="{841CB84B-F0DF-4045-9F15-8BF861F784B0}" srcOrd="5" destOrd="0" presId="urn:microsoft.com/office/officeart/2005/8/layout/chevron1"/>
    <dgm:cxn modelId="{846A5173-E010-481D-9FC2-7826AD13CAE0}" type="presParOf" srcId="{CEC8CC7E-B59D-4DD7-89AB-5DCE98C2F245}" destId="{31E6CC00-96E1-40DC-AEE7-68D2185A4FE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6400C5-CA2C-4F78-9362-578CC433D01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80F56F7-35B9-4CA6-BBC1-BB71CB34A8F0}">
      <dgm:prSet/>
      <dgm:spPr/>
      <dgm:t>
        <a:bodyPr/>
        <a:lstStyle/>
        <a:p>
          <a:pPr>
            <a:defRPr b="1"/>
          </a:pPr>
          <a:r>
            <a:rPr lang="en-US"/>
            <a:t>Ethical considerations for imputing social identifiers:</a:t>
          </a:r>
        </a:p>
      </dgm:t>
    </dgm:pt>
    <dgm:pt modelId="{B415F2A9-4DC6-4F29-B309-06B3D1EF12EE}" type="parTrans" cxnId="{92A10B55-139E-47D0-98BE-10DE2533BFDB}">
      <dgm:prSet/>
      <dgm:spPr/>
      <dgm:t>
        <a:bodyPr/>
        <a:lstStyle/>
        <a:p>
          <a:endParaRPr lang="en-US"/>
        </a:p>
      </dgm:t>
    </dgm:pt>
    <dgm:pt modelId="{C022CD6C-6F4B-4E1A-8116-FB1A7A3BB442}" type="sibTrans" cxnId="{92A10B55-139E-47D0-98BE-10DE2533BFDB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C7C415E-04EA-4079-8BE1-6917A16C4600}">
      <dgm:prSet/>
      <dgm:spPr/>
      <dgm:t>
        <a:bodyPr/>
        <a:lstStyle/>
        <a:p>
          <a:r>
            <a:rPr lang="en-US"/>
            <a:t>Context of your research</a:t>
          </a:r>
        </a:p>
      </dgm:t>
    </dgm:pt>
    <dgm:pt modelId="{D0B2D2B6-7341-461F-83F4-8A4EFEBD00D0}" type="parTrans" cxnId="{21B9084B-E8E0-4711-BD49-2C38CC6FE865}">
      <dgm:prSet/>
      <dgm:spPr/>
      <dgm:t>
        <a:bodyPr/>
        <a:lstStyle/>
        <a:p>
          <a:endParaRPr lang="en-US"/>
        </a:p>
      </dgm:t>
    </dgm:pt>
    <dgm:pt modelId="{C742F52E-6E71-404F-92EA-5B1D36DD6A94}" type="sibTrans" cxnId="{21B9084B-E8E0-4711-BD49-2C38CC6FE865}">
      <dgm:prSet/>
      <dgm:spPr/>
      <dgm:t>
        <a:bodyPr/>
        <a:lstStyle/>
        <a:p>
          <a:endParaRPr lang="en-US"/>
        </a:p>
      </dgm:t>
    </dgm:pt>
    <dgm:pt modelId="{12E45926-6387-4FFD-967A-6EEBE1180EF5}">
      <dgm:prSet/>
      <dgm:spPr/>
      <dgm:t>
        <a:bodyPr/>
        <a:lstStyle/>
        <a:p>
          <a:r>
            <a:rPr lang="en-US"/>
            <a:t>Which communities are directly impacted by your research?</a:t>
          </a:r>
        </a:p>
      </dgm:t>
    </dgm:pt>
    <dgm:pt modelId="{E39F335A-902C-4A9A-A042-A0231155852A}" type="parTrans" cxnId="{DA367F45-B18A-4396-A41A-01A2EBF6D729}">
      <dgm:prSet/>
      <dgm:spPr/>
      <dgm:t>
        <a:bodyPr/>
        <a:lstStyle/>
        <a:p>
          <a:endParaRPr lang="en-US"/>
        </a:p>
      </dgm:t>
    </dgm:pt>
    <dgm:pt modelId="{497E1B3D-0587-4D09-81DE-14C0C63A088A}" type="sibTrans" cxnId="{DA367F45-B18A-4396-A41A-01A2EBF6D729}">
      <dgm:prSet/>
      <dgm:spPr/>
      <dgm:t>
        <a:bodyPr/>
        <a:lstStyle/>
        <a:p>
          <a:endParaRPr lang="en-US"/>
        </a:p>
      </dgm:t>
    </dgm:pt>
    <dgm:pt modelId="{62BA65D7-497C-4803-BAF2-742AEC19230E}">
      <dgm:prSet/>
      <dgm:spPr/>
      <dgm:t>
        <a:bodyPr/>
        <a:lstStyle/>
        <a:p>
          <a:pPr>
            <a:defRPr b="1"/>
          </a:pPr>
          <a:r>
            <a:rPr lang="en-US"/>
            <a:t>Incorporate open science practices into multiple imputation so that others may replicate the work</a:t>
          </a:r>
        </a:p>
      </dgm:t>
    </dgm:pt>
    <dgm:pt modelId="{A4550746-93DD-42A8-95C3-C6C8D8ADD101}" type="parTrans" cxnId="{1D5E18DA-B852-4F6D-BE54-109BD834DCAF}">
      <dgm:prSet/>
      <dgm:spPr/>
      <dgm:t>
        <a:bodyPr/>
        <a:lstStyle/>
        <a:p>
          <a:endParaRPr lang="en-US"/>
        </a:p>
      </dgm:t>
    </dgm:pt>
    <dgm:pt modelId="{35DB0A5F-9113-4FA9-83D5-9A6B8311AF6C}" type="sibTrans" cxnId="{1D5E18DA-B852-4F6D-BE54-109BD834DCA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788EA70-0B9A-49D1-8771-67878CC485EB}">
      <dgm:prSet/>
      <dgm:spPr/>
      <dgm:t>
        <a:bodyPr/>
        <a:lstStyle/>
        <a:p>
          <a:pPr>
            <a:defRPr b="1"/>
          </a:pPr>
          <a:r>
            <a:rPr lang="en-US"/>
            <a:t>Multiple imputation is less biased and more representative than other methods like deletion (Woods et al., 2023)</a:t>
          </a:r>
        </a:p>
      </dgm:t>
    </dgm:pt>
    <dgm:pt modelId="{DFD19159-547A-4F99-B9A6-582CF0B78A5E}" type="parTrans" cxnId="{6AB9C5B2-E879-4F58-8285-877D93E6BED1}">
      <dgm:prSet/>
      <dgm:spPr/>
      <dgm:t>
        <a:bodyPr/>
        <a:lstStyle/>
        <a:p>
          <a:endParaRPr lang="en-US"/>
        </a:p>
      </dgm:t>
    </dgm:pt>
    <dgm:pt modelId="{0129814C-4FBB-4B3A-BEE4-7719E43E6696}" type="sibTrans" cxnId="{6AB9C5B2-E879-4F58-8285-877D93E6BED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32D85060-3457-4AA0-BFDF-AEB5C4E40D1D}">
      <dgm:prSet phldr="0"/>
      <dgm:spPr/>
      <dgm:t>
        <a:bodyPr/>
        <a:lstStyle/>
        <a:p>
          <a:pPr rtl="0">
            <a:defRPr b="1"/>
          </a:pPr>
          <a:r>
            <a:rPr lang="en-US">
              <a:latin typeface="Aptos Display" panose="020F0302020204030204"/>
            </a:rPr>
            <a:t>In our example we only imputed scale scores, however, imputing item scores is also possible</a:t>
          </a:r>
        </a:p>
      </dgm:t>
    </dgm:pt>
    <dgm:pt modelId="{7139365B-3983-4E1D-B92F-80CB3F4F4898}" type="parTrans" cxnId="{6ACA59C6-D8B9-47E8-B881-708F2003F4ED}">
      <dgm:prSet/>
      <dgm:spPr/>
    </dgm:pt>
    <dgm:pt modelId="{79667246-D42D-43F5-897E-8A2D2273343C}" type="sibTrans" cxnId="{6ACA59C6-D8B9-47E8-B881-708F2003F4E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B0174331-55E0-4CDE-A5D0-92C654031887}" type="pres">
      <dgm:prSet presAssocID="{526400C5-CA2C-4F78-9362-578CC433D016}" presName="Name0" presStyleCnt="0">
        <dgm:presLayoutVars>
          <dgm:animLvl val="lvl"/>
          <dgm:resizeHandles val="exact"/>
        </dgm:presLayoutVars>
      </dgm:prSet>
      <dgm:spPr/>
    </dgm:pt>
    <dgm:pt modelId="{635CFBD2-08E3-41E7-9FD8-7651EDDF5324}" type="pres">
      <dgm:prSet presAssocID="{A80F56F7-35B9-4CA6-BBC1-BB71CB34A8F0}" presName="compositeNode" presStyleCnt="0">
        <dgm:presLayoutVars>
          <dgm:bulletEnabled val="1"/>
        </dgm:presLayoutVars>
      </dgm:prSet>
      <dgm:spPr/>
    </dgm:pt>
    <dgm:pt modelId="{9F200496-99E6-4AC3-9EBD-72790F475AC5}" type="pres">
      <dgm:prSet presAssocID="{A80F56F7-35B9-4CA6-BBC1-BB71CB34A8F0}" presName="bgRect" presStyleLbl="alignNode1" presStyleIdx="0" presStyleCnt="4"/>
      <dgm:spPr/>
    </dgm:pt>
    <dgm:pt modelId="{02DDA6B4-3E09-4035-A3F1-AC1A5508326D}" type="pres">
      <dgm:prSet presAssocID="{C022CD6C-6F4B-4E1A-8116-FB1A7A3BB442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FF7E31AE-E3BC-4967-A128-0E284EA93CB4}" type="pres">
      <dgm:prSet presAssocID="{A80F56F7-35B9-4CA6-BBC1-BB71CB34A8F0}" presName="nodeRect" presStyleLbl="alignNode1" presStyleIdx="0" presStyleCnt="4">
        <dgm:presLayoutVars>
          <dgm:bulletEnabled val="1"/>
        </dgm:presLayoutVars>
      </dgm:prSet>
      <dgm:spPr/>
    </dgm:pt>
    <dgm:pt modelId="{C16F73C7-2AB9-4B7D-9041-F18CA17258D6}" type="pres">
      <dgm:prSet presAssocID="{C022CD6C-6F4B-4E1A-8116-FB1A7A3BB442}" presName="sibTrans" presStyleCnt="0"/>
      <dgm:spPr/>
    </dgm:pt>
    <dgm:pt modelId="{2DA07ACE-4880-46AC-A11E-DA2388BA1A0B}" type="pres">
      <dgm:prSet presAssocID="{62BA65D7-497C-4803-BAF2-742AEC19230E}" presName="compositeNode" presStyleCnt="0">
        <dgm:presLayoutVars>
          <dgm:bulletEnabled val="1"/>
        </dgm:presLayoutVars>
      </dgm:prSet>
      <dgm:spPr/>
    </dgm:pt>
    <dgm:pt modelId="{A65C8AF0-11A3-4F9F-AC80-5BAA7CC1A949}" type="pres">
      <dgm:prSet presAssocID="{62BA65D7-497C-4803-BAF2-742AEC19230E}" presName="bgRect" presStyleLbl="alignNode1" presStyleIdx="1" presStyleCnt="4"/>
      <dgm:spPr/>
    </dgm:pt>
    <dgm:pt modelId="{E1623A63-1266-4A10-B876-6C305FF2860E}" type="pres">
      <dgm:prSet presAssocID="{35DB0A5F-9113-4FA9-83D5-9A6B8311AF6C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C2FF5CBD-6828-4976-9C08-94B94F805C93}" type="pres">
      <dgm:prSet presAssocID="{62BA65D7-497C-4803-BAF2-742AEC19230E}" presName="nodeRect" presStyleLbl="alignNode1" presStyleIdx="1" presStyleCnt="4">
        <dgm:presLayoutVars>
          <dgm:bulletEnabled val="1"/>
        </dgm:presLayoutVars>
      </dgm:prSet>
      <dgm:spPr/>
    </dgm:pt>
    <dgm:pt modelId="{2890A3C4-7348-43D9-B9F9-8754207F8149}" type="pres">
      <dgm:prSet presAssocID="{35DB0A5F-9113-4FA9-83D5-9A6B8311AF6C}" presName="sibTrans" presStyleCnt="0"/>
      <dgm:spPr/>
    </dgm:pt>
    <dgm:pt modelId="{1567B9B0-6056-4B7F-9CE3-8F880964690B}" type="pres">
      <dgm:prSet presAssocID="{B788EA70-0B9A-49D1-8771-67878CC485EB}" presName="compositeNode" presStyleCnt="0">
        <dgm:presLayoutVars>
          <dgm:bulletEnabled val="1"/>
        </dgm:presLayoutVars>
      </dgm:prSet>
      <dgm:spPr/>
    </dgm:pt>
    <dgm:pt modelId="{14DF86BD-E85A-4B8F-B994-EE46BA27010C}" type="pres">
      <dgm:prSet presAssocID="{B788EA70-0B9A-49D1-8771-67878CC485EB}" presName="bgRect" presStyleLbl="alignNode1" presStyleIdx="2" presStyleCnt="4"/>
      <dgm:spPr/>
    </dgm:pt>
    <dgm:pt modelId="{EE3AA9C1-589D-4BE6-BDA9-8134DD47073E}" type="pres">
      <dgm:prSet presAssocID="{0129814C-4FBB-4B3A-BEE4-7719E43E6696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BECA34EB-7A89-4156-AEB7-E6463BA2CE2A}" type="pres">
      <dgm:prSet presAssocID="{B788EA70-0B9A-49D1-8771-67878CC485EB}" presName="nodeRect" presStyleLbl="alignNode1" presStyleIdx="2" presStyleCnt="4">
        <dgm:presLayoutVars>
          <dgm:bulletEnabled val="1"/>
        </dgm:presLayoutVars>
      </dgm:prSet>
      <dgm:spPr/>
    </dgm:pt>
    <dgm:pt modelId="{1C2191EE-B139-4A2C-BAB3-B2F8BE944F0B}" type="pres">
      <dgm:prSet presAssocID="{0129814C-4FBB-4B3A-BEE4-7719E43E6696}" presName="sibTrans" presStyleCnt="0"/>
      <dgm:spPr/>
    </dgm:pt>
    <dgm:pt modelId="{E3226968-87D8-445E-8817-3A7C5A7AE1D0}" type="pres">
      <dgm:prSet presAssocID="{32D85060-3457-4AA0-BFDF-AEB5C4E40D1D}" presName="compositeNode" presStyleCnt="0">
        <dgm:presLayoutVars>
          <dgm:bulletEnabled val="1"/>
        </dgm:presLayoutVars>
      </dgm:prSet>
      <dgm:spPr/>
    </dgm:pt>
    <dgm:pt modelId="{14883197-280F-4F4F-BC45-4ADBFBA60BE6}" type="pres">
      <dgm:prSet presAssocID="{32D85060-3457-4AA0-BFDF-AEB5C4E40D1D}" presName="bgRect" presStyleLbl="alignNode1" presStyleIdx="3" presStyleCnt="4"/>
      <dgm:spPr/>
    </dgm:pt>
    <dgm:pt modelId="{8127C85D-6ED6-4095-B844-12C9FA761D2D}" type="pres">
      <dgm:prSet presAssocID="{79667246-D42D-43F5-897E-8A2D2273343C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E755E54D-12FA-43A1-BB04-9CD4F05D5D27}" type="pres">
      <dgm:prSet presAssocID="{32D85060-3457-4AA0-BFDF-AEB5C4E40D1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DB5B0115-EC8B-4C35-80E5-E867212025AF}" type="presOf" srcId="{12E45926-6387-4FFD-967A-6EEBE1180EF5}" destId="{FF7E31AE-E3BC-4967-A128-0E284EA93CB4}" srcOrd="0" destOrd="2" presId="urn:microsoft.com/office/officeart/2016/7/layout/LinearBlockProcessNumbered"/>
    <dgm:cxn modelId="{9EC98B15-032D-4643-B2A5-D90ABF8DA8D0}" type="presOf" srcId="{A80F56F7-35B9-4CA6-BBC1-BB71CB34A8F0}" destId="{FF7E31AE-E3BC-4967-A128-0E284EA93CB4}" srcOrd="1" destOrd="0" presId="urn:microsoft.com/office/officeart/2016/7/layout/LinearBlockProcessNumbered"/>
    <dgm:cxn modelId="{B485C017-5258-4ECA-9092-7C6953D05AA5}" type="presOf" srcId="{A80F56F7-35B9-4CA6-BBC1-BB71CB34A8F0}" destId="{9F200496-99E6-4AC3-9EBD-72790F475AC5}" srcOrd="0" destOrd="0" presId="urn:microsoft.com/office/officeart/2016/7/layout/LinearBlockProcessNumbered"/>
    <dgm:cxn modelId="{D87E5018-D774-419B-8EA5-631C04DF42AB}" type="presOf" srcId="{79667246-D42D-43F5-897E-8A2D2273343C}" destId="{8127C85D-6ED6-4095-B844-12C9FA761D2D}" srcOrd="0" destOrd="0" presId="urn:microsoft.com/office/officeart/2016/7/layout/LinearBlockProcessNumbered"/>
    <dgm:cxn modelId="{0FB58C35-D904-489C-A8B7-B94B43A5204B}" type="presOf" srcId="{C022CD6C-6F4B-4E1A-8116-FB1A7A3BB442}" destId="{02DDA6B4-3E09-4035-A3F1-AC1A5508326D}" srcOrd="0" destOrd="0" presId="urn:microsoft.com/office/officeart/2016/7/layout/LinearBlockProcessNumbered"/>
    <dgm:cxn modelId="{DA367F45-B18A-4396-A41A-01A2EBF6D729}" srcId="{A80F56F7-35B9-4CA6-BBC1-BB71CB34A8F0}" destId="{12E45926-6387-4FFD-967A-6EEBE1180EF5}" srcOrd="1" destOrd="0" parTransId="{E39F335A-902C-4A9A-A042-A0231155852A}" sibTransId="{497E1B3D-0587-4D09-81DE-14C0C63A088A}"/>
    <dgm:cxn modelId="{21B9084B-E8E0-4711-BD49-2C38CC6FE865}" srcId="{A80F56F7-35B9-4CA6-BBC1-BB71CB34A8F0}" destId="{8C7C415E-04EA-4079-8BE1-6917A16C4600}" srcOrd="0" destOrd="0" parTransId="{D0B2D2B6-7341-461F-83F4-8A4EFEBD00D0}" sibTransId="{C742F52E-6E71-404F-92EA-5B1D36DD6A94}"/>
    <dgm:cxn modelId="{34C06352-2B20-4C2E-A78D-49A892898225}" type="presOf" srcId="{0129814C-4FBB-4B3A-BEE4-7719E43E6696}" destId="{EE3AA9C1-589D-4BE6-BDA9-8134DD47073E}" srcOrd="0" destOrd="0" presId="urn:microsoft.com/office/officeart/2016/7/layout/LinearBlockProcessNumbered"/>
    <dgm:cxn modelId="{92A10B55-139E-47D0-98BE-10DE2533BFDB}" srcId="{526400C5-CA2C-4F78-9362-578CC433D016}" destId="{A80F56F7-35B9-4CA6-BBC1-BB71CB34A8F0}" srcOrd="0" destOrd="0" parTransId="{B415F2A9-4DC6-4F29-B309-06B3D1EF12EE}" sibTransId="{C022CD6C-6F4B-4E1A-8116-FB1A7A3BB442}"/>
    <dgm:cxn modelId="{BC6F78A2-BD62-41D9-BD77-1F7A5C976612}" type="presOf" srcId="{35DB0A5F-9113-4FA9-83D5-9A6B8311AF6C}" destId="{E1623A63-1266-4A10-B876-6C305FF2860E}" srcOrd="0" destOrd="0" presId="urn:microsoft.com/office/officeart/2016/7/layout/LinearBlockProcessNumbered"/>
    <dgm:cxn modelId="{1942B9A9-71A1-43CA-A49A-739745DFAAEA}" type="presOf" srcId="{62BA65D7-497C-4803-BAF2-742AEC19230E}" destId="{C2FF5CBD-6828-4976-9C08-94B94F805C93}" srcOrd="1" destOrd="0" presId="urn:microsoft.com/office/officeart/2016/7/layout/LinearBlockProcessNumbered"/>
    <dgm:cxn modelId="{6AB9C5B2-E879-4F58-8285-877D93E6BED1}" srcId="{526400C5-CA2C-4F78-9362-578CC433D016}" destId="{B788EA70-0B9A-49D1-8771-67878CC485EB}" srcOrd="2" destOrd="0" parTransId="{DFD19159-547A-4F99-B9A6-582CF0B78A5E}" sibTransId="{0129814C-4FBB-4B3A-BEE4-7719E43E6696}"/>
    <dgm:cxn modelId="{72BCEFB8-1EE3-4281-9D87-A36BF087925E}" type="presOf" srcId="{32D85060-3457-4AA0-BFDF-AEB5C4E40D1D}" destId="{E755E54D-12FA-43A1-BB04-9CD4F05D5D27}" srcOrd="1" destOrd="0" presId="urn:microsoft.com/office/officeart/2016/7/layout/LinearBlockProcessNumbered"/>
    <dgm:cxn modelId="{9932E0C4-1470-4ABF-BF6F-3DC93C8B81DE}" type="presOf" srcId="{62BA65D7-497C-4803-BAF2-742AEC19230E}" destId="{A65C8AF0-11A3-4F9F-AC80-5BAA7CC1A949}" srcOrd="0" destOrd="0" presId="urn:microsoft.com/office/officeart/2016/7/layout/LinearBlockProcessNumbered"/>
    <dgm:cxn modelId="{6ACA59C6-D8B9-47E8-B881-708F2003F4ED}" srcId="{526400C5-CA2C-4F78-9362-578CC433D016}" destId="{32D85060-3457-4AA0-BFDF-AEB5C4E40D1D}" srcOrd="3" destOrd="0" parTransId="{7139365B-3983-4E1D-B92F-80CB3F4F4898}" sibTransId="{79667246-D42D-43F5-897E-8A2D2273343C}"/>
    <dgm:cxn modelId="{2F1471C8-E9D3-487C-A060-8285FC1504D5}" type="presOf" srcId="{32D85060-3457-4AA0-BFDF-AEB5C4E40D1D}" destId="{14883197-280F-4F4F-BC45-4ADBFBA60BE6}" srcOrd="0" destOrd="0" presId="urn:microsoft.com/office/officeart/2016/7/layout/LinearBlockProcessNumbered"/>
    <dgm:cxn modelId="{F6167CCF-7495-46A6-BA5F-92EF7158430F}" type="presOf" srcId="{8C7C415E-04EA-4079-8BE1-6917A16C4600}" destId="{FF7E31AE-E3BC-4967-A128-0E284EA93CB4}" srcOrd="0" destOrd="1" presId="urn:microsoft.com/office/officeart/2016/7/layout/LinearBlockProcessNumbered"/>
    <dgm:cxn modelId="{AC3838D2-AFFE-44F3-84B7-A998169079AF}" type="presOf" srcId="{526400C5-CA2C-4F78-9362-578CC433D016}" destId="{B0174331-55E0-4CDE-A5D0-92C654031887}" srcOrd="0" destOrd="0" presId="urn:microsoft.com/office/officeart/2016/7/layout/LinearBlockProcessNumbered"/>
    <dgm:cxn modelId="{1D5E18DA-B852-4F6D-BE54-109BD834DCAF}" srcId="{526400C5-CA2C-4F78-9362-578CC433D016}" destId="{62BA65D7-497C-4803-BAF2-742AEC19230E}" srcOrd="1" destOrd="0" parTransId="{A4550746-93DD-42A8-95C3-C6C8D8ADD101}" sibTransId="{35DB0A5F-9113-4FA9-83D5-9A6B8311AF6C}"/>
    <dgm:cxn modelId="{A5E500EF-349D-4EED-AF75-07E8CB569EEC}" type="presOf" srcId="{B788EA70-0B9A-49D1-8771-67878CC485EB}" destId="{14DF86BD-E85A-4B8F-B994-EE46BA27010C}" srcOrd="0" destOrd="0" presId="urn:microsoft.com/office/officeart/2016/7/layout/LinearBlockProcessNumbered"/>
    <dgm:cxn modelId="{CB1DF1FA-821D-4A8A-B127-9D0670848E8C}" type="presOf" srcId="{B788EA70-0B9A-49D1-8771-67878CC485EB}" destId="{BECA34EB-7A89-4156-AEB7-E6463BA2CE2A}" srcOrd="1" destOrd="0" presId="urn:microsoft.com/office/officeart/2016/7/layout/LinearBlockProcessNumbered"/>
    <dgm:cxn modelId="{3871DD6B-F657-42EB-B33A-F126B862C97C}" type="presParOf" srcId="{B0174331-55E0-4CDE-A5D0-92C654031887}" destId="{635CFBD2-08E3-41E7-9FD8-7651EDDF5324}" srcOrd="0" destOrd="0" presId="urn:microsoft.com/office/officeart/2016/7/layout/LinearBlockProcessNumbered"/>
    <dgm:cxn modelId="{D132088D-9547-4AFB-9AC4-D10E16A481F7}" type="presParOf" srcId="{635CFBD2-08E3-41E7-9FD8-7651EDDF5324}" destId="{9F200496-99E6-4AC3-9EBD-72790F475AC5}" srcOrd="0" destOrd="0" presId="urn:microsoft.com/office/officeart/2016/7/layout/LinearBlockProcessNumbered"/>
    <dgm:cxn modelId="{BA866A51-07A8-4498-8416-02905D15AE6D}" type="presParOf" srcId="{635CFBD2-08E3-41E7-9FD8-7651EDDF5324}" destId="{02DDA6B4-3E09-4035-A3F1-AC1A5508326D}" srcOrd="1" destOrd="0" presId="urn:microsoft.com/office/officeart/2016/7/layout/LinearBlockProcessNumbered"/>
    <dgm:cxn modelId="{6DC57374-7718-4948-B6AC-0059546B62AE}" type="presParOf" srcId="{635CFBD2-08E3-41E7-9FD8-7651EDDF5324}" destId="{FF7E31AE-E3BC-4967-A128-0E284EA93CB4}" srcOrd="2" destOrd="0" presId="urn:microsoft.com/office/officeart/2016/7/layout/LinearBlockProcessNumbered"/>
    <dgm:cxn modelId="{9CD09236-4166-44F2-B50C-8992D231DAFD}" type="presParOf" srcId="{B0174331-55E0-4CDE-A5D0-92C654031887}" destId="{C16F73C7-2AB9-4B7D-9041-F18CA17258D6}" srcOrd="1" destOrd="0" presId="urn:microsoft.com/office/officeart/2016/7/layout/LinearBlockProcessNumbered"/>
    <dgm:cxn modelId="{534F57DC-4656-479F-B3D5-36960A20F198}" type="presParOf" srcId="{B0174331-55E0-4CDE-A5D0-92C654031887}" destId="{2DA07ACE-4880-46AC-A11E-DA2388BA1A0B}" srcOrd="2" destOrd="0" presId="urn:microsoft.com/office/officeart/2016/7/layout/LinearBlockProcessNumbered"/>
    <dgm:cxn modelId="{DBCD884A-BD9E-49D3-8641-180A7B79446F}" type="presParOf" srcId="{2DA07ACE-4880-46AC-A11E-DA2388BA1A0B}" destId="{A65C8AF0-11A3-4F9F-AC80-5BAA7CC1A949}" srcOrd="0" destOrd="0" presId="urn:microsoft.com/office/officeart/2016/7/layout/LinearBlockProcessNumbered"/>
    <dgm:cxn modelId="{975C1F35-11B0-49E0-A02B-3ED3F0E4D572}" type="presParOf" srcId="{2DA07ACE-4880-46AC-A11E-DA2388BA1A0B}" destId="{E1623A63-1266-4A10-B876-6C305FF2860E}" srcOrd="1" destOrd="0" presId="urn:microsoft.com/office/officeart/2016/7/layout/LinearBlockProcessNumbered"/>
    <dgm:cxn modelId="{89FBC74C-5D68-4EC2-B112-E4F5EAC56E3D}" type="presParOf" srcId="{2DA07ACE-4880-46AC-A11E-DA2388BA1A0B}" destId="{C2FF5CBD-6828-4976-9C08-94B94F805C93}" srcOrd="2" destOrd="0" presId="urn:microsoft.com/office/officeart/2016/7/layout/LinearBlockProcessNumbered"/>
    <dgm:cxn modelId="{4C2B52BF-804C-4837-9540-FFF07C36D702}" type="presParOf" srcId="{B0174331-55E0-4CDE-A5D0-92C654031887}" destId="{2890A3C4-7348-43D9-B9F9-8754207F8149}" srcOrd="3" destOrd="0" presId="urn:microsoft.com/office/officeart/2016/7/layout/LinearBlockProcessNumbered"/>
    <dgm:cxn modelId="{5531EEB0-CE3F-4BA2-A4A0-402AA750A6C6}" type="presParOf" srcId="{B0174331-55E0-4CDE-A5D0-92C654031887}" destId="{1567B9B0-6056-4B7F-9CE3-8F880964690B}" srcOrd="4" destOrd="0" presId="urn:microsoft.com/office/officeart/2016/7/layout/LinearBlockProcessNumbered"/>
    <dgm:cxn modelId="{4E06E143-7B07-4046-85A3-DD9BFC8DF120}" type="presParOf" srcId="{1567B9B0-6056-4B7F-9CE3-8F880964690B}" destId="{14DF86BD-E85A-4B8F-B994-EE46BA27010C}" srcOrd="0" destOrd="0" presId="urn:microsoft.com/office/officeart/2016/7/layout/LinearBlockProcessNumbered"/>
    <dgm:cxn modelId="{7775157C-9C37-48B8-BB59-31AA95F0DFE8}" type="presParOf" srcId="{1567B9B0-6056-4B7F-9CE3-8F880964690B}" destId="{EE3AA9C1-589D-4BE6-BDA9-8134DD47073E}" srcOrd="1" destOrd="0" presId="urn:microsoft.com/office/officeart/2016/7/layout/LinearBlockProcessNumbered"/>
    <dgm:cxn modelId="{D4A19DDF-2BD1-466A-AFBA-077F183F5A19}" type="presParOf" srcId="{1567B9B0-6056-4B7F-9CE3-8F880964690B}" destId="{BECA34EB-7A89-4156-AEB7-E6463BA2CE2A}" srcOrd="2" destOrd="0" presId="urn:microsoft.com/office/officeart/2016/7/layout/LinearBlockProcessNumbered"/>
    <dgm:cxn modelId="{418028C9-F74A-4D5D-8531-0F62F9626A35}" type="presParOf" srcId="{B0174331-55E0-4CDE-A5D0-92C654031887}" destId="{1C2191EE-B139-4A2C-BAB3-B2F8BE944F0B}" srcOrd="5" destOrd="0" presId="urn:microsoft.com/office/officeart/2016/7/layout/LinearBlockProcessNumbered"/>
    <dgm:cxn modelId="{71685B20-53F0-47A6-98D3-849A07760C00}" type="presParOf" srcId="{B0174331-55E0-4CDE-A5D0-92C654031887}" destId="{E3226968-87D8-445E-8817-3A7C5A7AE1D0}" srcOrd="6" destOrd="0" presId="urn:microsoft.com/office/officeart/2016/7/layout/LinearBlockProcessNumbered"/>
    <dgm:cxn modelId="{F61BD079-2094-416A-98D4-913C52F4FEEB}" type="presParOf" srcId="{E3226968-87D8-445E-8817-3A7C5A7AE1D0}" destId="{14883197-280F-4F4F-BC45-4ADBFBA60BE6}" srcOrd="0" destOrd="0" presId="urn:microsoft.com/office/officeart/2016/7/layout/LinearBlockProcessNumbered"/>
    <dgm:cxn modelId="{AC8978B6-C844-4001-9F67-7122395F0FA5}" type="presParOf" srcId="{E3226968-87D8-445E-8817-3A7C5A7AE1D0}" destId="{8127C85D-6ED6-4095-B844-12C9FA761D2D}" srcOrd="1" destOrd="0" presId="urn:microsoft.com/office/officeart/2016/7/layout/LinearBlockProcessNumbered"/>
    <dgm:cxn modelId="{A861DBAA-8C1C-4D3D-A2A7-CBB257FC5DAE}" type="presParOf" srcId="{E3226968-87D8-445E-8817-3A7C5A7AE1D0}" destId="{E755E54D-12FA-43A1-BB04-9CD4F05D5D2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BFB32-9D69-495B-85C2-AA3AF45FBBCF}">
      <dsp:nvSpPr>
        <dsp:cNvPr id="0" name=""/>
        <dsp:cNvSpPr/>
      </dsp:nvSpPr>
      <dsp:spPr>
        <a:xfrm>
          <a:off x="2599566" y="90093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33727-BDD0-47C7-A8EB-4EEB61404E50}">
      <dsp:nvSpPr>
        <dsp:cNvPr id="0" name=""/>
        <dsp:cNvSpPr/>
      </dsp:nvSpPr>
      <dsp:spPr>
        <a:xfrm>
          <a:off x="1195566" y="255290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Pros</a:t>
          </a:r>
        </a:p>
      </dsp:txBody>
      <dsp:txXfrm>
        <a:off x="1195566" y="2552908"/>
        <a:ext cx="4320000" cy="648000"/>
      </dsp:txXfrm>
    </dsp:sp>
    <dsp:sp modelId="{20BA7203-3131-4224-9201-BC2C171B03FB}">
      <dsp:nvSpPr>
        <dsp:cNvPr id="0" name=""/>
        <dsp:cNvSpPr/>
      </dsp:nvSpPr>
      <dsp:spPr>
        <a:xfrm>
          <a:off x="1195566" y="3266012"/>
          <a:ext cx="4320000" cy="89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Requires fewer replications than the bootstrap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Works for </a:t>
          </a:r>
          <a:r>
            <a:rPr lang="en-US" sz="1700" kern="1200" dirty="0">
              <a:latin typeface="Aptos Display" panose="020F0302020204030204"/>
            </a:rPr>
            <a:t>MAR</a:t>
          </a:r>
          <a:r>
            <a:rPr lang="en-US" sz="1700" kern="1200" dirty="0"/>
            <a:t> and MCAR data</a:t>
          </a:r>
        </a:p>
      </dsp:txBody>
      <dsp:txXfrm>
        <a:off x="1195566" y="3266012"/>
        <a:ext cx="4320000" cy="890083"/>
      </dsp:txXfrm>
    </dsp:sp>
    <dsp:sp modelId="{680957B2-C925-4C13-BEC7-5761A2C0331A}">
      <dsp:nvSpPr>
        <dsp:cNvPr id="0" name=""/>
        <dsp:cNvSpPr/>
      </dsp:nvSpPr>
      <dsp:spPr>
        <a:xfrm>
          <a:off x="7675566" y="90093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ADDC7-F943-44E6-AC46-B86D53FFDB3B}">
      <dsp:nvSpPr>
        <dsp:cNvPr id="0" name=""/>
        <dsp:cNvSpPr/>
      </dsp:nvSpPr>
      <dsp:spPr>
        <a:xfrm>
          <a:off x="6271566" y="255290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Cons</a:t>
          </a:r>
        </a:p>
      </dsp:txBody>
      <dsp:txXfrm>
        <a:off x="6271566" y="2552908"/>
        <a:ext cx="4320000" cy="648000"/>
      </dsp:txXfrm>
    </dsp:sp>
    <dsp:sp modelId="{C1AC7B77-E40C-45E4-B313-BDD3007302F5}">
      <dsp:nvSpPr>
        <dsp:cNvPr id="0" name=""/>
        <dsp:cNvSpPr/>
      </dsp:nvSpPr>
      <dsp:spPr>
        <a:xfrm>
          <a:off x="6271566" y="3266012"/>
          <a:ext cx="4320000" cy="890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Only works with selected imputation methods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Requires more tuning effort (model selection, choosing predictors)</a:t>
          </a:r>
        </a:p>
      </dsp:txBody>
      <dsp:txXfrm>
        <a:off x="6271566" y="3266012"/>
        <a:ext cx="4320000" cy="890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AB97E-C628-4969-8423-685BDECE3E47}">
      <dsp:nvSpPr>
        <dsp:cNvPr id="0" name=""/>
        <dsp:cNvSpPr/>
      </dsp:nvSpPr>
      <dsp:spPr>
        <a:xfrm>
          <a:off x="4453" y="1600810"/>
          <a:ext cx="2592511" cy="1037004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ptos Display" panose="020F0302020204030204"/>
            </a:rPr>
            <a:t>Packages</a:t>
          </a:r>
          <a:endParaRPr lang="en-US" sz="2200" kern="1200"/>
        </a:p>
      </dsp:txBody>
      <dsp:txXfrm>
        <a:off x="522955" y="1600810"/>
        <a:ext cx="1555507" cy="1037004"/>
      </dsp:txXfrm>
    </dsp:sp>
    <dsp:sp modelId="{103B998D-AA1C-472A-8955-63E39FA76D1C}">
      <dsp:nvSpPr>
        <dsp:cNvPr id="0" name=""/>
        <dsp:cNvSpPr/>
      </dsp:nvSpPr>
      <dsp:spPr>
        <a:xfrm>
          <a:off x="2337714" y="1600810"/>
          <a:ext cx="2592511" cy="1037004"/>
        </a:xfrm>
        <a:prstGeom prst="chevron">
          <a:avLst/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ptos Display" panose="020F0302020204030204"/>
            </a:rPr>
            <a:t>Visualization</a:t>
          </a:r>
          <a:endParaRPr lang="en-US" sz="2200" kern="1200"/>
        </a:p>
      </dsp:txBody>
      <dsp:txXfrm>
        <a:off x="2856216" y="1600810"/>
        <a:ext cx="1555507" cy="1037004"/>
      </dsp:txXfrm>
    </dsp:sp>
    <dsp:sp modelId="{13EECD0E-671A-42D4-97F2-B3C3F3AB6118}">
      <dsp:nvSpPr>
        <dsp:cNvPr id="0" name=""/>
        <dsp:cNvSpPr/>
      </dsp:nvSpPr>
      <dsp:spPr>
        <a:xfrm>
          <a:off x="4670974" y="1600810"/>
          <a:ext cx="2592511" cy="1037004"/>
        </a:xfrm>
        <a:prstGeom prst="chevron">
          <a:avLst/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ptos Display" panose="020F0302020204030204"/>
            </a:rPr>
            <a:t>Multiple imputation with mice</a:t>
          </a:r>
          <a:endParaRPr lang="en-US" sz="2200" kern="1200"/>
        </a:p>
      </dsp:txBody>
      <dsp:txXfrm>
        <a:off x="5189476" y="1600810"/>
        <a:ext cx="1555507" cy="1037004"/>
      </dsp:txXfrm>
    </dsp:sp>
    <dsp:sp modelId="{31E6CC00-96E1-40DC-AEE7-68D2185A4FE9}">
      <dsp:nvSpPr>
        <dsp:cNvPr id="0" name=""/>
        <dsp:cNvSpPr/>
      </dsp:nvSpPr>
      <dsp:spPr>
        <a:xfrm>
          <a:off x="7004234" y="1600810"/>
          <a:ext cx="2592511" cy="1037004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ptos Display" panose="020F0302020204030204"/>
            </a:rPr>
            <a:t>Assessing imputation</a:t>
          </a:r>
        </a:p>
      </dsp:txBody>
      <dsp:txXfrm>
        <a:off x="7522736" y="1600810"/>
        <a:ext cx="1555507" cy="10370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00496-99E6-4AC3-9EBD-72790F475AC5}">
      <dsp:nvSpPr>
        <dsp:cNvPr id="0" name=""/>
        <dsp:cNvSpPr/>
      </dsp:nvSpPr>
      <dsp:spPr>
        <a:xfrm>
          <a:off x="227" y="673410"/>
          <a:ext cx="2749279" cy="329913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568" tIns="0" rIns="27156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Ethical considerations for imputing social identifiers: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Context of your research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Which communities are directly impacted by your research?</a:t>
          </a:r>
        </a:p>
      </dsp:txBody>
      <dsp:txXfrm>
        <a:off x="227" y="1993064"/>
        <a:ext cx="2749279" cy="1979481"/>
      </dsp:txXfrm>
    </dsp:sp>
    <dsp:sp modelId="{02DDA6B4-3E09-4035-A3F1-AC1A5508326D}">
      <dsp:nvSpPr>
        <dsp:cNvPr id="0" name=""/>
        <dsp:cNvSpPr/>
      </dsp:nvSpPr>
      <dsp:spPr>
        <a:xfrm>
          <a:off x="227" y="673410"/>
          <a:ext cx="2749279" cy="131965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568" tIns="165100" rIns="27156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27" y="673410"/>
        <a:ext cx="2749279" cy="1319654"/>
      </dsp:txXfrm>
    </dsp:sp>
    <dsp:sp modelId="{A65C8AF0-11A3-4F9F-AC80-5BAA7CC1A949}">
      <dsp:nvSpPr>
        <dsp:cNvPr id="0" name=""/>
        <dsp:cNvSpPr/>
      </dsp:nvSpPr>
      <dsp:spPr>
        <a:xfrm>
          <a:off x="2969449" y="673410"/>
          <a:ext cx="2749279" cy="3299135"/>
        </a:xfrm>
        <a:prstGeom prst="rect">
          <a:avLst/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accent1">
              <a:shade val="80000"/>
              <a:hueOff val="181866"/>
              <a:satOff val="-18964"/>
              <a:lumOff val="127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568" tIns="0" rIns="27156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Incorporate open science practices into multiple imputation so that others may replicate the work</a:t>
          </a:r>
        </a:p>
      </dsp:txBody>
      <dsp:txXfrm>
        <a:off x="2969449" y="1993064"/>
        <a:ext cx="2749279" cy="1979481"/>
      </dsp:txXfrm>
    </dsp:sp>
    <dsp:sp modelId="{E1623A63-1266-4A10-B876-6C305FF2860E}">
      <dsp:nvSpPr>
        <dsp:cNvPr id="0" name=""/>
        <dsp:cNvSpPr/>
      </dsp:nvSpPr>
      <dsp:spPr>
        <a:xfrm>
          <a:off x="2969449" y="673410"/>
          <a:ext cx="2749279" cy="131965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568" tIns="165100" rIns="27156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969449" y="673410"/>
        <a:ext cx="2749279" cy="1319654"/>
      </dsp:txXfrm>
    </dsp:sp>
    <dsp:sp modelId="{14DF86BD-E85A-4B8F-B994-EE46BA27010C}">
      <dsp:nvSpPr>
        <dsp:cNvPr id="0" name=""/>
        <dsp:cNvSpPr/>
      </dsp:nvSpPr>
      <dsp:spPr>
        <a:xfrm>
          <a:off x="5938672" y="673410"/>
          <a:ext cx="2749279" cy="3299135"/>
        </a:xfrm>
        <a:prstGeom prst="rect">
          <a:avLst/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accent1">
              <a:shade val="80000"/>
              <a:hueOff val="363732"/>
              <a:satOff val="-37928"/>
              <a:lumOff val="254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568" tIns="0" rIns="27156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Multiple imputation is less biased and more representative than other methods like deletion (Woods et al., 2023)</a:t>
          </a:r>
        </a:p>
      </dsp:txBody>
      <dsp:txXfrm>
        <a:off x="5938672" y="1993064"/>
        <a:ext cx="2749279" cy="1979481"/>
      </dsp:txXfrm>
    </dsp:sp>
    <dsp:sp modelId="{EE3AA9C1-589D-4BE6-BDA9-8134DD47073E}">
      <dsp:nvSpPr>
        <dsp:cNvPr id="0" name=""/>
        <dsp:cNvSpPr/>
      </dsp:nvSpPr>
      <dsp:spPr>
        <a:xfrm>
          <a:off x="5938672" y="673410"/>
          <a:ext cx="2749279" cy="131965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568" tIns="165100" rIns="27156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938672" y="673410"/>
        <a:ext cx="2749279" cy="1319654"/>
      </dsp:txXfrm>
    </dsp:sp>
    <dsp:sp modelId="{14883197-280F-4F4F-BC45-4ADBFBA60BE6}">
      <dsp:nvSpPr>
        <dsp:cNvPr id="0" name=""/>
        <dsp:cNvSpPr/>
      </dsp:nvSpPr>
      <dsp:spPr>
        <a:xfrm>
          <a:off x="8907894" y="673410"/>
          <a:ext cx="2749279" cy="3299135"/>
        </a:xfrm>
        <a:prstGeom prst="rect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accent1">
              <a:shade val="80000"/>
              <a:hueOff val="545598"/>
              <a:satOff val="-56892"/>
              <a:lumOff val="382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568" tIns="0" rIns="271568" bIns="33020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>
              <a:latin typeface="Aptos Display" panose="020F0302020204030204"/>
            </a:rPr>
            <a:t>In our example we only imputed scale scores, however, imputing item scores is also possible</a:t>
          </a:r>
        </a:p>
      </dsp:txBody>
      <dsp:txXfrm>
        <a:off x="8907894" y="1993064"/>
        <a:ext cx="2749279" cy="1979481"/>
      </dsp:txXfrm>
    </dsp:sp>
    <dsp:sp modelId="{8127C85D-6ED6-4095-B844-12C9FA761D2D}">
      <dsp:nvSpPr>
        <dsp:cNvPr id="0" name=""/>
        <dsp:cNvSpPr/>
      </dsp:nvSpPr>
      <dsp:spPr>
        <a:xfrm>
          <a:off x="8907894" y="673410"/>
          <a:ext cx="2749279" cy="131965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568" tIns="165100" rIns="27156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907894" y="673410"/>
        <a:ext cx="2749279" cy="1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B884F-9751-42AC-847F-D9E440CBC8D8}" type="datetimeFigureOut">
              <a:t>5/3/24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F9BD9-F34F-4A2E-A51E-C6D1E5ED0C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0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For this workshop we focus on addressing handling missing data that is of the MAR and MCAR type</a:t>
            </a:r>
          </a:p>
          <a:p>
            <a:r>
              <a:rPr lang="en-CA" dirty="0"/>
              <a:t>Problematic to have MAR data as it can lead to biased data , therefore important to address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F9BD9-F34F-4A2E-A51E-C6D1E5ED0C1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29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F9BD9-F34F-4A2E-A51E-C6D1E5ED0C15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7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We are only focusing on the imputation, however you could also use it for analysis</a:t>
            </a:r>
          </a:p>
          <a:p>
            <a:r>
              <a:rPr lang="en-US" dirty="0"/>
              <a:t>Multiple imputation is a general framework that generates several imputed versions of the data by replacing the missing values by plausible data values. These plausible values are drawn from a distribution specifically modeled for each missing entry</a:t>
            </a:r>
          </a:p>
          <a:p>
            <a:r>
              <a:rPr lang="en-US" dirty="0"/>
              <a:t>For this workshop we are only going over the mice function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F9BD9-F34F-4A2E-A51E-C6D1E5ED0C1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9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F9BD9-F34F-4A2E-A51E-C6D1E5ED0C1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7099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First, multiple imputation does not simply “assign” a social identifier to an individual with missing data. It creates a probability distribution of multiple social identifiers based on the rest of the information known about an individual. </a:t>
            </a:r>
          </a:p>
          <a:p>
            <a:r>
              <a:rPr lang="en-US"/>
              <a:t>Second, multiply imputed data do not create findings about any specific individual who has had their data imputed; instead, conclusions are drawn about an aggregated population from the models containing individual data.</a:t>
            </a:r>
          </a:p>
          <a:p>
            <a:r>
              <a:rPr lang="en-US">
                <a:ea typeface="Calibri"/>
                <a:cs typeface="Calibri"/>
              </a:rPr>
              <a:t>Limitation of only calculating a scale score as opposed to item score, still possible to do for just 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F9BD9-F34F-4A2E-A51E-C6D1E5ED0C15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Handling Missing Data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April 29, 2024</a:t>
            </a:r>
          </a:p>
          <a:p>
            <a:pPr algn="l"/>
            <a:r>
              <a:rPr lang="en-US"/>
              <a:t>Rahul Patel | Sally Xie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BF8A-AEB0-C2AB-5E41-8294551B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missing data?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3208C-B3F8-D87F-BBDA-02E90550A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Occurs when no data is stored for a variable in an observation</a:t>
            </a:r>
          </a:p>
          <a:p>
            <a:r>
              <a:rPr lang="en-US"/>
              <a:t>Can be represented as </a:t>
            </a:r>
            <a:r>
              <a:rPr lang="en-US">
                <a:highlight>
                  <a:srgbClr val="E1E1E1"/>
                </a:highlight>
                <a:latin typeface="Aptos Mono"/>
                <a:cs typeface="Courier New"/>
              </a:rPr>
              <a:t>NA</a:t>
            </a:r>
            <a:r>
              <a:rPr lang="en-US"/>
              <a:t>, </a:t>
            </a:r>
            <a:r>
              <a:rPr lang="en-US">
                <a:highlight>
                  <a:srgbClr val="E1E1E1"/>
                </a:highlight>
                <a:latin typeface="Aptos Mono"/>
                <a:cs typeface="Courier New"/>
              </a:rPr>
              <a:t>nan</a:t>
            </a:r>
            <a:r>
              <a:rPr lang="en-US"/>
              <a:t>, </a:t>
            </a:r>
            <a:r>
              <a:rPr lang="en-US">
                <a:highlight>
                  <a:srgbClr val="E1E1E1"/>
                </a:highlight>
                <a:latin typeface="Aptos Mono"/>
                <a:cs typeface="Courier New"/>
              </a:rPr>
              <a:t>99</a:t>
            </a:r>
            <a:r>
              <a:rPr lang="en-US"/>
              <a:t>,</a:t>
            </a:r>
            <a:r>
              <a:rPr lang="en-US">
                <a:highlight>
                  <a:srgbClr val="E1E1E1"/>
                </a:highlight>
                <a:latin typeface="Aptos Mono"/>
                <a:cs typeface="Courier New"/>
              </a:rPr>
              <a:t>-99</a:t>
            </a:r>
            <a:r>
              <a:rPr lang="en-US"/>
              <a:t>, </a:t>
            </a:r>
            <a:r>
              <a:rPr lang="en-US">
                <a:highlight>
                  <a:srgbClr val="E1E1E1"/>
                </a:highlight>
                <a:latin typeface="Aptos Mono"/>
                <a:cs typeface="Courier New"/>
              </a:rPr>
              <a:t>.</a:t>
            </a:r>
            <a:r>
              <a:rPr lang="en-US">
                <a:latin typeface="Aptos"/>
                <a:cs typeface="Courier New"/>
              </a:rPr>
              <a:t>,</a:t>
            </a:r>
            <a:r>
              <a:rPr lang="en-US"/>
              <a:t> </a:t>
            </a:r>
            <a:r>
              <a:rPr lang="en-US">
                <a:highlight>
                  <a:srgbClr val="E1E1E1"/>
                </a:highlight>
                <a:latin typeface="Aptos Mono"/>
                <a:cs typeface="Courier New"/>
              </a:rPr>
              <a:t>""</a:t>
            </a:r>
            <a:r>
              <a:rPr lang="en-US"/>
              <a:t>, etc.</a:t>
            </a:r>
          </a:p>
          <a:p>
            <a:endParaRPr lang="en-US"/>
          </a:p>
        </p:txBody>
      </p:sp>
      <p:pic>
        <p:nvPicPr>
          <p:cNvPr id="4" name="Graphic 3" descr="Monitor with solid fill">
            <a:extLst>
              <a:ext uri="{FF2B5EF4-FFF2-40B4-BE49-F238E27FC236}">
                <a16:creationId xmlns:a16="http://schemas.microsoft.com/office/drawing/2014/main" id="{AE55069F-526A-EA13-5012-9A66D7CBD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9525" y="3429000"/>
            <a:ext cx="1476375" cy="1476375"/>
          </a:xfrm>
          <a:prstGeom prst="rect">
            <a:avLst/>
          </a:prstGeom>
        </p:spPr>
      </p:pic>
      <p:pic>
        <p:nvPicPr>
          <p:cNvPr id="5" name="Graphic 4" descr="Group of men with solid fill">
            <a:extLst>
              <a:ext uri="{FF2B5EF4-FFF2-40B4-BE49-F238E27FC236}">
                <a16:creationId xmlns:a16="http://schemas.microsoft.com/office/drawing/2014/main" id="{D695FFBF-554D-D1C0-92FE-BA3F0D035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96100" y="3429000"/>
            <a:ext cx="1476375" cy="1476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10AF61-BEEC-39EF-31B3-E83191239F1F}"/>
              </a:ext>
            </a:extLst>
          </p:cNvPr>
          <p:cNvSpPr txBox="1"/>
          <p:nvPr/>
        </p:nvSpPr>
        <p:spPr>
          <a:xfrm>
            <a:off x="5772149" y="5172074"/>
            <a:ext cx="37338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Human</a:t>
            </a:r>
          </a:p>
          <a:p>
            <a:pPr algn="ctr"/>
            <a:r>
              <a:rPr lang="en-US" sz="2400"/>
              <a:t>Experimenter, Participant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6BC9D-B6B3-EA59-A5AD-46EE2F3C516E}"/>
              </a:ext>
            </a:extLst>
          </p:cNvPr>
          <p:cNvSpPr txBox="1"/>
          <p:nvPr/>
        </p:nvSpPr>
        <p:spPr>
          <a:xfrm>
            <a:off x="3581399" y="5172074"/>
            <a:ext cx="19526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Technical</a:t>
            </a:r>
          </a:p>
        </p:txBody>
      </p:sp>
    </p:spTree>
    <p:extLst>
      <p:ext uri="{BB962C8B-B14F-4D97-AF65-F5344CB8AC3E}">
        <p14:creationId xmlns:p14="http://schemas.microsoft.com/office/powerpoint/2010/main" val="216512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7CC3-7B5B-536F-65B3-69DCC74A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the types of missing data? 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BAACDF-91F2-420B-06DB-D29439FFA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099452"/>
              </p:ext>
            </p:extLst>
          </p:nvPr>
        </p:nvGraphicFramePr>
        <p:xfrm>
          <a:off x="838200" y="2663825"/>
          <a:ext cx="1039177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943">
                  <a:extLst>
                    <a:ext uri="{9D8B030D-6E8A-4147-A177-3AD203B41FA5}">
                      <a16:colId xmlns:a16="http://schemas.microsoft.com/office/drawing/2014/main" val="539241569"/>
                    </a:ext>
                  </a:extLst>
                </a:gridCol>
                <a:gridCol w="2597943">
                  <a:extLst>
                    <a:ext uri="{9D8B030D-6E8A-4147-A177-3AD203B41FA5}">
                      <a16:colId xmlns:a16="http://schemas.microsoft.com/office/drawing/2014/main" val="1182476532"/>
                    </a:ext>
                  </a:extLst>
                </a:gridCol>
                <a:gridCol w="2597943">
                  <a:extLst>
                    <a:ext uri="{9D8B030D-6E8A-4147-A177-3AD203B41FA5}">
                      <a16:colId xmlns:a16="http://schemas.microsoft.com/office/drawing/2014/main" val="644460238"/>
                    </a:ext>
                  </a:extLst>
                </a:gridCol>
                <a:gridCol w="2597943">
                  <a:extLst>
                    <a:ext uri="{9D8B030D-6E8A-4147-A177-3AD203B41FA5}">
                      <a16:colId xmlns:a16="http://schemas.microsoft.com/office/drawing/2014/main" val="1981691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Missing Completely at Random</a:t>
                      </a:r>
                    </a:p>
                    <a:p>
                      <a:pPr lvl="0" algn="ctr">
                        <a:buNone/>
                      </a:pPr>
                      <a:r>
                        <a:rPr lang="en-US"/>
                        <a:t>(MCAR)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Missing at Random</a:t>
                      </a:r>
                    </a:p>
                    <a:p>
                      <a:pPr lvl="0" algn="ctr">
                        <a:buNone/>
                      </a:pPr>
                      <a:r>
                        <a:rPr lang="en-US"/>
                        <a:t>(MAR)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Missing Not at Random</a:t>
                      </a:r>
                    </a:p>
                    <a:p>
                      <a:pPr lvl="0" algn="ctr">
                        <a:buNone/>
                      </a:pPr>
                      <a:r>
                        <a:rPr lang="en-US"/>
                        <a:t>(MNAR)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03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 systematic relationship between missing data and other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Systematic relationship between missing data and other observed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Systematic relationship between missing data and unobserved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76117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Data entry errors when inputting data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Psychology students researching non-EDI topics seldom complete the EDI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People who are less satisfied with their jobs do not complete employee experience survey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990032"/>
                  </a:ext>
                </a:extLst>
              </a:tr>
            </a:tbl>
          </a:graphicData>
        </a:graphic>
      </p:graphicFrame>
      <p:pic>
        <p:nvPicPr>
          <p:cNvPr id="5" name="Graphic 4" descr="Dice with solid fill">
            <a:extLst>
              <a:ext uri="{FF2B5EF4-FFF2-40B4-BE49-F238E27FC236}">
                <a16:creationId xmlns:a16="http://schemas.microsoft.com/office/drawing/2014/main" id="{8A336DB7-1B17-D14E-8A05-742509CCD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9575" y="1447800"/>
            <a:ext cx="1076325" cy="1133475"/>
          </a:xfrm>
          <a:prstGeom prst="rect">
            <a:avLst/>
          </a:prstGeom>
        </p:spPr>
      </p:pic>
      <p:pic>
        <p:nvPicPr>
          <p:cNvPr id="6" name="Graphic 5" descr="Puzzle pieces with solid fill">
            <a:extLst>
              <a:ext uri="{FF2B5EF4-FFF2-40B4-BE49-F238E27FC236}">
                <a16:creationId xmlns:a16="http://schemas.microsoft.com/office/drawing/2014/main" id="{DCAB9BB3-EF07-C970-FE55-28705A1E8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10375" y="1447800"/>
            <a:ext cx="1076325" cy="1133475"/>
          </a:xfrm>
          <a:prstGeom prst="rect">
            <a:avLst/>
          </a:prstGeom>
        </p:spPr>
      </p:pic>
      <p:pic>
        <p:nvPicPr>
          <p:cNvPr id="7" name="Graphic 6" descr="Lock with solid fill">
            <a:extLst>
              <a:ext uri="{FF2B5EF4-FFF2-40B4-BE49-F238E27FC236}">
                <a16:creationId xmlns:a16="http://schemas.microsoft.com/office/drawing/2014/main" id="{CE5B5D02-A58E-D5B4-DD55-B597BAB38E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01175" y="16668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0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9815-F42E-071C-BE21-70487BEB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overview: Job 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B29AD-AC96-233E-3161-D2E702EF1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3000" dirty="0" err="1">
                <a:highlight>
                  <a:srgbClr val="E1E1E1"/>
                </a:highlight>
                <a:latin typeface="Aptos Mono"/>
                <a:cs typeface="Courier New"/>
              </a:rPr>
              <a:t>jsat</a:t>
            </a:r>
            <a:r>
              <a:rPr lang="en-US" dirty="0"/>
              <a:t>: job satisfaction; 7-point Likert type scale; strongly disagree-strongly agree</a:t>
            </a:r>
          </a:p>
          <a:p>
            <a:r>
              <a:rPr lang="en-US" sz="3000" dirty="0">
                <a:highlight>
                  <a:srgbClr val="E1E1E1"/>
                </a:highlight>
                <a:latin typeface="Aptos Mono"/>
                <a:cs typeface="Courier New"/>
              </a:rPr>
              <a:t>gender</a:t>
            </a:r>
            <a:r>
              <a:rPr lang="en-US" dirty="0"/>
              <a:t>: Gender (1 = Male; 2 = Gender minority) </a:t>
            </a:r>
          </a:p>
          <a:p>
            <a:r>
              <a:rPr lang="en-US" sz="3000" dirty="0">
                <a:highlight>
                  <a:srgbClr val="E1E1E1"/>
                </a:highlight>
                <a:latin typeface="Aptos Mono"/>
                <a:cs typeface="Courier New"/>
              </a:rPr>
              <a:t>age</a:t>
            </a:r>
            <a:r>
              <a:rPr lang="en-US" dirty="0"/>
              <a:t>: Age</a:t>
            </a:r>
          </a:p>
          <a:p>
            <a:r>
              <a:rPr lang="en-US" sz="3000" dirty="0">
                <a:highlight>
                  <a:srgbClr val="E1E1E1"/>
                </a:highlight>
                <a:latin typeface="Aptos Mono"/>
                <a:cs typeface="Courier New"/>
              </a:rPr>
              <a:t>race</a:t>
            </a:r>
            <a:r>
              <a:rPr lang="en-US" dirty="0"/>
              <a:t>: Race (1 = Native; 2 = Middle-Eastern; 3 = East Asian; 4 = South Asian; 5 = Southeast Asian; 6 = Black; 7 = Latinx; 8 = Pacific Islander; 9 = White)</a:t>
            </a:r>
          </a:p>
          <a:p>
            <a:r>
              <a:rPr lang="en-US" sz="3000" dirty="0" err="1">
                <a:highlight>
                  <a:srgbClr val="E1E1E1"/>
                </a:highlight>
                <a:latin typeface="Aptos Mono"/>
                <a:cs typeface="Courier New"/>
              </a:rPr>
              <a:t>edu</a:t>
            </a:r>
            <a:r>
              <a:rPr lang="en-US" dirty="0"/>
              <a:t>: Education  (1 = Some high school; 2 = Completed high school; 3 = Apprenticeship/trades; 4 = Some college/university; 5 = Completed college/university; 6 = Some post-graduate  education; 7 = Completed post-graduate education)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2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3143-F3E0-32E8-0DA3-16A54C71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imputation?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0314A-6B56-BB67-60B6-B26B49B33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Substituting missing values with different values</a:t>
            </a:r>
          </a:p>
          <a:p>
            <a:endParaRPr lang="en-CA" dirty="0"/>
          </a:p>
          <a:p>
            <a:r>
              <a:rPr lang="en-US" b="1" dirty="0"/>
              <a:t>Multiple imputation </a:t>
            </a:r>
            <a:r>
              <a:rPr lang="en-US" dirty="0"/>
              <a:t>is a general framework that generates several imputed versions of the data by replacing the missing values with plausible data values</a:t>
            </a:r>
          </a:p>
          <a:p>
            <a:pPr lvl="1"/>
            <a:r>
              <a:rPr lang="en-US" dirty="0"/>
              <a:t>These 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plausible numbers are derived from distributions of and relationships among observed variables in the data set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14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1AEF-8609-3F87-6CBA-17DBD9AA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MICE algorithm</a:t>
            </a:r>
          </a:p>
        </p:txBody>
      </p:sp>
      <p:pic>
        <p:nvPicPr>
          <p:cNvPr id="4" name="Content Placeholder 3" descr="A diagram of a algorithm&#10;&#10;Description automatically generated">
            <a:extLst>
              <a:ext uri="{FF2B5EF4-FFF2-40B4-BE49-F238E27FC236}">
                <a16:creationId xmlns:a16="http://schemas.microsoft.com/office/drawing/2014/main" id="{560DBF4A-20F6-D31E-017F-932FC20F8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5299" r="-105" b="8395"/>
          <a:stretch/>
        </p:blipFill>
        <p:spPr>
          <a:xfrm>
            <a:off x="2693" y="1728349"/>
            <a:ext cx="12210942" cy="5128055"/>
          </a:xfrm>
        </p:spPr>
      </p:pic>
    </p:spTree>
    <p:extLst>
      <p:ext uri="{BB962C8B-B14F-4D97-AF65-F5344CB8AC3E}">
        <p14:creationId xmlns:p14="http://schemas.microsoft.com/office/powerpoint/2010/main" val="241646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4A0A3-AE10-18BF-C761-A7628CF6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MICE: pros &amp; cons</a:t>
            </a:r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93EBB410-E2D8-1114-85FD-AA3F5AE5A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103057"/>
              </p:ext>
            </p:extLst>
          </p:nvPr>
        </p:nvGraphicFramePr>
        <p:xfrm>
          <a:off x="306238" y="1483744"/>
          <a:ext cx="11787133" cy="5057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569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2CB5-B3C8-7524-C10F-CB5FC0A8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we do from here? 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107615B-B3B3-4022-F925-4C66B2DAA6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1706741"/>
              </p:ext>
            </p:extLst>
          </p:nvPr>
        </p:nvGraphicFramePr>
        <p:xfrm>
          <a:off x="1295400" y="1309688"/>
          <a:ext cx="9601200" cy="4238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206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DD740-A012-589D-E423-3E2F8FF8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45" y="300484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Conclusions and Considerations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1B806460-B564-F7A5-0DE2-993A26009F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640576"/>
              </p:ext>
            </p:extLst>
          </p:nvPr>
        </p:nvGraphicFramePr>
        <p:xfrm>
          <a:off x="287376" y="2186342"/>
          <a:ext cx="11657402" cy="4645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159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648</Words>
  <Application>Microsoft Macintosh PowerPoint</Application>
  <PresentationFormat>Widescreen</PresentationFormat>
  <Paragraphs>70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Aptos Mono</vt:lpstr>
      <vt:lpstr>Arial</vt:lpstr>
      <vt:lpstr>Calibri</vt:lpstr>
      <vt:lpstr>Roboto</vt:lpstr>
      <vt:lpstr>office theme</vt:lpstr>
      <vt:lpstr>Handling Missing Data in R</vt:lpstr>
      <vt:lpstr>What is missing data? </vt:lpstr>
      <vt:lpstr>What are the types of missing data? </vt:lpstr>
      <vt:lpstr>Dataset overview: Job Satisfaction</vt:lpstr>
      <vt:lpstr>What is imputation?</vt:lpstr>
      <vt:lpstr>The MICE algorithm</vt:lpstr>
      <vt:lpstr>MICE: pros &amp; cons</vt:lpstr>
      <vt:lpstr>What do we do from here? </vt:lpstr>
      <vt:lpstr>Conclusions and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Sally Xie</dc:creator>
  <cp:lastModifiedBy>Rahul Patel</cp:lastModifiedBy>
  <cp:revision>8</cp:revision>
  <dcterms:created xsi:type="dcterms:W3CDTF">2024-04-23T14:08:04Z</dcterms:created>
  <dcterms:modified xsi:type="dcterms:W3CDTF">2024-05-03T15:20:28Z</dcterms:modified>
</cp:coreProperties>
</file>