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07941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07941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07941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07941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674" y="246286"/>
            <a:ext cx="6909434" cy="754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07941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2224" y="1299986"/>
            <a:ext cx="8023225" cy="307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6200" y="-5058"/>
            <a:ext cx="9144000" cy="4400550"/>
            <a:chOff x="0" y="0"/>
            <a:chExt cx="9144000" cy="4400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3900" y="1485899"/>
              <a:ext cx="2319734" cy="7779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44000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174325" y="2638184"/>
            <a:ext cx="175196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325" y="2967368"/>
            <a:ext cx="15608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4325" y="3296553"/>
            <a:ext cx="175513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4325" y="3625736"/>
            <a:ext cx="192023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6600" y="584200"/>
            <a:ext cx="2414420" cy="22493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376924" y="4815589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2414" y="2984876"/>
            <a:ext cx="1920239" cy="759823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lang="en-IN" sz="1200" dirty="0">
                <a:solidFill>
                  <a:srgbClr val="FFFFFF"/>
                </a:solidFill>
                <a:latin typeface="Times New Roman"/>
                <a:cs typeface="Times New Roman"/>
              </a:rPr>
              <a:t>RAHUL</a:t>
            </a:r>
            <a:r>
              <a:rPr lang="en-IN" sz="1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1200" spc="-55" dirty="0">
                <a:solidFill>
                  <a:srgbClr val="FFFFFF"/>
                </a:solidFill>
                <a:latin typeface="Times New Roman"/>
                <a:cs typeface="Times New Roman"/>
              </a:rPr>
              <a:t>PATEL</a:t>
            </a:r>
            <a:r>
              <a:rPr lang="en-IN" sz="1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SANJEEVAN</a:t>
            </a:r>
            <a:endParaRPr lang="en-IN" sz="1200" dirty="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27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INFO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5082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124" y="1372406"/>
            <a:ext cx="7478395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364490" indent="-355600">
              <a:lnSpc>
                <a:spcPct val="114999"/>
              </a:lnSpc>
              <a:spcBef>
                <a:spcPts val="100"/>
              </a:spcBef>
              <a:buChar char="●"/>
              <a:tabLst>
                <a:tab pos="368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"mental-health-conversational-</a:t>
            </a:r>
            <a:r>
              <a:rPr sz="2000" dirty="0">
                <a:latin typeface="Times New Roman"/>
                <a:cs typeface="Times New Roman"/>
              </a:rPr>
              <a:t>data"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collected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from </a:t>
            </a:r>
            <a:r>
              <a:rPr sz="2000" dirty="0">
                <a:latin typeface="Times New Roman"/>
                <a:cs typeface="Times New Roman"/>
              </a:rPr>
              <a:t>Hugging </a:t>
            </a:r>
            <a:r>
              <a:rPr sz="2000" spc="-10" dirty="0">
                <a:latin typeface="Times New Roman"/>
                <a:cs typeface="Times New Roman"/>
              </a:rPr>
              <a:t>Face.</a:t>
            </a:r>
            <a:endParaRPr sz="2000">
              <a:latin typeface="Times New Roman"/>
              <a:cs typeface="Times New Roman"/>
            </a:endParaRPr>
          </a:p>
          <a:p>
            <a:pPr marL="368300" marR="358775" indent="-355600">
              <a:lnSpc>
                <a:spcPct val="114999"/>
              </a:lnSpc>
              <a:buChar char="●"/>
              <a:tabLst>
                <a:tab pos="368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conversations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therapists/doctors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patients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mental</a:t>
            </a:r>
            <a:r>
              <a:rPr sz="2000" spc="-10" dirty="0">
                <a:latin typeface="Times New Roman"/>
                <a:cs typeface="Times New Roman"/>
              </a:rPr>
              <a:t> health.</a:t>
            </a:r>
            <a:endParaRPr sz="2000">
              <a:latin typeface="Times New Roman"/>
              <a:cs typeface="Times New Roman"/>
            </a:endParaRPr>
          </a:p>
          <a:p>
            <a:pPr marL="368300" indent="-355600">
              <a:lnSpc>
                <a:spcPct val="100000"/>
              </a:lnSpc>
              <a:spcBef>
                <a:spcPts val="359"/>
              </a:spcBef>
              <a:buChar char="●"/>
              <a:tabLst>
                <a:tab pos="3683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columns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context,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knowledge.</a:t>
            </a:r>
            <a:endParaRPr sz="2000">
              <a:latin typeface="Times New Roman"/>
              <a:cs typeface="Times New Roman"/>
            </a:endParaRPr>
          </a:p>
          <a:p>
            <a:pPr marL="368300" indent="-355600">
              <a:lnSpc>
                <a:spcPct val="100000"/>
              </a:lnSpc>
              <a:spcBef>
                <a:spcPts val="359"/>
              </a:spcBef>
              <a:buChar char="●"/>
              <a:tabLst>
                <a:tab pos="368300" algn="l"/>
              </a:tabLst>
            </a:pPr>
            <a:r>
              <a:rPr sz="2000" dirty="0">
                <a:latin typeface="Times New Roman"/>
                <a:cs typeface="Times New Roman"/>
              </a:rPr>
              <a:t>Checked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null</a:t>
            </a:r>
            <a:r>
              <a:rPr sz="2000" spc="-10" dirty="0">
                <a:latin typeface="Times New Roman"/>
                <a:cs typeface="Times New Roman"/>
              </a:rPr>
              <a:t> values</a:t>
            </a:r>
            <a:endParaRPr sz="2000">
              <a:latin typeface="Times New Roman"/>
              <a:cs typeface="Times New Roman"/>
            </a:endParaRPr>
          </a:p>
          <a:p>
            <a:pPr marL="368300" marR="181610" indent="-355600">
              <a:lnSpc>
                <a:spcPct val="114999"/>
              </a:lnSpc>
              <a:buChar char="●"/>
              <a:tabLst>
                <a:tab pos="368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loaded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pandas,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converted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DataFrame,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removed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empty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900" y="4749800"/>
            <a:ext cx="1769016" cy="85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800" y="4508500"/>
            <a:ext cx="1199284" cy="5139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549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Set</a:t>
            </a:r>
            <a:r>
              <a:rPr spc="-6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19774" y="4815617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900" y="4749800"/>
            <a:ext cx="1769019" cy="85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800" y="4508500"/>
            <a:ext cx="1199284" cy="5139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Research</a:t>
            </a:r>
            <a:r>
              <a:rPr spc="-150" dirty="0"/>
              <a:t> </a:t>
            </a:r>
            <a:r>
              <a:rPr dirty="0"/>
              <a:t>Design</a:t>
            </a:r>
            <a:r>
              <a:rPr spc="-145" dirty="0"/>
              <a:t> </a:t>
            </a:r>
            <a:r>
              <a:rPr spc="-10" dirty="0"/>
              <a:t>(Blueprint/workflow)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9774" y="481900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888888"/>
                </a:solidFill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538" y="1668686"/>
            <a:ext cx="7945332" cy="2023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350" y="279665"/>
            <a:ext cx="261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0"/>
                </a:solidFill>
              </a:rPr>
              <a:t>Exploratory</a:t>
            </a:r>
            <a:r>
              <a:rPr sz="1800" spc="-9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Data</a:t>
            </a:r>
            <a:r>
              <a:rPr sz="1800" spc="-10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Analysis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83650" y="740651"/>
            <a:ext cx="4413250" cy="33502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4965" marR="461009" indent="-342900">
              <a:lnSpc>
                <a:spcPts val="1939"/>
              </a:lnSpc>
              <a:spcBef>
                <a:spcPts val="345"/>
              </a:spcBef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Analyzing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most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frequent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both </a:t>
            </a:r>
            <a:r>
              <a:rPr sz="1800" dirty="0">
                <a:latin typeface="Times New Roman"/>
                <a:cs typeface="Times New Roman"/>
              </a:rPr>
              <a:t>contexts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responses</a:t>
            </a:r>
            <a:endParaRPr sz="1800">
              <a:latin typeface="Times New Roman"/>
              <a:cs typeface="Times New Roman"/>
            </a:endParaRPr>
          </a:p>
          <a:p>
            <a:pPr marL="354965" marR="589280">
              <a:lnSpc>
                <a:spcPts val="1939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conversation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topics. </a:t>
            </a:r>
            <a:r>
              <a:rPr sz="1800" dirty="0">
                <a:latin typeface="Times New Roman"/>
                <a:cs typeface="Times New Roman"/>
              </a:rPr>
              <a:t>Knowledge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Column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Analysis: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ts val="1810"/>
              </a:lnSpc>
            </a:pPr>
            <a:r>
              <a:rPr sz="1800" dirty="0">
                <a:latin typeface="Times New Roman"/>
                <a:cs typeface="Times New Roman"/>
              </a:rPr>
              <a:t>Checking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knowledge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column</a:t>
            </a:r>
            <a:endParaRPr sz="1800">
              <a:latin typeface="Times New Roman"/>
              <a:cs typeface="Times New Roman"/>
            </a:endParaRPr>
          </a:p>
          <a:p>
            <a:pPr marL="354965" marR="61594" indent="-342900">
              <a:lnSpc>
                <a:spcPts val="1939"/>
              </a:lnSpc>
              <a:spcBef>
                <a:spcPts val="140"/>
              </a:spcBef>
              <a:buChar char="●"/>
              <a:tabLst>
                <a:tab pos="354965" algn="l"/>
              </a:tabLst>
            </a:pPr>
            <a:r>
              <a:rPr sz="1800" spc="-60" dirty="0">
                <a:latin typeface="Times New Roman"/>
                <a:cs typeface="Times New Roman"/>
              </a:rPr>
              <a:t>We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observe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most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contexts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comes </a:t>
            </a:r>
            <a:r>
              <a:rPr sz="1800" dirty="0">
                <a:latin typeface="Times New Roman"/>
                <a:cs typeface="Times New Roman"/>
              </a:rPr>
              <a:t>under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casual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greeting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categories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knowledge.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Times New Roman"/>
              <a:buChar char="●"/>
              <a:tabLst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ChatGPT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Response </a:t>
            </a:r>
            <a:r>
              <a:rPr sz="1800" b="1" spc="-10" dirty="0">
                <a:latin typeface="Times New Roman"/>
                <a:cs typeface="Times New Roman"/>
              </a:rPr>
              <a:t>Generation</a:t>
            </a:r>
            <a:endParaRPr sz="1800">
              <a:latin typeface="Times New Roman"/>
              <a:cs typeface="Times New Roman"/>
            </a:endParaRPr>
          </a:p>
          <a:p>
            <a:pPr marL="354965" marR="100330">
              <a:lnSpc>
                <a:spcPct val="80000"/>
              </a:lnSpc>
              <a:spcBef>
                <a:spcPts val="1725"/>
              </a:spcBef>
            </a:pPr>
            <a:r>
              <a:rPr sz="1800" spc="-10" dirty="0">
                <a:latin typeface="Times New Roman"/>
                <a:cs typeface="Times New Roman"/>
              </a:rPr>
              <a:t>OpenAI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API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utilized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responses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context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GPT </a:t>
            </a:r>
            <a:r>
              <a:rPr sz="1800" spc="-10" dirty="0">
                <a:latin typeface="Times New Roman"/>
                <a:cs typeface="Times New Roman"/>
              </a:rPr>
              <a:t>gpt-3.5-</a:t>
            </a:r>
            <a:r>
              <a:rPr sz="1800" dirty="0">
                <a:latin typeface="Times New Roman"/>
                <a:cs typeface="Times New Roman"/>
              </a:rPr>
              <a:t>turbo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5100" y="444500"/>
            <a:ext cx="3005613" cy="18414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1300" y="2362199"/>
            <a:ext cx="3005613" cy="20224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67047" y="4813483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888888"/>
                </a:solidFill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1477" y="0"/>
            <a:ext cx="92522" cy="51435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800" y="4508500"/>
            <a:ext cx="1199284" cy="51397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56400" y="4622800"/>
            <a:ext cx="2057400" cy="832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650" y="304121"/>
            <a:ext cx="8032115" cy="36188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Times New Roman"/>
              <a:buChar char="●"/>
              <a:tabLst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Gemini Response </a:t>
            </a:r>
            <a:r>
              <a:rPr sz="1800" b="1" spc="-10" dirty="0">
                <a:latin typeface="Times New Roman"/>
                <a:cs typeface="Times New Roman"/>
              </a:rPr>
              <a:t>Generation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Times New Roman"/>
                <a:cs typeface="Times New Roman"/>
              </a:rPr>
              <a:t>Utilizing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Gemini-</a:t>
            </a:r>
            <a:r>
              <a:rPr sz="1800" dirty="0">
                <a:latin typeface="Times New Roman"/>
                <a:cs typeface="Times New Roman"/>
              </a:rPr>
              <a:t>pro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responses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context.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12750" algn="l"/>
              </a:tabLst>
            </a:pPr>
            <a:r>
              <a:rPr sz="1800" b="1" dirty="0">
                <a:latin typeface="Times New Roman"/>
                <a:cs typeface="Times New Roman"/>
              </a:rPr>
              <a:t>BERT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Embeddings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(for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standard/chatgpt/gemini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responses)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-20" dirty="0">
                <a:latin typeface="Times New Roman"/>
                <a:cs typeface="Times New Roman"/>
              </a:rPr>
              <a:t>BERT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pre-</a:t>
            </a:r>
            <a:r>
              <a:rPr sz="1800" dirty="0">
                <a:latin typeface="Times New Roman"/>
                <a:cs typeface="Times New Roman"/>
              </a:rPr>
              <a:t>trained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text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representation.</a:t>
            </a:r>
            <a:endParaRPr sz="1800">
              <a:latin typeface="Times New Roman"/>
              <a:cs typeface="Times New Roman"/>
            </a:endParaRPr>
          </a:p>
          <a:p>
            <a:pPr marL="354965" marR="276860">
              <a:lnSpc>
                <a:spcPct val="114999"/>
              </a:lnSpc>
            </a:pPr>
            <a:r>
              <a:rPr sz="1800" spc="-20" dirty="0">
                <a:latin typeface="Times New Roman"/>
                <a:cs typeface="Times New Roman"/>
              </a:rPr>
              <a:t>BERT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encode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original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AI-</a:t>
            </a:r>
            <a:r>
              <a:rPr sz="1800" dirty="0">
                <a:latin typeface="Times New Roman"/>
                <a:cs typeface="Times New Roman"/>
              </a:rPr>
              <a:t>generated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responses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numerical embeddings.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56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Similarity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  <a:p>
            <a:pPr marL="354965" marR="5080">
              <a:lnSpc>
                <a:spcPct val="114999"/>
              </a:lnSpc>
            </a:pP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cosine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similarity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compare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embeddings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original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responses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those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Gemini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responses.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1939"/>
              </a:lnSpc>
              <a:buFont typeface="Times New Roman"/>
              <a:buChar char="●"/>
              <a:tabLst>
                <a:tab pos="3556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Evaluation</a:t>
            </a:r>
            <a:endParaRPr sz="1800">
              <a:latin typeface="Times New Roman"/>
              <a:cs typeface="Times New Roman"/>
            </a:endParaRPr>
          </a:p>
          <a:p>
            <a:pPr marL="354965" marR="327025">
              <a:lnSpc>
                <a:spcPts val="1939"/>
              </a:lnSpc>
              <a:spcBef>
                <a:spcPts val="140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average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cosine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similarity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scores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original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responses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around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93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Gemini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responses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around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88%.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7075" y="4813483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888888"/>
                </a:solidFill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1428" y="0"/>
            <a:ext cx="92474" cy="5143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800" y="4508500"/>
            <a:ext cx="1199284" cy="5139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6400" y="4622800"/>
            <a:ext cx="2057400" cy="832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856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00"/>
              </a:spcBef>
            </a:pPr>
            <a:r>
              <a:rPr dirty="0"/>
              <a:t>Model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524" y="1053734"/>
            <a:ext cx="7772400" cy="351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53965">
              <a:lnSpc>
                <a:spcPct val="1186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Pre-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Training</a:t>
            </a:r>
            <a:r>
              <a:rPr sz="18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&amp;</a:t>
            </a:r>
            <a:r>
              <a:rPr sz="18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Embedding 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ChatGPT</a:t>
            </a:r>
            <a:r>
              <a:rPr sz="1800" b="1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Training:</a:t>
            </a:r>
            <a:endParaRPr sz="1800">
              <a:latin typeface="Times New Roman"/>
              <a:cs typeface="Times New Roman"/>
            </a:endParaRPr>
          </a:p>
          <a:p>
            <a:pPr marL="469900" indent="-342900">
              <a:lnSpc>
                <a:spcPct val="100000"/>
              </a:lnSpc>
              <a:spcBef>
                <a:spcPts val="335"/>
              </a:spcBef>
              <a:buClr>
                <a:srgbClr val="0D0D0D"/>
              </a:buClr>
              <a:buChar char="●"/>
              <a:tabLst>
                <a:tab pos="469900" algn="l"/>
              </a:tabLst>
            </a:pPr>
            <a:r>
              <a:rPr sz="1800" spc="-10" dirty="0">
                <a:latin typeface="Arial MT"/>
                <a:cs typeface="Arial MT"/>
              </a:rPr>
              <a:t>Pre-</a:t>
            </a:r>
            <a:r>
              <a:rPr sz="1800" dirty="0">
                <a:latin typeface="Arial MT"/>
                <a:cs typeface="Arial MT"/>
              </a:rPr>
              <a:t>trained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model: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OpenAI's</a:t>
            </a:r>
            <a:r>
              <a:rPr sz="1800" spc="-10" dirty="0">
                <a:latin typeface="Arial MT"/>
                <a:cs typeface="Arial MT"/>
              </a:rPr>
              <a:t> pre-</a:t>
            </a:r>
            <a:r>
              <a:rPr sz="1800" dirty="0">
                <a:latin typeface="Arial MT"/>
                <a:cs typeface="Arial MT"/>
              </a:rPr>
              <a:t>trained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GPT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3.5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TURBO.</a:t>
            </a:r>
            <a:endParaRPr sz="1800">
              <a:latin typeface="Arial MT"/>
              <a:cs typeface="Arial MT"/>
            </a:endParaRPr>
          </a:p>
          <a:p>
            <a:pPr marL="469900" marR="940435" indent="-342900">
              <a:lnSpc>
                <a:spcPct val="114999"/>
              </a:lnSpc>
              <a:buClr>
                <a:srgbClr val="0D0D0D"/>
              </a:buClr>
              <a:buChar char="●"/>
              <a:tabLst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Domain-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context-specific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fine-</a:t>
            </a:r>
            <a:r>
              <a:rPr sz="1800" dirty="0">
                <a:latin typeface="Arial MT"/>
                <a:cs typeface="Arial MT"/>
              </a:rPr>
              <a:t>tuning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mental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health conversations.</a:t>
            </a:r>
            <a:endParaRPr sz="1800">
              <a:latin typeface="Arial MT"/>
              <a:cs typeface="Arial MT"/>
            </a:endParaRPr>
          </a:p>
          <a:p>
            <a:pPr marL="469900" marR="143510" indent="-342900">
              <a:lnSpc>
                <a:spcPct val="114999"/>
              </a:lnSpc>
              <a:buClr>
                <a:srgbClr val="0D0D0D"/>
              </a:buClr>
              <a:buChar char="●"/>
              <a:tabLst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Embedding: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Responses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tokenized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embedded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BERT- </a:t>
            </a:r>
            <a:r>
              <a:rPr sz="1800" dirty="0">
                <a:latin typeface="Arial MT"/>
                <a:cs typeface="Arial MT"/>
              </a:rPr>
              <a:t>based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tokenizer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model.</a:t>
            </a:r>
            <a:endParaRPr sz="1800">
              <a:latin typeface="Arial MT"/>
              <a:cs typeface="Arial MT"/>
            </a:endParaRPr>
          </a:p>
          <a:p>
            <a:pPr marL="469900" marR="5080" indent="-342900">
              <a:lnSpc>
                <a:spcPct val="114999"/>
              </a:lnSpc>
              <a:buClr>
                <a:srgbClr val="0D0D0D"/>
              </a:buClr>
              <a:buChar char="●"/>
              <a:tabLst>
                <a:tab pos="469900" algn="l"/>
              </a:tabLst>
            </a:pPr>
            <a:r>
              <a:rPr sz="1800" spc="-20" dirty="0">
                <a:latin typeface="Arial MT"/>
                <a:cs typeface="Arial MT"/>
              </a:rPr>
              <a:t>Tokenizer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BERT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tokenizer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pre-trained </a:t>
            </a:r>
            <a:r>
              <a:rPr sz="1800" dirty="0">
                <a:latin typeface="Arial MT"/>
                <a:cs typeface="Arial MT"/>
              </a:rPr>
              <a:t>vocabulary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breaking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down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subword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units,</a:t>
            </a:r>
            <a:r>
              <a:rPr sz="1800" spc="-10" dirty="0">
                <a:latin typeface="Arial MT"/>
                <a:cs typeface="Arial MT"/>
              </a:rPr>
              <a:t> thereby </a:t>
            </a:r>
            <a:r>
              <a:rPr sz="1800" dirty="0">
                <a:latin typeface="Arial MT"/>
                <a:cs typeface="Arial MT"/>
              </a:rPr>
              <a:t>enabling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effective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handling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out-of-vocabulary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words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allowing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contextual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24" y="371779"/>
            <a:ext cx="7730490" cy="42291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Gemini</a:t>
            </a:r>
            <a:endParaRPr sz="1800">
              <a:latin typeface="Times New Roman"/>
              <a:cs typeface="Times New Roman"/>
            </a:endParaRPr>
          </a:p>
          <a:p>
            <a:pPr marL="469900" marR="195580" indent="-342900">
              <a:lnSpc>
                <a:spcPct val="114999"/>
              </a:lnSpc>
              <a:spcBef>
                <a:spcPts val="204"/>
              </a:spcBef>
              <a:buClr>
                <a:srgbClr val="0D0D0D"/>
              </a:buClr>
              <a:buChar char="●"/>
              <a:tabLst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Pre-Trained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Leveraged</a:t>
            </a:r>
            <a:r>
              <a:rPr sz="1800" spc="-10" dirty="0">
                <a:latin typeface="Arial MT"/>
                <a:cs typeface="Arial MT"/>
              </a:rPr>
              <a:t> Generative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AI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platform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(Genai)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pre- </a:t>
            </a:r>
            <a:r>
              <a:rPr sz="1800" spc="-10" dirty="0">
                <a:latin typeface="Arial MT"/>
                <a:cs typeface="Arial MT"/>
              </a:rPr>
              <a:t>training.</a:t>
            </a:r>
            <a:endParaRPr sz="1800">
              <a:latin typeface="Arial MT"/>
              <a:cs typeface="Arial MT"/>
            </a:endParaRPr>
          </a:p>
          <a:p>
            <a:pPr marL="469900" marR="5080" indent="-342900">
              <a:lnSpc>
                <a:spcPct val="114999"/>
              </a:lnSpc>
              <a:buClr>
                <a:srgbClr val="0D0D0D"/>
              </a:buClr>
              <a:buChar char="●"/>
              <a:tabLst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Fine-Tuning: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fine-</a:t>
            </a:r>
            <a:r>
              <a:rPr sz="1800" dirty="0">
                <a:latin typeface="Arial MT"/>
                <a:cs typeface="Arial MT"/>
              </a:rPr>
              <a:t>tuned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diverse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range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textual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specified </a:t>
            </a:r>
            <a:r>
              <a:rPr sz="1800" dirty="0">
                <a:latin typeface="Arial MT"/>
                <a:cs typeface="Arial MT"/>
              </a:rPr>
              <a:t>safety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settings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ensure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appropriate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response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generation.</a:t>
            </a:r>
            <a:endParaRPr sz="1800">
              <a:latin typeface="Arial MT"/>
              <a:cs typeface="Arial MT"/>
            </a:endParaRPr>
          </a:p>
          <a:p>
            <a:pPr marL="469900" marR="228600" indent="-342900">
              <a:lnSpc>
                <a:spcPct val="114999"/>
              </a:lnSpc>
              <a:buClr>
                <a:srgbClr val="0D0D0D"/>
              </a:buClr>
              <a:buChar char="●"/>
              <a:tabLst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Embedding: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Responses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converted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embeddings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BERT-</a:t>
            </a:r>
            <a:r>
              <a:rPr sz="1800" spc="-10" dirty="0">
                <a:latin typeface="Arial MT"/>
                <a:cs typeface="Arial MT"/>
              </a:rPr>
              <a:t>based </a:t>
            </a:r>
            <a:r>
              <a:rPr sz="1800" dirty="0">
                <a:latin typeface="Arial MT"/>
                <a:cs typeface="Arial MT"/>
              </a:rPr>
              <a:t>model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further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analysis.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Scoring</a:t>
            </a:r>
            <a:r>
              <a:rPr sz="18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&amp;</a:t>
            </a: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Evaluation</a:t>
            </a:r>
            <a:endParaRPr sz="1800">
              <a:latin typeface="Times New Roman"/>
              <a:cs typeface="Times New Roman"/>
            </a:endParaRPr>
          </a:p>
          <a:p>
            <a:pPr marL="12700" marR="370205">
              <a:lnSpc>
                <a:spcPct val="114999"/>
              </a:lnSpc>
              <a:spcBef>
                <a:spcPts val="90"/>
              </a:spcBef>
            </a:pPr>
            <a:r>
              <a:rPr sz="1800" dirty="0">
                <a:latin typeface="Arial MT"/>
                <a:cs typeface="Arial MT"/>
              </a:rPr>
              <a:t>Cosine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Similarity: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cosine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similarity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scores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standard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generated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responses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embeddings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ChatGPT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Gemini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were </a:t>
            </a:r>
            <a:r>
              <a:rPr sz="1800" spc="-10" dirty="0">
                <a:latin typeface="Arial MT"/>
                <a:cs typeface="Arial MT"/>
              </a:rPr>
              <a:t>computed.</a:t>
            </a:r>
            <a:endParaRPr sz="1800">
              <a:latin typeface="Arial MT"/>
              <a:cs typeface="Arial MT"/>
            </a:endParaRPr>
          </a:p>
          <a:p>
            <a:pPr marL="12700" marR="980440">
              <a:lnSpc>
                <a:spcPct val="114999"/>
              </a:lnSpc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compared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average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cosine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similarity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scores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response </a:t>
            </a:r>
            <a:r>
              <a:rPr sz="1800" dirty="0">
                <a:latin typeface="Arial MT"/>
                <a:cs typeface="Arial MT"/>
              </a:rPr>
              <a:t>generation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quality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rating.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30" dirty="0"/>
              <a:t> </a:t>
            </a:r>
            <a:r>
              <a:rPr spc="-10" dirty="0"/>
              <a:t>Visualizations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602" y="1598532"/>
            <a:ext cx="2566398" cy="28417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33673" y="1701800"/>
            <a:ext cx="5812790" cy="2533650"/>
            <a:chOff x="3033673" y="1701800"/>
            <a:chExt cx="5812790" cy="25336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3673" y="1731957"/>
              <a:ext cx="2954357" cy="24992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9000" y="1701800"/>
              <a:ext cx="2876851" cy="253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549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30" dirty="0"/>
              <a:t> </a:t>
            </a:r>
            <a:r>
              <a:rPr spc="-10" dirty="0"/>
              <a:t>Visualizations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100" y="3162300"/>
            <a:ext cx="2560649" cy="15968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0100" y="3175000"/>
            <a:ext cx="2533824" cy="1785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56681" y="3162300"/>
            <a:ext cx="2282204" cy="18839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1124" y="1143000"/>
            <a:ext cx="2356351" cy="17910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63900" y="1114275"/>
            <a:ext cx="2336999" cy="18001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70600" y="1144791"/>
            <a:ext cx="2262931" cy="175838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549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599" y="1360864"/>
            <a:ext cx="8324850" cy="202818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4965" marR="5080" indent="-342900">
              <a:lnSpc>
                <a:spcPts val="1939"/>
              </a:lnSpc>
              <a:spcBef>
                <a:spcPts val="345"/>
              </a:spcBef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conducting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research,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observed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performed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well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compared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Gemini.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1939"/>
              </a:lnSpc>
              <a:spcBef>
                <a:spcPts val="10"/>
              </a:spcBef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consistent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across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contexts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making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accurate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similarity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score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93%.</a:t>
            </a:r>
            <a:endParaRPr sz="1800">
              <a:latin typeface="Times New Roman"/>
              <a:cs typeface="Times New Roman"/>
            </a:endParaRPr>
          </a:p>
          <a:p>
            <a:pPr marL="354965" marR="8890" indent="-342900">
              <a:lnSpc>
                <a:spcPts val="1939"/>
              </a:lnSpc>
              <a:spcBef>
                <a:spcPts val="10"/>
              </a:spcBef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conducted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comparisons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Gemini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embeddings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standard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embeddings.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1939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analyzed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scatter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plots,bar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chart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clusters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were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plotted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original,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Gemini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embeddings.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549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5080" indent="-311150" algn="just">
              <a:lnSpc>
                <a:spcPct val="140000"/>
              </a:lnSpc>
              <a:spcBef>
                <a:spcPts val="100"/>
              </a:spcBef>
              <a:buSzPct val="103846"/>
              <a:buChar char="●"/>
              <a:tabLst>
                <a:tab pos="323850" algn="l"/>
              </a:tabLst>
            </a:pPr>
            <a:r>
              <a:rPr dirty="0"/>
              <a:t>Le</a:t>
            </a:r>
            <a:r>
              <a:rPr spc="-15" dirty="0"/>
              <a:t> </a:t>
            </a:r>
            <a:r>
              <a:rPr dirty="0"/>
              <a:t>Glaz,</a:t>
            </a:r>
            <a:r>
              <a:rPr spc="-20" dirty="0"/>
              <a:t> </a:t>
            </a:r>
            <a:r>
              <a:rPr dirty="0"/>
              <a:t>A.,</a:t>
            </a:r>
            <a:r>
              <a:rPr spc="-15" dirty="0"/>
              <a:t> </a:t>
            </a:r>
            <a:r>
              <a:rPr dirty="0"/>
              <a:t>Haralambous,</a:t>
            </a:r>
            <a:r>
              <a:rPr spc="-20" dirty="0"/>
              <a:t> </a:t>
            </a:r>
            <a:r>
              <a:rPr spc="-45" dirty="0"/>
              <a:t>Y.,</a:t>
            </a:r>
            <a:r>
              <a:rPr spc="-15" dirty="0"/>
              <a:t> </a:t>
            </a:r>
            <a:r>
              <a:rPr spc="-10" dirty="0"/>
              <a:t>Kim-</a:t>
            </a:r>
            <a:r>
              <a:rPr dirty="0"/>
              <a:t>Dufor,</a:t>
            </a:r>
            <a:r>
              <a:rPr spc="-5" dirty="0"/>
              <a:t> </a:t>
            </a:r>
            <a:r>
              <a:rPr dirty="0"/>
              <a:t>D.</a:t>
            </a:r>
            <a:r>
              <a:rPr spc="-15" dirty="0"/>
              <a:t> </a:t>
            </a:r>
            <a:r>
              <a:rPr dirty="0"/>
              <a:t>H.,</a:t>
            </a:r>
            <a:r>
              <a:rPr spc="-15" dirty="0"/>
              <a:t> </a:t>
            </a:r>
            <a:r>
              <a:rPr dirty="0"/>
              <a:t>Lenca,</a:t>
            </a:r>
            <a:r>
              <a:rPr spc="-15" dirty="0"/>
              <a:t> </a:t>
            </a:r>
            <a:r>
              <a:rPr spc="-40" dirty="0"/>
              <a:t>P.,</a:t>
            </a:r>
            <a:r>
              <a:rPr spc="-20" dirty="0"/>
              <a:t> </a:t>
            </a:r>
            <a:r>
              <a:rPr dirty="0"/>
              <a:t>Billot,</a:t>
            </a:r>
            <a:r>
              <a:rPr spc="-15" dirty="0"/>
              <a:t> </a:t>
            </a:r>
            <a:r>
              <a:rPr dirty="0"/>
              <a:t>R.,</a:t>
            </a:r>
            <a:r>
              <a:rPr spc="-20" dirty="0"/>
              <a:t> </a:t>
            </a:r>
            <a:r>
              <a:rPr dirty="0"/>
              <a:t>Ryan,</a:t>
            </a:r>
            <a:r>
              <a:rPr spc="-20" dirty="0"/>
              <a:t> T.</a:t>
            </a:r>
            <a:r>
              <a:rPr spc="-10" dirty="0"/>
              <a:t> </a:t>
            </a:r>
            <a:r>
              <a:rPr dirty="0"/>
              <a:t>C.,</a:t>
            </a:r>
            <a:r>
              <a:rPr spc="-20" dirty="0"/>
              <a:t> </a:t>
            </a:r>
            <a:r>
              <a:rPr dirty="0"/>
              <a:t>...</a:t>
            </a:r>
            <a:r>
              <a:rPr spc="-20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10" dirty="0"/>
              <a:t>Lemey, </a:t>
            </a:r>
            <a:r>
              <a:rPr dirty="0"/>
              <a:t>C.</a:t>
            </a:r>
            <a:r>
              <a:rPr spc="-20" dirty="0"/>
              <a:t> </a:t>
            </a:r>
            <a:r>
              <a:rPr dirty="0"/>
              <a:t>(2021).</a:t>
            </a:r>
            <a:r>
              <a:rPr spc="-5" dirty="0"/>
              <a:t> </a:t>
            </a:r>
            <a:r>
              <a:rPr spc="-10" dirty="0"/>
              <a:t>Machine </a:t>
            </a:r>
            <a:r>
              <a:rPr dirty="0"/>
              <a:t>learning</a:t>
            </a:r>
            <a:r>
              <a:rPr spc="35" dirty="0"/>
              <a:t>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natural</a:t>
            </a:r>
            <a:r>
              <a:rPr spc="40" dirty="0"/>
              <a:t> </a:t>
            </a:r>
            <a:r>
              <a:rPr dirty="0"/>
              <a:t>language</a:t>
            </a:r>
            <a:r>
              <a:rPr spc="30" dirty="0"/>
              <a:t> </a:t>
            </a:r>
            <a:r>
              <a:rPr dirty="0"/>
              <a:t>processing</a:t>
            </a:r>
            <a:r>
              <a:rPr spc="25" dirty="0"/>
              <a:t> </a:t>
            </a:r>
            <a:r>
              <a:rPr dirty="0"/>
              <a:t>in</a:t>
            </a:r>
            <a:r>
              <a:rPr spc="40" dirty="0"/>
              <a:t> </a:t>
            </a:r>
            <a:r>
              <a:rPr dirty="0"/>
              <a:t>mental</a:t>
            </a:r>
            <a:r>
              <a:rPr spc="35" dirty="0"/>
              <a:t> </a:t>
            </a:r>
            <a:r>
              <a:rPr dirty="0"/>
              <a:t>health:</a:t>
            </a:r>
            <a:r>
              <a:rPr spc="35" dirty="0"/>
              <a:t> </a:t>
            </a:r>
            <a:r>
              <a:rPr dirty="0"/>
              <a:t>systematic</a:t>
            </a:r>
            <a:r>
              <a:rPr spc="25" dirty="0"/>
              <a:t> </a:t>
            </a:r>
            <a:r>
              <a:rPr spc="-10" dirty="0"/>
              <a:t>review.</a:t>
            </a:r>
            <a:r>
              <a:rPr spc="40" dirty="0"/>
              <a:t> </a:t>
            </a:r>
            <a:r>
              <a:rPr dirty="0"/>
              <a:t>Journal</a:t>
            </a:r>
            <a:r>
              <a:rPr spc="35" dirty="0"/>
              <a:t> </a:t>
            </a:r>
            <a:r>
              <a:rPr dirty="0"/>
              <a:t>of</a:t>
            </a:r>
            <a:r>
              <a:rPr spc="40" dirty="0"/>
              <a:t> </a:t>
            </a:r>
            <a:r>
              <a:rPr dirty="0"/>
              <a:t>medical</a:t>
            </a:r>
            <a:r>
              <a:rPr spc="35" dirty="0"/>
              <a:t> </a:t>
            </a:r>
            <a:r>
              <a:rPr dirty="0"/>
              <a:t>Internet</a:t>
            </a:r>
            <a:r>
              <a:rPr spc="40" dirty="0"/>
              <a:t> </a:t>
            </a:r>
            <a:r>
              <a:rPr spc="-10" dirty="0"/>
              <a:t>research, </a:t>
            </a:r>
            <a:r>
              <a:rPr dirty="0"/>
              <a:t>23(5),</a:t>
            </a:r>
            <a:r>
              <a:rPr spc="-35" dirty="0"/>
              <a:t> </a:t>
            </a:r>
            <a:r>
              <a:rPr spc="-10" dirty="0"/>
              <a:t>e15708.</a:t>
            </a:r>
          </a:p>
          <a:p>
            <a:pPr marL="323850" marR="9525" indent="-311150" algn="just">
              <a:lnSpc>
                <a:spcPct val="140000"/>
              </a:lnSpc>
              <a:buSzPct val="103846"/>
              <a:buChar char="●"/>
              <a:tabLst>
                <a:tab pos="323850" algn="l"/>
              </a:tabLst>
            </a:pPr>
            <a:r>
              <a:rPr dirty="0"/>
              <a:t>Yang,</a:t>
            </a:r>
            <a:r>
              <a:rPr spc="50" dirty="0"/>
              <a:t> </a:t>
            </a:r>
            <a:r>
              <a:rPr dirty="0"/>
              <a:t>K.,</a:t>
            </a:r>
            <a:r>
              <a:rPr spc="60" dirty="0"/>
              <a:t> </a:t>
            </a:r>
            <a:r>
              <a:rPr dirty="0"/>
              <a:t>Ji,</a:t>
            </a:r>
            <a:r>
              <a:rPr spc="55" dirty="0"/>
              <a:t> </a:t>
            </a:r>
            <a:r>
              <a:rPr dirty="0"/>
              <a:t>S.,</a:t>
            </a:r>
            <a:r>
              <a:rPr spc="60" dirty="0"/>
              <a:t> </a:t>
            </a:r>
            <a:r>
              <a:rPr dirty="0"/>
              <a:t>Zhang,</a:t>
            </a:r>
            <a:r>
              <a:rPr spc="65" dirty="0"/>
              <a:t> </a:t>
            </a:r>
            <a:r>
              <a:rPr dirty="0"/>
              <a:t>T.,</a:t>
            </a:r>
            <a:r>
              <a:rPr spc="60" dirty="0"/>
              <a:t> </a:t>
            </a:r>
            <a:r>
              <a:rPr dirty="0"/>
              <a:t>Xie,</a:t>
            </a:r>
            <a:r>
              <a:rPr spc="55" dirty="0"/>
              <a:t> </a:t>
            </a:r>
            <a:r>
              <a:rPr dirty="0"/>
              <a:t>Q.,</a:t>
            </a:r>
            <a:r>
              <a:rPr spc="60" dirty="0"/>
              <a:t> </a:t>
            </a:r>
            <a:r>
              <a:rPr dirty="0"/>
              <a:t>Kuang,</a:t>
            </a:r>
            <a:r>
              <a:rPr spc="55" dirty="0"/>
              <a:t> </a:t>
            </a:r>
            <a:r>
              <a:rPr dirty="0"/>
              <a:t>Z.,</a:t>
            </a:r>
            <a:r>
              <a:rPr spc="65" dirty="0"/>
              <a:t> </a:t>
            </a:r>
            <a:r>
              <a:rPr dirty="0"/>
              <a:t>&amp;</a:t>
            </a:r>
            <a:r>
              <a:rPr spc="55" dirty="0"/>
              <a:t> </a:t>
            </a:r>
            <a:r>
              <a:rPr dirty="0"/>
              <a:t>Ananiadou,</a:t>
            </a:r>
            <a:r>
              <a:rPr spc="55" dirty="0"/>
              <a:t> </a:t>
            </a:r>
            <a:r>
              <a:rPr dirty="0"/>
              <a:t>S.</a:t>
            </a:r>
            <a:r>
              <a:rPr spc="60" dirty="0"/>
              <a:t> </a:t>
            </a:r>
            <a:r>
              <a:rPr dirty="0"/>
              <a:t>(2023,</a:t>
            </a:r>
            <a:r>
              <a:rPr spc="65" dirty="0"/>
              <a:t> </a:t>
            </a:r>
            <a:r>
              <a:rPr dirty="0"/>
              <a:t>December).</a:t>
            </a:r>
            <a:r>
              <a:rPr spc="60" dirty="0"/>
              <a:t> </a:t>
            </a:r>
            <a:r>
              <a:rPr dirty="0"/>
              <a:t>Towards</a:t>
            </a:r>
            <a:r>
              <a:rPr spc="55" dirty="0"/>
              <a:t> </a:t>
            </a:r>
            <a:r>
              <a:rPr dirty="0"/>
              <a:t>interpretable</a:t>
            </a:r>
            <a:r>
              <a:rPr spc="65" dirty="0"/>
              <a:t> </a:t>
            </a:r>
            <a:r>
              <a:rPr spc="-10" dirty="0"/>
              <a:t>mental </a:t>
            </a:r>
            <a:r>
              <a:rPr dirty="0"/>
              <a:t>health</a:t>
            </a:r>
            <a:r>
              <a:rPr spc="95" dirty="0"/>
              <a:t> </a:t>
            </a:r>
            <a:r>
              <a:rPr dirty="0"/>
              <a:t>analysis</a:t>
            </a:r>
            <a:r>
              <a:rPr spc="90" dirty="0"/>
              <a:t> </a:t>
            </a:r>
            <a:r>
              <a:rPr dirty="0"/>
              <a:t>with</a:t>
            </a:r>
            <a:r>
              <a:rPr spc="100" dirty="0"/>
              <a:t> </a:t>
            </a:r>
            <a:r>
              <a:rPr dirty="0"/>
              <a:t>large</a:t>
            </a:r>
            <a:r>
              <a:rPr spc="105" dirty="0"/>
              <a:t> </a:t>
            </a:r>
            <a:r>
              <a:rPr dirty="0"/>
              <a:t>language</a:t>
            </a:r>
            <a:r>
              <a:rPr spc="90" dirty="0"/>
              <a:t> </a:t>
            </a:r>
            <a:r>
              <a:rPr dirty="0"/>
              <a:t>models.</a:t>
            </a:r>
            <a:r>
              <a:rPr spc="95" dirty="0"/>
              <a:t> </a:t>
            </a:r>
            <a:r>
              <a:rPr dirty="0"/>
              <a:t>In</a:t>
            </a:r>
            <a:r>
              <a:rPr spc="100" dirty="0"/>
              <a:t> </a:t>
            </a:r>
            <a:r>
              <a:rPr dirty="0"/>
              <a:t>The</a:t>
            </a:r>
            <a:r>
              <a:rPr spc="105" dirty="0"/>
              <a:t> </a:t>
            </a:r>
            <a:r>
              <a:rPr dirty="0"/>
              <a:t>2023</a:t>
            </a:r>
            <a:r>
              <a:rPr spc="105" dirty="0"/>
              <a:t> </a:t>
            </a:r>
            <a:r>
              <a:rPr dirty="0"/>
              <a:t>Conference</a:t>
            </a:r>
            <a:r>
              <a:rPr spc="90" dirty="0"/>
              <a:t> </a:t>
            </a:r>
            <a:r>
              <a:rPr dirty="0"/>
              <a:t>on</a:t>
            </a:r>
            <a:r>
              <a:rPr spc="105" dirty="0"/>
              <a:t> </a:t>
            </a:r>
            <a:r>
              <a:rPr dirty="0"/>
              <a:t>Empirical</a:t>
            </a:r>
            <a:r>
              <a:rPr spc="110" dirty="0"/>
              <a:t> </a:t>
            </a:r>
            <a:r>
              <a:rPr dirty="0"/>
              <a:t>Methods</a:t>
            </a:r>
            <a:r>
              <a:rPr spc="90" dirty="0"/>
              <a:t> </a:t>
            </a:r>
            <a:r>
              <a:rPr dirty="0"/>
              <a:t>in</a:t>
            </a:r>
            <a:r>
              <a:rPr spc="100" dirty="0"/>
              <a:t> </a:t>
            </a:r>
            <a:r>
              <a:rPr dirty="0"/>
              <a:t>Natural</a:t>
            </a:r>
            <a:r>
              <a:rPr spc="105" dirty="0"/>
              <a:t> </a:t>
            </a:r>
            <a:r>
              <a:rPr spc="-10" dirty="0"/>
              <a:t>Language Processing.</a:t>
            </a:r>
          </a:p>
          <a:p>
            <a:pPr marL="323850" marR="13335" indent="-311150" algn="just">
              <a:lnSpc>
                <a:spcPct val="140000"/>
              </a:lnSpc>
              <a:buSzPct val="103846"/>
              <a:buChar char="●"/>
              <a:tabLst>
                <a:tab pos="323850" algn="l"/>
              </a:tabLst>
            </a:pPr>
            <a:r>
              <a:rPr dirty="0"/>
              <a:t>Adhikary,</a:t>
            </a:r>
            <a:r>
              <a:rPr spc="20" dirty="0"/>
              <a:t> </a:t>
            </a:r>
            <a:r>
              <a:rPr spc="-20" dirty="0"/>
              <a:t>P.</a:t>
            </a:r>
            <a:r>
              <a:rPr spc="25" dirty="0"/>
              <a:t> </a:t>
            </a:r>
            <a:r>
              <a:rPr dirty="0"/>
              <a:t>K.,</a:t>
            </a:r>
            <a:r>
              <a:rPr spc="25" dirty="0"/>
              <a:t> </a:t>
            </a:r>
            <a:r>
              <a:rPr dirty="0"/>
              <a:t>Srivastava,</a:t>
            </a:r>
            <a:r>
              <a:rPr spc="25" dirty="0"/>
              <a:t> </a:t>
            </a:r>
            <a:r>
              <a:rPr dirty="0"/>
              <a:t>A.,</a:t>
            </a:r>
            <a:r>
              <a:rPr spc="25" dirty="0"/>
              <a:t> </a:t>
            </a:r>
            <a:r>
              <a:rPr dirty="0"/>
              <a:t>Kumar,</a:t>
            </a:r>
            <a:r>
              <a:rPr spc="25" dirty="0"/>
              <a:t> </a:t>
            </a:r>
            <a:r>
              <a:rPr dirty="0"/>
              <a:t>S.,</a:t>
            </a:r>
            <a:r>
              <a:rPr spc="25" dirty="0"/>
              <a:t> </a:t>
            </a:r>
            <a:r>
              <a:rPr dirty="0"/>
              <a:t>Singh,</a:t>
            </a:r>
            <a:r>
              <a:rPr spc="30" dirty="0"/>
              <a:t> </a:t>
            </a:r>
            <a:r>
              <a:rPr dirty="0"/>
              <a:t>S.</a:t>
            </a:r>
            <a:r>
              <a:rPr spc="25" dirty="0"/>
              <a:t> </a:t>
            </a:r>
            <a:r>
              <a:rPr dirty="0"/>
              <a:t>M.,</a:t>
            </a:r>
            <a:r>
              <a:rPr spc="20" dirty="0"/>
              <a:t> </a:t>
            </a:r>
            <a:r>
              <a:rPr dirty="0"/>
              <a:t>Manuja,</a:t>
            </a:r>
            <a:r>
              <a:rPr spc="15" dirty="0"/>
              <a:t> </a:t>
            </a:r>
            <a:r>
              <a:rPr spc="-10" dirty="0"/>
              <a:t>P.,</a:t>
            </a:r>
            <a:r>
              <a:rPr spc="25" dirty="0"/>
              <a:t> </a:t>
            </a:r>
            <a:r>
              <a:rPr dirty="0"/>
              <a:t>Gopinath,</a:t>
            </a:r>
            <a:r>
              <a:rPr spc="25" dirty="0"/>
              <a:t> </a:t>
            </a:r>
            <a:r>
              <a:rPr dirty="0"/>
              <a:t>J.</a:t>
            </a:r>
            <a:r>
              <a:rPr spc="25" dirty="0"/>
              <a:t> </a:t>
            </a:r>
            <a:r>
              <a:rPr dirty="0"/>
              <a:t>K.,</a:t>
            </a:r>
            <a:r>
              <a:rPr spc="25" dirty="0"/>
              <a:t> </a:t>
            </a:r>
            <a:r>
              <a:rPr dirty="0"/>
              <a:t>...</a:t>
            </a:r>
            <a:r>
              <a:rPr spc="25" dirty="0"/>
              <a:t> </a:t>
            </a:r>
            <a:r>
              <a:rPr dirty="0"/>
              <a:t>&amp;</a:t>
            </a:r>
            <a:r>
              <a:rPr spc="20" dirty="0"/>
              <a:t> </a:t>
            </a:r>
            <a:r>
              <a:rPr spc="-10" dirty="0"/>
              <a:t>Chakraborty,</a:t>
            </a:r>
            <a:r>
              <a:rPr spc="25" dirty="0"/>
              <a:t> </a:t>
            </a:r>
            <a:r>
              <a:rPr dirty="0"/>
              <a:t>T.</a:t>
            </a:r>
            <a:r>
              <a:rPr spc="30" dirty="0"/>
              <a:t> </a:t>
            </a:r>
            <a:r>
              <a:rPr spc="-10" dirty="0"/>
              <a:t>(2024). </a:t>
            </a:r>
            <a:r>
              <a:rPr dirty="0"/>
              <a:t>Exploring</a:t>
            </a:r>
            <a:r>
              <a:rPr spc="375" dirty="0"/>
              <a:t> </a:t>
            </a:r>
            <a:r>
              <a:rPr dirty="0"/>
              <a:t>the</a:t>
            </a:r>
            <a:r>
              <a:rPr spc="360" dirty="0"/>
              <a:t> </a:t>
            </a:r>
            <a:r>
              <a:rPr dirty="0"/>
              <a:t>Efficacy</a:t>
            </a:r>
            <a:r>
              <a:rPr spc="375" dirty="0"/>
              <a:t> </a:t>
            </a:r>
            <a:r>
              <a:rPr dirty="0"/>
              <a:t>of</a:t>
            </a:r>
            <a:r>
              <a:rPr spc="365" dirty="0"/>
              <a:t> </a:t>
            </a:r>
            <a:r>
              <a:rPr dirty="0"/>
              <a:t>Large</a:t>
            </a:r>
            <a:r>
              <a:rPr spc="370" dirty="0"/>
              <a:t> </a:t>
            </a:r>
            <a:r>
              <a:rPr dirty="0"/>
              <a:t>Language</a:t>
            </a:r>
            <a:r>
              <a:rPr spc="360" dirty="0"/>
              <a:t> </a:t>
            </a:r>
            <a:r>
              <a:rPr dirty="0"/>
              <a:t>Models</a:t>
            </a:r>
            <a:r>
              <a:rPr spc="355" dirty="0"/>
              <a:t> </a:t>
            </a:r>
            <a:r>
              <a:rPr dirty="0"/>
              <a:t>in</a:t>
            </a:r>
            <a:r>
              <a:rPr spc="365" dirty="0"/>
              <a:t> </a:t>
            </a:r>
            <a:r>
              <a:rPr dirty="0"/>
              <a:t>Summarizing</a:t>
            </a:r>
            <a:r>
              <a:rPr spc="370" dirty="0"/>
              <a:t> </a:t>
            </a:r>
            <a:r>
              <a:rPr dirty="0"/>
              <a:t>Mental</a:t>
            </a:r>
            <a:r>
              <a:rPr spc="355" dirty="0"/>
              <a:t> </a:t>
            </a:r>
            <a:r>
              <a:rPr dirty="0"/>
              <a:t>Health</a:t>
            </a:r>
            <a:r>
              <a:rPr spc="360" dirty="0"/>
              <a:t> </a:t>
            </a:r>
            <a:r>
              <a:rPr dirty="0"/>
              <a:t>Counseling</a:t>
            </a:r>
            <a:r>
              <a:rPr spc="350" dirty="0"/>
              <a:t> </a:t>
            </a:r>
            <a:r>
              <a:rPr dirty="0"/>
              <a:t>Sessions:</a:t>
            </a:r>
            <a:r>
              <a:rPr spc="350" dirty="0"/>
              <a:t> </a:t>
            </a:r>
            <a:r>
              <a:rPr spc="-50" dirty="0"/>
              <a:t>A </a:t>
            </a:r>
            <a:r>
              <a:rPr dirty="0"/>
              <a:t>Benchmark</a:t>
            </a:r>
            <a:r>
              <a:rPr spc="-35" dirty="0"/>
              <a:t> </a:t>
            </a:r>
            <a:r>
              <a:rPr spc="-10" dirty="0"/>
              <a:t>Study.</a:t>
            </a:r>
            <a:r>
              <a:rPr spc="-30" dirty="0"/>
              <a:t> </a:t>
            </a:r>
            <a:r>
              <a:rPr dirty="0"/>
              <a:t>arXiv</a:t>
            </a:r>
            <a:r>
              <a:rPr spc="-30" dirty="0"/>
              <a:t> </a:t>
            </a:r>
            <a:r>
              <a:rPr dirty="0"/>
              <a:t>preprint</a:t>
            </a:r>
            <a:r>
              <a:rPr spc="-35" dirty="0"/>
              <a:t> </a:t>
            </a:r>
            <a:r>
              <a:rPr spc="-10" dirty="0"/>
              <a:t>arXiv:2402.19052.</a:t>
            </a:r>
          </a:p>
          <a:p>
            <a:pPr marL="323850" marR="25400" indent="-311150" algn="just">
              <a:lnSpc>
                <a:spcPct val="140000"/>
              </a:lnSpc>
              <a:buSzPct val="103846"/>
              <a:buChar char="●"/>
              <a:tabLst>
                <a:tab pos="323850" algn="l"/>
              </a:tabLst>
            </a:pPr>
            <a:r>
              <a:rPr dirty="0"/>
              <a:t>Lamichhane,</a:t>
            </a:r>
            <a:r>
              <a:rPr spc="130" dirty="0"/>
              <a:t>  </a:t>
            </a:r>
            <a:r>
              <a:rPr dirty="0"/>
              <a:t>B.</a:t>
            </a:r>
            <a:r>
              <a:rPr spc="130" dirty="0"/>
              <a:t>  </a:t>
            </a:r>
            <a:r>
              <a:rPr dirty="0"/>
              <a:t>(2023).</a:t>
            </a:r>
            <a:r>
              <a:rPr spc="130" dirty="0"/>
              <a:t>  </a:t>
            </a:r>
            <a:r>
              <a:rPr dirty="0"/>
              <a:t>Evaluation</a:t>
            </a:r>
            <a:r>
              <a:rPr spc="135" dirty="0"/>
              <a:t>  </a:t>
            </a:r>
            <a:r>
              <a:rPr dirty="0"/>
              <a:t>of</a:t>
            </a:r>
            <a:r>
              <a:rPr spc="130" dirty="0"/>
              <a:t>  </a:t>
            </a:r>
            <a:r>
              <a:rPr dirty="0"/>
              <a:t>chatgpt</a:t>
            </a:r>
            <a:r>
              <a:rPr spc="130" dirty="0"/>
              <a:t>  </a:t>
            </a:r>
            <a:r>
              <a:rPr dirty="0"/>
              <a:t>for</a:t>
            </a:r>
            <a:r>
              <a:rPr spc="135" dirty="0"/>
              <a:t>  </a:t>
            </a:r>
            <a:r>
              <a:rPr dirty="0"/>
              <a:t>nlp-based</a:t>
            </a:r>
            <a:r>
              <a:rPr spc="125" dirty="0"/>
              <a:t>  </a:t>
            </a:r>
            <a:r>
              <a:rPr dirty="0"/>
              <a:t>mental</a:t>
            </a:r>
            <a:r>
              <a:rPr spc="130" dirty="0"/>
              <a:t>  </a:t>
            </a:r>
            <a:r>
              <a:rPr dirty="0"/>
              <a:t>health</a:t>
            </a:r>
            <a:r>
              <a:rPr spc="130" dirty="0"/>
              <a:t>  </a:t>
            </a:r>
            <a:r>
              <a:rPr dirty="0"/>
              <a:t>applications.</a:t>
            </a:r>
            <a:r>
              <a:rPr spc="125" dirty="0"/>
              <a:t>  </a:t>
            </a:r>
            <a:r>
              <a:rPr dirty="0"/>
              <a:t>arXiv</a:t>
            </a:r>
            <a:r>
              <a:rPr spc="130" dirty="0"/>
              <a:t>  </a:t>
            </a:r>
            <a:r>
              <a:rPr spc="-10" dirty="0"/>
              <a:t>preprint arXiv:2303.15727.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0424"/>
            <a:ext cx="9144000" cy="2998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9551" y="2086113"/>
            <a:ext cx="47377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EXPLORING</a:t>
            </a:r>
            <a:r>
              <a:rPr sz="21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MENTAL</a:t>
            </a:r>
            <a:r>
              <a:rPr sz="21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sz="21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1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LLMs: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ChatGPT</a:t>
            </a:r>
            <a:r>
              <a:rPr sz="2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Gemini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1776" y="2832233"/>
            <a:ext cx="582676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1830" marR="5080" indent="-659765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analysing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mental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ChatGPT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Gemini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thereby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comparing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efficient.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900" y="4749800"/>
            <a:ext cx="1769016" cy="85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800" y="4508500"/>
            <a:ext cx="1199283" cy="51397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76924" y="4815589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93283" y="779878"/>
            <a:ext cx="4057015" cy="3502660"/>
            <a:chOff x="4593283" y="779878"/>
            <a:chExt cx="4057015" cy="3502660"/>
          </a:xfrm>
        </p:grpSpPr>
        <p:sp>
          <p:nvSpPr>
            <p:cNvPr id="3" name="object 3"/>
            <p:cNvSpPr/>
            <p:nvPr/>
          </p:nvSpPr>
          <p:spPr>
            <a:xfrm>
              <a:off x="6057005" y="779878"/>
              <a:ext cx="2593340" cy="2593340"/>
            </a:xfrm>
            <a:custGeom>
              <a:avLst/>
              <a:gdLst/>
              <a:ahLst/>
              <a:cxnLst/>
              <a:rect l="l" t="t" r="r" b="b"/>
              <a:pathLst>
                <a:path w="2593340" h="2593340">
                  <a:moveTo>
                    <a:pt x="1296525" y="2593050"/>
                  </a:moveTo>
                  <a:lnTo>
                    <a:pt x="1247919" y="2592156"/>
                  </a:lnTo>
                  <a:lnTo>
                    <a:pt x="1199764" y="2589494"/>
                  </a:lnTo>
                  <a:lnTo>
                    <a:pt x="1152092" y="2585096"/>
                  </a:lnTo>
                  <a:lnTo>
                    <a:pt x="1104934" y="2578993"/>
                  </a:lnTo>
                  <a:lnTo>
                    <a:pt x="1058322" y="2571216"/>
                  </a:lnTo>
                  <a:lnTo>
                    <a:pt x="1012286" y="2561797"/>
                  </a:lnTo>
                  <a:lnTo>
                    <a:pt x="966859" y="2550766"/>
                  </a:lnTo>
                  <a:lnTo>
                    <a:pt x="922071" y="2538157"/>
                  </a:lnTo>
                  <a:lnTo>
                    <a:pt x="877954" y="2523999"/>
                  </a:lnTo>
                  <a:lnTo>
                    <a:pt x="834540" y="2508324"/>
                  </a:lnTo>
                  <a:lnTo>
                    <a:pt x="791859" y="2491163"/>
                  </a:lnTo>
                  <a:lnTo>
                    <a:pt x="749942" y="2472548"/>
                  </a:lnTo>
                  <a:lnTo>
                    <a:pt x="708822" y="2452510"/>
                  </a:lnTo>
                  <a:lnTo>
                    <a:pt x="668530" y="2431081"/>
                  </a:lnTo>
                  <a:lnTo>
                    <a:pt x="629096" y="2408291"/>
                  </a:lnTo>
                  <a:lnTo>
                    <a:pt x="590553" y="2384172"/>
                  </a:lnTo>
                  <a:lnTo>
                    <a:pt x="552931" y="2358756"/>
                  </a:lnTo>
                  <a:lnTo>
                    <a:pt x="516263" y="2332073"/>
                  </a:lnTo>
                  <a:lnTo>
                    <a:pt x="480578" y="2304156"/>
                  </a:lnTo>
                  <a:lnTo>
                    <a:pt x="445909" y="2275034"/>
                  </a:lnTo>
                  <a:lnTo>
                    <a:pt x="412287" y="2244741"/>
                  </a:lnTo>
                  <a:lnTo>
                    <a:pt x="379743" y="2213307"/>
                  </a:lnTo>
                  <a:lnTo>
                    <a:pt x="348309" y="2180763"/>
                  </a:lnTo>
                  <a:lnTo>
                    <a:pt x="318015" y="2147141"/>
                  </a:lnTo>
                  <a:lnTo>
                    <a:pt x="288894" y="2112472"/>
                  </a:lnTo>
                  <a:lnTo>
                    <a:pt x="260977" y="2076787"/>
                  </a:lnTo>
                  <a:lnTo>
                    <a:pt x="234294" y="2040118"/>
                  </a:lnTo>
                  <a:lnTo>
                    <a:pt x="208878" y="2002497"/>
                  </a:lnTo>
                  <a:lnTo>
                    <a:pt x="184759" y="1963953"/>
                  </a:lnTo>
                  <a:lnTo>
                    <a:pt x="161969" y="1924520"/>
                  </a:lnTo>
                  <a:lnTo>
                    <a:pt x="140540" y="1884227"/>
                  </a:lnTo>
                  <a:lnTo>
                    <a:pt x="120502" y="1843107"/>
                  </a:lnTo>
                  <a:lnTo>
                    <a:pt x="101887" y="1801191"/>
                  </a:lnTo>
                  <a:lnTo>
                    <a:pt x="84726" y="1758510"/>
                  </a:lnTo>
                  <a:lnTo>
                    <a:pt x="69051" y="1715095"/>
                  </a:lnTo>
                  <a:lnTo>
                    <a:pt x="54893" y="1670979"/>
                  </a:lnTo>
                  <a:lnTo>
                    <a:pt x="42283" y="1626191"/>
                  </a:lnTo>
                  <a:lnTo>
                    <a:pt x="31253" y="1580764"/>
                  </a:lnTo>
                  <a:lnTo>
                    <a:pt x="21834" y="1534728"/>
                  </a:lnTo>
                  <a:lnTo>
                    <a:pt x="14057" y="1488116"/>
                  </a:lnTo>
                  <a:lnTo>
                    <a:pt x="7954" y="1440958"/>
                  </a:lnTo>
                  <a:lnTo>
                    <a:pt x="3556" y="1393286"/>
                  </a:lnTo>
                  <a:lnTo>
                    <a:pt x="894" y="1345131"/>
                  </a:lnTo>
                  <a:lnTo>
                    <a:pt x="0" y="1296525"/>
                  </a:lnTo>
                  <a:lnTo>
                    <a:pt x="894" y="1247919"/>
                  </a:lnTo>
                  <a:lnTo>
                    <a:pt x="3556" y="1199764"/>
                  </a:lnTo>
                  <a:lnTo>
                    <a:pt x="7954" y="1152092"/>
                  </a:lnTo>
                  <a:lnTo>
                    <a:pt x="14057" y="1104934"/>
                  </a:lnTo>
                  <a:lnTo>
                    <a:pt x="21834" y="1058322"/>
                  </a:lnTo>
                  <a:lnTo>
                    <a:pt x="31253" y="1012286"/>
                  </a:lnTo>
                  <a:lnTo>
                    <a:pt x="42283" y="966859"/>
                  </a:lnTo>
                  <a:lnTo>
                    <a:pt x="54893" y="922071"/>
                  </a:lnTo>
                  <a:lnTo>
                    <a:pt x="69051" y="877954"/>
                  </a:lnTo>
                  <a:lnTo>
                    <a:pt x="84726" y="834540"/>
                  </a:lnTo>
                  <a:lnTo>
                    <a:pt x="101887" y="791859"/>
                  </a:lnTo>
                  <a:lnTo>
                    <a:pt x="120502" y="749943"/>
                  </a:lnTo>
                  <a:lnTo>
                    <a:pt x="140540" y="708823"/>
                  </a:lnTo>
                  <a:lnTo>
                    <a:pt x="161969" y="668530"/>
                  </a:lnTo>
                  <a:lnTo>
                    <a:pt x="184759" y="629097"/>
                  </a:lnTo>
                  <a:lnTo>
                    <a:pt x="208878" y="590553"/>
                  </a:lnTo>
                  <a:lnTo>
                    <a:pt x="234294" y="552932"/>
                  </a:lnTo>
                  <a:lnTo>
                    <a:pt x="260977" y="516263"/>
                  </a:lnTo>
                  <a:lnTo>
                    <a:pt x="288894" y="480578"/>
                  </a:lnTo>
                  <a:lnTo>
                    <a:pt x="318015" y="445909"/>
                  </a:lnTo>
                  <a:lnTo>
                    <a:pt x="348309" y="412287"/>
                  </a:lnTo>
                  <a:lnTo>
                    <a:pt x="379743" y="379743"/>
                  </a:lnTo>
                  <a:lnTo>
                    <a:pt x="412287" y="348309"/>
                  </a:lnTo>
                  <a:lnTo>
                    <a:pt x="445909" y="318015"/>
                  </a:lnTo>
                  <a:lnTo>
                    <a:pt x="480578" y="288894"/>
                  </a:lnTo>
                  <a:lnTo>
                    <a:pt x="516263" y="260977"/>
                  </a:lnTo>
                  <a:lnTo>
                    <a:pt x="552931" y="234294"/>
                  </a:lnTo>
                  <a:lnTo>
                    <a:pt x="590553" y="208878"/>
                  </a:lnTo>
                  <a:lnTo>
                    <a:pt x="629096" y="184759"/>
                  </a:lnTo>
                  <a:lnTo>
                    <a:pt x="668530" y="161969"/>
                  </a:lnTo>
                  <a:lnTo>
                    <a:pt x="708822" y="140540"/>
                  </a:lnTo>
                  <a:lnTo>
                    <a:pt x="749942" y="120502"/>
                  </a:lnTo>
                  <a:lnTo>
                    <a:pt x="791859" y="101887"/>
                  </a:lnTo>
                  <a:lnTo>
                    <a:pt x="834540" y="84726"/>
                  </a:lnTo>
                  <a:lnTo>
                    <a:pt x="877954" y="69051"/>
                  </a:lnTo>
                  <a:lnTo>
                    <a:pt x="922071" y="54893"/>
                  </a:lnTo>
                  <a:lnTo>
                    <a:pt x="966859" y="42283"/>
                  </a:lnTo>
                  <a:lnTo>
                    <a:pt x="1012286" y="31253"/>
                  </a:lnTo>
                  <a:lnTo>
                    <a:pt x="1058322" y="21834"/>
                  </a:lnTo>
                  <a:lnTo>
                    <a:pt x="1104934" y="14057"/>
                  </a:lnTo>
                  <a:lnTo>
                    <a:pt x="1152092" y="7954"/>
                  </a:lnTo>
                  <a:lnTo>
                    <a:pt x="1199764" y="3556"/>
                  </a:lnTo>
                  <a:lnTo>
                    <a:pt x="1247919" y="894"/>
                  </a:lnTo>
                  <a:lnTo>
                    <a:pt x="1296525" y="0"/>
                  </a:lnTo>
                  <a:lnTo>
                    <a:pt x="1345131" y="894"/>
                  </a:lnTo>
                  <a:lnTo>
                    <a:pt x="1393286" y="3556"/>
                  </a:lnTo>
                  <a:lnTo>
                    <a:pt x="1440958" y="7954"/>
                  </a:lnTo>
                  <a:lnTo>
                    <a:pt x="1488116" y="14057"/>
                  </a:lnTo>
                  <a:lnTo>
                    <a:pt x="1534728" y="21834"/>
                  </a:lnTo>
                  <a:lnTo>
                    <a:pt x="1580764" y="31253"/>
                  </a:lnTo>
                  <a:lnTo>
                    <a:pt x="1626191" y="42283"/>
                  </a:lnTo>
                  <a:lnTo>
                    <a:pt x="1670979" y="54893"/>
                  </a:lnTo>
                  <a:lnTo>
                    <a:pt x="1715096" y="69051"/>
                  </a:lnTo>
                  <a:lnTo>
                    <a:pt x="1758510" y="84726"/>
                  </a:lnTo>
                  <a:lnTo>
                    <a:pt x="1801191" y="101887"/>
                  </a:lnTo>
                  <a:lnTo>
                    <a:pt x="1843108" y="120502"/>
                  </a:lnTo>
                  <a:lnTo>
                    <a:pt x="1884228" y="140540"/>
                  </a:lnTo>
                  <a:lnTo>
                    <a:pt x="1924520" y="161969"/>
                  </a:lnTo>
                  <a:lnTo>
                    <a:pt x="1963954" y="184759"/>
                  </a:lnTo>
                  <a:lnTo>
                    <a:pt x="2002497" y="208878"/>
                  </a:lnTo>
                  <a:lnTo>
                    <a:pt x="2040119" y="234294"/>
                  </a:lnTo>
                  <a:lnTo>
                    <a:pt x="2076787" y="260977"/>
                  </a:lnTo>
                  <a:lnTo>
                    <a:pt x="2112472" y="288894"/>
                  </a:lnTo>
                  <a:lnTo>
                    <a:pt x="2147141" y="318015"/>
                  </a:lnTo>
                  <a:lnTo>
                    <a:pt x="2180763" y="348309"/>
                  </a:lnTo>
                  <a:lnTo>
                    <a:pt x="2213307" y="379743"/>
                  </a:lnTo>
                  <a:lnTo>
                    <a:pt x="2244741" y="412287"/>
                  </a:lnTo>
                  <a:lnTo>
                    <a:pt x="2275035" y="445909"/>
                  </a:lnTo>
                  <a:lnTo>
                    <a:pt x="2304156" y="480578"/>
                  </a:lnTo>
                  <a:lnTo>
                    <a:pt x="2332073" y="516263"/>
                  </a:lnTo>
                  <a:lnTo>
                    <a:pt x="2358756" y="552932"/>
                  </a:lnTo>
                  <a:lnTo>
                    <a:pt x="2384172" y="590553"/>
                  </a:lnTo>
                  <a:lnTo>
                    <a:pt x="2408291" y="629097"/>
                  </a:lnTo>
                  <a:lnTo>
                    <a:pt x="2431081" y="668530"/>
                  </a:lnTo>
                  <a:lnTo>
                    <a:pt x="2452510" y="708823"/>
                  </a:lnTo>
                  <a:lnTo>
                    <a:pt x="2472548" y="749943"/>
                  </a:lnTo>
                  <a:lnTo>
                    <a:pt x="2491163" y="791859"/>
                  </a:lnTo>
                  <a:lnTo>
                    <a:pt x="2508324" y="834540"/>
                  </a:lnTo>
                  <a:lnTo>
                    <a:pt x="2523999" y="877954"/>
                  </a:lnTo>
                  <a:lnTo>
                    <a:pt x="2538157" y="922071"/>
                  </a:lnTo>
                  <a:lnTo>
                    <a:pt x="2550767" y="966859"/>
                  </a:lnTo>
                  <a:lnTo>
                    <a:pt x="2561797" y="1012286"/>
                  </a:lnTo>
                  <a:lnTo>
                    <a:pt x="2571216" y="1058322"/>
                  </a:lnTo>
                  <a:lnTo>
                    <a:pt x="2578993" y="1104934"/>
                  </a:lnTo>
                  <a:lnTo>
                    <a:pt x="2585096" y="1152092"/>
                  </a:lnTo>
                  <a:lnTo>
                    <a:pt x="2589494" y="1199764"/>
                  </a:lnTo>
                  <a:lnTo>
                    <a:pt x="2592156" y="1247919"/>
                  </a:lnTo>
                  <a:lnTo>
                    <a:pt x="2593051" y="1296525"/>
                  </a:lnTo>
                  <a:lnTo>
                    <a:pt x="2592156" y="1345131"/>
                  </a:lnTo>
                  <a:lnTo>
                    <a:pt x="2589494" y="1393286"/>
                  </a:lnTo>
                  <a:lnTo>
                    <a:pt x="2585096" y="1440958"/>
                  </a:lnTo>
                  <a:lnTo>
                    <a:pt x="2578993" y="1488116"/>
                  </a:lnTo>
                  <a:lnTo>
                    <a:pt x="2571216" y="1534728"/>
                  </a:lnTo>
                  <a:lnTo>
                    <a:pt x="2561797" y="1580764"/>
                  </a:lnTo>
                  <a:lnTo>
                    <a:pt x="2550767" y="1626191"/>
                  </a:lnTo>
                  <a:lnTo>
                    <a:pt x="2538157" y="1670979"/>
                  </a:lnTo>
                  <a:lnTo>
                    <a:pt x="2523999" y="1715096"/>
                  </a:lnTo>
                  <a:lnTo>
                    <a:pt x="2508324" y="1758510"/>
                  </a:lnTo>
                  <a:lnTo>
                    <a:pt x="2491163" y="1801191"/>
                  </a:lnTo>
                  <a:lnTo>
                    <a:pt x="2472548" y="1843107"/>
                  </a:lnTo>
                  <a:lnTo>
                    <a:pt x="2452510" y="1884227"/>
                  </a:lnTo>
                  <a:lnTo>
                    <a:pt x="2431081" y="1924520"/>
                  </a:lnTo>
                  <a:lnTo>
                    <a:pt x="2408291" y="1963953"/>
                  </a:lnTo>
                  <a:lnTo>
                    <a:pt x="2384172" y="2002497"/>
                  </a:lnTo>
                  <a:lnTo>
                    <a:pt x="2358756" y="2040118"/>
                  </a:lnTo>
                  <a:lnTo>
                    <a:pt x="2332073" y="2076787"/>
                  </a:lnTo>
                  <a:lnTo>
                    <a:pt x="2304156" y="2112472"/>
                  </a:lnTo>
                  <a:lnTo>
                    <a:pt x="2275035" y="2147141"/>
                  </a:lnTo>
                  <a:lnTo>
                    <a:pt x="2244741" y="2180763"/>
                  </a:lnTo>
                  <a:lnTo>
                    <a:pt x="2213307" y="2213307"/>
                  </a:lnTo>
                  <a:lnTo>
                    <a:pt x="2180763" y="2244741"/>
                  </a:lnTo>
                  <a:lnTo>
                    <a:pt x="2147141" y="2275035"/>
                  </a:lnTo>
                  <a:lnTo>
                    <a:pt x="2112472" y="2304156"/>
                  </a:lnTo>
                  <a:lnTo>
                    <a:pt x="2076787" y="2332073"/>
                  </a:lnTo>
                  <a:lnTo>
                    <a:pt x="2040119" y="2358756"/>
                  </a:lnTo>
                  <a:lnTo>
                    <a:pt x="2002497" y="2384172"/>
                  </a:lnTo>
                  <a:lnTo>
                    <a:pt x="1963954" y="2408291"/>
                  </a:lnTo>
                  <a:lnTo>
                    <a:pt x="1924520" y="2431081"/>
                  </a:lnTo>
                  <a:lnTo>
                    <a:pt x="1884228" y="2452510"/>
                  </a:lnTo>
                  <a:lnTo>
                    <a:pt x="1843108" y="2472548"/>
                  </a:lnTo>
                  <a:lnTo>
                    <a:pt x="1801191" y="2491163"/>
                  </a:lnTo>
                  <a:lnTo>
                    <a:pt x="1758510" y="2508324"/>
                  </a:lnTo>
                  <a:lnTo>
                    <a:pt x="1715096" y="2523999"/>
                  </a:lnTo>
                  <a:lnTo>
                    <a:pt x="1670979" y="2538157"/>
                  </a:lnTo>
                  <a:lnTo>
                    <a:pt x="1626191" y="2550766"/>
                  </a:lnTo>
                  <a:lnTo>
                    <a:pt x="1580764" y="2561797"/>
                  </a:lnTo>
                  <a:lnTo>
                    <a:pt x="1534728" y="2571216"/>
                  </a:lnTo>
                  <a:lnTo>
                    <a:pt x="1488116" y="2578993"/>
                  </a:lnTo>
                  <a:lnTo>
                    <a:pt x="1440958" y="2585096"/>
                  </a:lnTo>
                  <a:lnTo>
                    <a:pt x="1393286" y="2589494"/>
                  </a:lnTo>
                  <a:lnTo>
                    <a:pt x="1345131" y="2592156"/>
                  </a:lnTo>
                  <a:lnTo>
                    <a:pt x="1296525" y="2593050"/>
                  </a:lnTo>
                  <a:close/>
                </a:path>
              </a:pathLst>
            </a:custGeom>
            <a:solidFill>
              <a:srgbClr val="74C4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93283" y="1330841"/>
              <a:ext cx="1872614" cy="1872614"/>
            </a:xfrm>
            <a:custGeom>
              <a:avLst/>
              <a:gdLst/>
              <a:ahLst/>
              <a:cxnLst/>
              <a:rect l="l" t="t" r="r" b="b"/>
              <a:pathLst>
                <a:path w="1872614" h="1872614">
                  <a:moveTo>
                    <a:pt x="936252" y="1872505"/>
                  </a:moveTo>
                  <a:lnTo>
                    <a:pt x="888073" y="1871287"/>
                  </a:lnTo>
                  <a:lnTo>
                    <a:pt x="840526" y="1867672"/>
                  </a:lnTo>
                  <a:lnTo>
                    <a:pt x="793670" y="1861718"/>
                  </a:lnTo>
                  <a:lnTo>
                    <a:pt x="747565" y="1853484"/>
                  </a:lnTo>
                  <a:lnTo>
                    <a:pt x="702268" y="1843030"/>
                  </a:lnTo>
                  <a:lnTo>
                    <a:pt x="657839" y="1830413"/>
                  </a:lnTo>
                  <a:lnTo>
                    <a:pt x="614337" y="1815694"/>
                  </a:lnTo>
                  <a:lnTo>
                    <a:pt x="571821" y="1798930"/>
                  </a:lnTo>
                  <a:lnTo>
                    <a:pt x="530348" y="1780181"/>
                  </a:lnTo>
                  <a:lnTo>
                    <a:pt x="489979" y="1759505"/>
                  </a:lnTo>
                  <a:lnTo>
                    <a:pt x="450771" y="1736961"/>
                  </a:lnTo>
                  <a:lnTo>
                    <a:pt x="412785" y="1712608"/>
                  </a:lnTo>
                  <a:lnTo>
                    <a:pt x="376077" y="1686505"/>
                  </a:lnTo>
                  <a:lnTo>
                    <a:pt x="340709" y="1658711"/>
                  </a:lnTo>
                  <a:lnTo>
                    <a:pt x="306737" y="1629284"/>
                  </a:lnTo>
                  <a:lnTo>
                    <a:pt x="274222" y="1598283"/>
                  </a:lnTo>
                  <a:lnTo>
                    <a:pt x="243221" y="1565768"/>
                  </a:lnTo>
                  <a:lnTo>
                    <a:pt x="213794" y="1531796"/>
                  </a:lnTo>
                  <a:lnTo>
                    <a:pt x="186000" y="1496428"/>
                  </a:lnTo>
                  <a:lnTo>
                    <a:pt x="159897" y="1459720"/>
                  </a:lnTo>
                  <a:lnTo>
                    <a:pt x="135544" y="1421734"/>
                  </a:lnTo>
                  <a:lnTo>
                    <a:pt x="113000" y="1382526"/>
                  </a:lnTo>
                  <a:lnTo>
                    <a:pt x="92324" y="1342157"/>
                  </a:lnTo>
                  <a:lnTo>
                    <a:pt x="73575" y="1300684"/>
                  </a:lnTo>
                  <a:lnTo>
                    <a:pt x="56811" y="1258168"/>
                  </a:lnTo>
                  <a:lnTo>
                    <a:pt x="42092" y="1214666"/>
                  </a:lnTo>
                  <a:lnTo>
                    <a:pt x="29475" y="1170237"/>
                  </a:lnTo>
                  <a:lnTo>
                    <a:pt x="19021" y="1124940"/>
                  </a:lnTo>
                  <a:lnTo>
                    <a:pt x="10787" y="1078835"/>
                  </a:lnTo>
                  <a:lnTo>
                    <a:pt x="4833" y="1031979"/>
                  </a:lnTo>
                  <a:lnTo>
                    <a:pt x="1218" y="984432"/>
                  </a:lnTo>
                  <a:lnTo>
                    <a:pt x="0" y="936253"/>
                  </a:lnTo>
                  <a:lnTo>
                    <a:pt x="1218" y="888073"/>
                  </a:lnTo>
                  <a:lnTo>
                    <a:pt x="4833" y="840526"/>
                  </a:lnTo>
                  <a:lnTo>
                    <a:pt x="10787" y="793670"/>
                  </a:lnTo>
                  <a:lnTo>
                    <a:pt x="19021" y="747565"/>
                  </a:lnTo>
                  <a:lnTo>
                    <a:pt x="29475" y="702268"/>
                  </a:lnTo>
                  <a:lnTo>
                    <a:pt x="42092" y="657839"/>
                  </a:lnTo>
                  <a:lnTo>
                    <a:pt x="56811" y="614337"/>
                  </a:lnTo>
                  <a:lnTo>
                    <a:pt x="73575" y="571821"/>
                  </a:lnTo>
                  <a:lnTo>
                    <a:pt x="92324" y="530348"/>
                  </a:lnTo>
                  <a:lnTo>
                    <a:pt x="113000" y="489979"/>
                  </a:lnTo>
                  <a:lnTo>
                    <a:pt x="135544" y="450771"/>
                  </a:lnTo>
                  <a:lnTo>
                    <a:pt x="159897" y="412785"/>
                  </a:lnTo>
                  <a:lnTo>
                    <a:pt x="186000" y="376077"/>
                  </a:lnTo>
                  <a:lnTo>
                    <a:pt x="213794" y="340709"/>
                  </a:lnTo>
                  <a:lnTo>
                    <a:pt x="243221" y="306737"/>
                  </a:lnTo>
                  <a:lnTo>
                    <a:pt x="274222" y="274222"/>
                  </a:lnTo>
                  <a:lnTo>
                    <a:pt x="306737" y="243221"/>
                  </a:lnTo>
                  <a:lnTo>
                    <a:pt x="340709" y="213794"/>
                  </a:lnTo>
                  <a:lnTo>
                    <a:pt x="376077" y="186000"/>
                  </a:lnTo>
                  <a:lnTo>
                    <a:pt x="412785" y="159897"/>
                  </a:lnTo>
                  <a:lnTo>
                    <a:pt x="450771" y="135544"/>
                  </a:lnTo>
                  <a:lnTo>
                    <a:pt x="489979" y="113000"/>
                  </a:lnTo>
                  <a:lnTo>
                    <a:pt x="530348" y="92324"/>
                  </a:lnTo>
                  <a:lnTo>
                    <a:pt x="571821" y="73575"/>
                  </a:lnTo>
                  <a:lnTo>
                    <a:pt x="614337" y="56811"/>
                  </a:lnTo>
                  <a:lnTo>
                    <a:pt x="657839" y="42092"/>
                  </a:lnTo>
                  <a:lnTo>
                    <a:pt x="702268" y="29475"/>
                  </a:lnTo>
                  <a:lnTo>
                    <a:pt x="747565" y="19021"/>
                  </a:lnTo>
                  <a:lnTo>
                    <a:pt x="793670" y="10787"/>
                  </a:lnTo>
                  <a:lnTo>
                    <a:pt x="840526" y="4833"/>
                  </a:lnTo>
                  <a:lnTo>
                    <a:pt x="888073" y="1218"/>
                  </a:lnTo>
                  <a:lnTo>
                    <a:pt x="936252" y="0"/>
                  </a:lnTo>
                  <a:lnTo>
                    <a:pt x="984432" y="1218"/>
                  </a:lnTo>
                  <a:lnTo>
                    <a:pt x="1031979" y="4833"/>
                  </a:lnTo>
                  <a:lnTo>
                    <a:pt x="1078835" y="10787"/>
                  </a:lnTo>
                  <a:lnTo>
                    <a:pt x="1124940" y="19021"/>
                  </a:lnTo>
                  <a:lnTo>
                    <a:pt x="1170237" y="29475"/>
                  </a:lnTo>
                  <a:lnTo>
                    <a:pt x="1214666" y="42092"/>
                  </a:lnTo>
                  <a:lnTo>
                    <a:pt x="1258168" y="56811"/>
                  </a:lnTo>
                  <a:lnTo>
                    <a:pt x="1300684" y="73575"/>
                  </a:lnTo>
                  <a:lnTo>
                    <a:pt x="1342157" y="92324"/>
                  </a:lnTo>
                  <a:lnTo>
                    <a:pt x="1382526" y="113000"/>
                  </a:lnTo>
                  <a:lnTo>
                    <a:pt x="1421734" y="135544"/>
                  </a:lnTo>
                  <a:lnTo>
                    <a:pt x="1459720" y="159897"/>
                  </a:lnTo>
                  <a:lnTo>
                    <a:pt x="1496428" y="186000"/>
                  </a:lnTo>
                  <a:lnTo>
                    <a:pt x="1531796" y="213794"/>
                  </a:lnTo>
                  <a:lnTo>
                    <a:pt x="1565768" y="243221"/>
                  </a:lnTo>
                  <a:lnTo>
                    <a:pt x="1598283" y="274222"/>
                  </a:lnTo>
                  <a:lnTo>
                    <a:pt x="1629284" y="306737"/>
                  </a:lnTo>
                  <a:lnTo>
                    <a:pt x="1658711" y="340709"/>
                  </a:lnTo>
                  <a:lnTo>
                    <a:pt x="1686505" y="376077"/>
                  </a:lnTo>
                  <a:lnTo>
                    <a:pt x="1712608" y="412785"/>
                  </a:lnTo>
                  <a:lnTo>
                    <a:pt x="1736961" y="450771"/>
                  </a:lnTo>
                  <a:lnTo>
                    <a:pt x="1759505" y="489979"/>
                  </a:lnTo>
                  <a:lnTo>
                    <a:pt x="1780181" y="530348"/>
                  </a:lnTo>
                  <a:lnTo>
                    <a:pt x="1798930" y="571821"/>
                  </a:lnTo>
                  <a:lnTo>
                    <a:pt x="1815694" y="614337"/>
                  </a:lnTo>
                  <a:lnTo>
                    <a:pt x="1830413" y="657839"/>
                  </a:lnTo>
                  <a:lnTo>
                    <a:pt x="1843030" y="702268"/>
                  </a:lnTo>
                  <a:lnTo>
                    <a:pt x="1853484" y="747565"/>
                  </a:lnTo>
                  <a:lnTo>
                    <a:pt x="1861718" y="793670"/>
                  </a:lnTo>
                  <a:lnTo>
                    <a:pt x="1867672" y="840526"/>
                  </a:lnTo>
                  <a:lnTo>
                    <a:pt x="1871287" y="888073"/>
                  </a:lnTo>
                  <a:lnTo>
                    <a:pt x="1872505" y="936253"/>
                  </a:lnTo>
                  <a:lnTo>
                    <a:pt x="1871287" y="984432"/>
                  </a:lnTo>
                  <a:lnTo>
                    <a:pt x="1867672" y="1031979"/>
                  </a:lnTo>
                  <a:lnTo>
                    <a:pt x="1861718" y="1078835"/>
                  </a:lnTo>
                  <a:lnTo>
                    <a:pt x="1853484" y="1124940"/>
                  </a:lnTo>
                  <a:lnTo>
                    <a:pt x="1843030" y="1170237"/>
                  </a:lnTo>
                  <a:lnTo>
                    <a:pt x="1830413" y="1214666"/>
                  </a:lnTo>
                  <a:lnTo>
                    <a:pt x="1815694" y="1258168"/>
                  </a:lnTo>
                  <a:lnTo>
                    <a:pt x="1798930" y="1300684"/>
                  </a:lnTo>
                  <a:lnTo>
                    <a:pt x="1780181" y="1342157"/>
                  </a:lnTo>
                  <a:lnTo>
                    <a:pt x="1759505" y="1382526"/>
                  </a:lnTo>
                  <a:lnTo>
                    <a:pt x="1736961" y="1421734"/>
                  </a:lnTo>
                  <a:lnTo>
                    <a:pt x="1712608" y="1459720"/>
                  </a:lnTo>
                  <a:lnTo>
                    <a:pt x="1686505" y="1496428"/>
                  </a:lnTo>
                  <a:lnTo>
                    <a:pt x="1658711" y="1531796"/>
                  </a:lnTo>
                  <a:lnTo>
                    <a:pt x="1629284" y="1565768"/>
                  </a:lnTo>
                  <a:lnTo>
                    <a:pt x="1598283" y="1598283"/>
                  </a:lnTo>
                  <a:lnTo>
                    <a:pt x="1565768" y="1629284"/>
                  </a:lnTo>
                  <a:lnTo>
                    <a:pt x="1531796" y="1658711"/>
                  </a:lnTo>
                  <a:lnTo>
                    <a:pt x="1496428" y="1686505"/>
                  </a:lnTo>
                  <a:lnTo>
                    <a:pt x="1459720" y="1712608"/>
                  </a:lnTo>
                  <a:lnTo>
                    <a:pt x="1421734" y="1736961"/>
                  </a:lnTo>
                  <a:lnTo>
                    <a:pt x="1382526" y="1759505"/>
                  </a:lnTo>
                  <a:lnTo>
                    <a:pt x="1342157" y="1780181"/>
                  </a:lnTo>
                  <a:lnTo>
                    <a:pt x="1300684" y="1798930"/>
                  </a:lnTo>
                  <a:lnTo>
                    <a:pt x="1258168" y="1815694"/>
                  </a:lnTo>
                  <a:lnTo>
                    <a:pt x="1214666" y="1830413"/>
                  </a:lnTo>
                  <a:lnTo>
                    <a:pt x="1170237" y="1843030"/>
                  </a:lnTo>
                  <a:lnTo>
                    <a:pt x="1124940" y="1853484"/>
                  </a:lnTo>
                  <a:lnTo>
                    <a:pt x="1078835" y="1861718"/>
                  </a:lnTo>
                  <a:lnTo>
                    <a:pt x="1031979" y="1867672"/>
                  </a:lnTo>
                  <a:lnTo>
                    <a:pt x="984432" y="1871287"/>
                  </a:lnTo>
                  <a:lnTo>
                    <a:pt x="936252" y="1872505"/>
                  </a:lnTo>
                  <a:close/>
                </a:path>
              </a:pathLst>
            </a:custGeom>
            <a:solidFill>
              <a:srgbClr val="007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34690" y="2821965"/>
              <a:ext cx="1460500" cy="1460500"/>
            </a:xfrm>
            <a:custGeom>
              <a:avLst/>
              <a:gdLst/>
              <a:ahLst/>
              <a:cxnLst/>
              <a:rect l="l" t="t" r="r" b="b"/>
              <a:pathLst>
                <a:path w="1460500" h="1460500">
                  <a:moveTo>
                    <a:pt x="729986" y="1459972"/>
                  </a:moveTo>
                  <a:lnTo>
                    <a:pt x="681989" y="1458419"/>
                  </a:lnTo>
                  <a:lnTo>
                    <a:pt x="634821" y="1453825"/>
                  </a:lnTo>
                  <a:lnTo>
                    <a:pt x="588578" y="1446286"/>
                  </a:lnTo>
                  <a:lnTo>
                    <a:pt x="543357" y="1435897"/>
                  </a:lnTo>
                  <a:lnTo>
                    <a:pt x="499253" y="1422756"/>
                  </a:lnTo>
                  <a:lnTo>
                    <a:pt x="456364" y="1406959"/>
                  </a:lnTo>
                  <a:lnTo>
                    <a:pt x="414784" y="1388601"/>
                  </a:lnTo>
                  <a:lnTo>
                    <a:pt x="374610" y="1367779"/>
                  </a:lnTo>
                  <a:lnTo>
                    <a:pt x="335938" y="1344589"/>
                  </a:lnTo>
                  <a:lnTo>
                    <a:pt x="298865" y="1319127"/>
                  </a:lnTo>
                  <a:lnTo>
                    <a:pt x="263487" y="1291489"/>
                  </a:lnTo>
                  <a:lnTo>
                    <a:pt x="229899" y="1261772"/>
                  </a:lnTo>
                  <a:lnTo>
                    <a:pt x="198199" y="1230072"/>
                  </a:lnTo>
                  <a:lnTo>
                    <a:pt x="168482" y="1196484"/>
                  </a:lnTo>
                  <a:lnTo>
                    <a:pt x="140844" y="1161106"/>
                  </a:lnTo>
                  <a:lnTo>
                    <a:pt x="115382" y="1124033"/>
                  </a:lnTo>
                  <a:lnTo>
                    <a:pt x="92192" y="1085361"/>
                  </a:lnTo>
                  <a:lnTo>
                    <a:pt x="71370" y="1045188"/>
                  </a:lnTo>
                  <a:lnTo>
                    <a:pt x="53012" y="1003608"/>
                  </a:lnTo>
                  <a:lnTo>
                    <a:pt x="37215" y="960718"/>
                  </a:lnTo>
                  <a:lnTo>
                    <a:pt x="24074" y="916614"/>
                  </a:lnTo>
                  <a:lnTo>
                    <a:pt x="13686" y="871393"/>
                  </a:lnTo>
                  <a:lnTo>
                    <a:pt x="6146" y="825150"/>
                  </a:lnTo>
                  <a:lnTo>
                    <a:pt x="1552" y="777982"/>
                  </a:lnTo>
                  <a:lnTo>
                    <a:pt x="0" y="729986"/>
                  </a:lnTo>
                  <a:lnTo>
                    <a:pt x="1552" y="681989"/>
                  </a:lnTo>
                  <a:lnTo>
                    <a:pt x="6146" y="634821"/>
                  </a:lnTo>
                  <a:lnTo>
                    <a:pt x="13686" y="588578"/>
                  </a:lnTo>
                  <a:lnTo>
                    <a:pt x="24074" y="543357"/>
                  </a:lnTo>
                  <a:lnTo>
                    <a:pt x="37215" y="499253"/>
                  </a:lnTo>
                  <a:lnTo>
                    <a:pt x="53012" y="456364"/>
                  </a:lnTo>
                  <a:lnTo>
                    <a:pt x="71370" y="414784"/>
                  </a:lnTo>
                  <a:lnTo>
                    <a:pt x="92192" y="374610"/>
                  </a:lnTo>
                  <a:lnTo>
                    <a:pt x="115382" y="335938"/>
                  </a:lnTo>
                  <a:lnTo>
                    <a:pt x="140844" y="298865"/>
                  </a:lnTo>
                  <a:lnTo>
                    <a:pt x="168482" y="263487"/>
                  </a:lnTo>
                  <a:lnTo>
                    <a:pt x="198199" y="229899"/>
                  </a:lnTo>
                  <a:lnTo>
                    <a:pt x="229899" y="198199"/>
                  </a:lnTo>
                  <a:lnTo>
                    <a:pt x="263487" y="168482"/>
                  </a:lnTo>
                  <a:lnTo>
                    <a:pt x="298865" y="140844"/>
                  </a:lnTo>
                  <a:lnTo>
                    <a:pt x="335938" y="115382"/>
                  </a:lnTo>
                  <a:lnTo>
                    <a:pt x="374610" y="92192"/>
                  </a:lnTo>
                  <a:lnTo>
                    <a:pt x="414784" y="71370"/>
                  </a:lnTo>
                  <a:lnTo>
                    <a:pt x="456364" y="53012"/>
                  </a:lnTo>
                  <a:lnTo>
                    <a:pt x="499253" y="37215"/>
                  </a:lnTo>
                  <a:lnTo>
                    <a:pt x="543357" y="24074"/>
                  </a:lnTo>
                  <a:lnTo>
                    <a:pt x="588578" y="13686"/>
                  </a:lnTo>
                  <a:lnTo>
                    <a:pt x="634821" y="6146"/>
                  </a:lnTo>
                  <a:lnTo>
                    <a:pt x="681989" y="1552"/>
                  </a:lnTo>
                  <a:lnTo>
                    <a:pt x="729986" y="0"/>
                  </a:lnTo>
                  <a:lnTo>
                    <a:pt x="777982" y="1552"/>
                  </a:lnTo>
                  <a:lnTo>
                    <a:pt x="825150" y="6146"/>
                  </a:lnTo>
                  <a:lnTo>
                    <a:pt x="871393" y="13686"/>
                  </a:lnTo>
                  <a:lnTo>
                    <a:pt x="916614" y="24074"/>
                  </a:lnTo>
                  <a:lnTo>
                    <a:pt x="960718" y="37215"/>
                  </a:lnTo>
                  <a:lnTo>
                    <a:pt x="1003608" y="53012"/>
                  </a:lnTo>
                  <a:lnTo>
                    <a:pt x="1045188" y="71370"/>
                  </a:lnTo>
                  <a:lnTo>
                    <a:pt x="1085361" y="92192"/>
                  </a:lnTo>
                  <a:lnTo>
                    <a:pt x="1124033" y="115382"/>
                  </a:lnTo>
                  <a:lnTo>
                    <a:pt x="1161106" y="140844"/>
                  </a:lnTo>
                  <a:lnTo>
                    <a:pt x="1196484" y="168482"/>
                  </a:lnTo>
                  <a:lnTo>
                    <a:pt x="1230072" y="198199"/>
                  </a:lnTo>
                  <a:lnTo>
                    <a:pt x="1261772" y="229899"/>
                  </a:lnTo>
                  <a:lnTo>
                    <a:pt x="1291489" y="263487"/>
                  </a:lnTo>
                  <a:lnTo>
                    <a:pt x="1319127" y="298865"/>
                  </a:lnTo>
                  <a:lnTo>
                    <a:pt x="1344589" y="335938"/>
                  </a:lnTo>
                  <a:lnTo>
                    <a:pt x="1367779" y="374610"/>
                  </a:lnTo>
                  <a:lnTo>
                    <a:pt x="1388601" y="414784"/>
                  </a:lnTo>
                  <a:lnTo>
                    <a:pt x="1406959" y="456364"/>
                  </a:lnTo>
                  <a:lnTo>
                    <a:pt x="1422756" y="499253"/>
                  </a:lnTo>
                  <a:lnTo>
                    <a:pt x="1435897" y="543357"/>
                  </a:lnTo>
                  <a:lnTo>
                    <a:pt x="1446286" y="588578"/>
                  </a:lnTo>
                  <a:lnTo>
                    <a:pt x="1453825" y="634821"/>
                  </a:lnTo>
                  <a:lnTo>
                    <a:pt x="1458419" y="681989"/>
                  </a:lnTo>
                  <a:lnTo>
                    <a:pt x="1459972" y="729986"/>
                  </a:lnTo>
                  <a:lnTo>
                    <a:pt x="1458419" y="777982"/>
                  </a:lnTo>
                  <a:lnTo>
                    <a:pt x="1453825" y="825150"/>
                  </a:lnTo>
                  <a:lnTo>
                    <a:pt x="1446286" y="871393"/>
                  </a:lnTo>
                  <a:lnTo>
                    <a:pt x="1435897" y="916614"/>
                  </a:lnTo>
                  <a:lnTo>
                    <a:pt x="1422756" y="960718"/>
                  </a:lnTo>
                  <a:lnTo>
                    <a:pt x="1406959" y="1003608"/>
                  </a:lnTo>
                  <a:lnTo>
                    <a:pt x="1388601" y="1045188"/>
                  </a:lnTo>
                  <a:lnTo>
                    <a:pt x="1367779" y="1085361"/>
                  </a:lnTo>
                  <a:lnTo>
                    <a:pt x="1344589" y="1124033"/>
                  </a:lnTo>
                  <a:lnTo>
                    <a:pt x="1319127" y="1161106"/>
                  </a:lnTo>
                  <a:lnTo>
                    <a:pt x="1291489" y="1196484"/>
                  </a:lnTo>
                  <a:lnTo>
                    <a:pt x="1261772" y="1230072"/>
                  </a:lnTo>
                  <a:lnTo>
                    <a:pt x="1230072" y="1261772"/>
                  </a:lnTo>
                  <a:lnTo>
                    <a:pt x="1196484" y="1291489"/>
                  </a:lnTo>
                  <a:lnTo>
                    <a:pt x="1161106" y="1319127"/>
                  </a:lnTo>
                  <a:lnTo>
                    <a:pt x="1124033" y="1344589"/>
                  </a:lnTo>
                  <a:lnTo>
                    <a:pt x="1085361" y="1367779"/>
                  </a:lnTo>
                  <a:lnTo>
                    <a:pt x="1045188" y="1388601"/>
                  </a:lnTo>
                  <a:lnTo>
                    <a:pt x="1003608" y="1406959"/>
                  </a:lnTo>
                  <a:lnTo>
                    <a:pt x="960718" y="1422756"/>
                  </a:lnTo>
                  <a:lnTo>
                    <a:pt x="916614" y="1435897"/>
                  </a:lnTo>
                  <a:lnTo>
                    <a:pt x="871393" y="1446286"/>
                  </a:lnTo>
                  <a:lnTo>
                    <a:pt x="825150" y="1453825"/>
                  </a:lnTo>
                  <a:lnTo>
                    <a:pt x="777982" y="1458419"/>
                  </a:lnTo>
                  <a:lnTo>
                    <a:pt x="729986" y="1459972"/>
                  </a:lnTo>
                  <a:close/>
                </a:path>
              </a:pathLst>
            </a:custGeom>
            <a:solidFill>
              <a:srgbClr val="00A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5800" y="977900"/>
              <a:ext cx="629707" cy="6955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0500" y="1638300"/>
              <a:ext cx="456488" cy="5042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7600" y="3047999"/>
              <a:ext cx="335585" cy="37068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00900" y="4749800"/>
            <a:ext cx="1769016" cy="85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800" y="4508500"/>
            <a:ext cx="1199283" cy="51397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319774" y="4815589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57216" y="246286"/>
            <a:ext cx="18205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Thank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766" y="843000"/>
            <a:ext cx="2763520" cy="31470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91135" indent="-178435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191135" algn="l"/>
              </a:tabLst>
            </a:pP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Title</a:t>
            </a:r>
            <a:endParaRPr sz="1300">
              <a:latin typeface="Times New Roman"/>
              <a:cs typeface="Times New Roman"/>
            </a:endParaRPr>
          </a:p>
          <a:p>
            <a:pPr marL="191135" indent="-178435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191135" algn="l"/>
              </a:tabLst>
            </a:pP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Motivation</a:t>
            </a:r>
            <a:endParaRPr sz="1300">
              <a:latin typeface="Times New Roman"/>
              <a:cs typeface="Times New Roman"/>
            </a:endParaRPr>
          </a:p>
          <a:p>
            <a:pPr marL="191135" indent="-178435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191135" algn="l"/>
              </a:tabLst>
            </a:pP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Background</a:t>
            </a:r>
            <a:endParaRPr sz="1300">
              <a:latin typeface="Times New Roman"/>
              <a:cs typeface="Times New Roman"/>
            </a:endParaRPr>
          </a:p>
          <a:p>
            <a:pPr marL="191135" indent="-17843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191135" algn="l"/>
              </a:tabLst>
            </a:pP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Abstract(Problem</a:t>
            </a:r>
            <a:r>
              <a:rPr sz="13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statement)</a:t>
            </a:r>
            <a:endParaRPr sz="1300">
              <a:latin typeface="Times New Roman"/>
              <a:cs typeface="Times New Roman"/>
            </a:endParaRPr>
          </a:p>
          <a:p>
            <a:pPr marL="191135" indent="-178435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191135" algn="l"/>
              </a:tabLst>
            </a:pP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Literature</a:t>
            </a:r>
            <a:r>
              <a:rPr sz="13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Survey</a:t>
            </a:r>
            <a:endParaRPr sz="1300">
              <a:latin typeface="Times New Roman"/>
              <a:cs typeface="Times New Roman"/>
            </a:endParaRPr>
          </a:p>
          <a:p>
            <a:pPr marL="191135" indent="-17843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191135" algn="l"/>
              </a:tabLst>
            </a:pP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Objectives</a:t>
            </a:r>
            <a:r>
              <a:rPr sz="13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3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Study</a:t>
            </a:r>
            <a:endParaRPr sz="1300">
              <a:latin typeface="Times New Roman"/>
              <a:cs typeface="Times New Roman"/>
            </a:endParaRPr>
          </a:p>
          <a:p>
            <a:pPr marL="191135" indent="-178435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191135" algn="l"/>
              </a:tabLst>
            </a:pP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Set</a:t>
            </a: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Processing</a:t>
            </a:r>
            <a:endParaRPr sz="1300">
              <a:latin typeface="Times New Roman"/>
              <a:cs typeface="Times New Roman"/>
            </a:endParaRPr>
          </a:p>
          <a:p>
            <a:pPr marL="191135" indent="-178435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191135" algn="l"/>
              </a:tabLst>
            </a:pP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Research</a:t>
            </a: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 Design(Blueprint/Workflow)</a:t>
            </a:r>
            <a:endParaRPr sz="1300">
              <a:latin typeface="Times New Roman"/>
              <a:cs typeface="Times New Roman"/>
            </a:endParaRPr>
          </a:p>
          <a:p>
            <a:pPr marL="191135" indent="-17843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191135" algn="l"/>
              </a:tabLst>
            </a:pP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3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Analysis</a:t>
            </a:r>
            <a:r>
              <a:rPr sz="13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Model</a:t>
            </a: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Description</a:t>
            </a:r>
            <a:endParaRPr sz="1300">
              <a:latin typeface="Times New Roman"/>
              <a:cs typeface="Times New Roman"/>
            </a:endParaRPr>
          </a:p>
          <a:p>
            <a:pPr marL="12700" marR="508634" indent="-12700">
              <a:lnSpc>
                <a:spcPct val="131300"/>
              </a:lnSpc>
              <a:buAutoNum type="arabicPeriod"/>
              <a:tabLst>
                <a:tab pos="219075" algn="l"/>
              </a:tabLst>
            </a:pP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	Data</a:t>
            </a:r>
            <a:r>
              <a:rPr sz="13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Visualization</a:t>
            </a:r>
            <a:r>
              <a:rPr sz="13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3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Results 11.Conclusion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12.References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900" y="4749800"/>
            <a:ext cx="1769016" cy="85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800" y="4508500"/>
            <a:ext cx="1199283" cy="5139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7216" y="258074"/>
            <a:ext cx="13995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76924" y="4818974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549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524" y="1709346"/>
            <a:ext cx="7787640" cy="15341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been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major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concern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generation.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Individuals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real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monitoring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analyzing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-10" dirty="0">
                <a:latin typeface="Times New Roman"/>
                <a:cs typeface="Times New Roman"/>
              </a:rPr>
              <a:t> technologies </a:t>
            </a:r>
            <a:r>
              <a:rPr sz="1800" spc="-2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becoming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daily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lives,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important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assess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models’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efficiency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sensitive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areas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health.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idea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extent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LLMs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detecting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analyzing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 </a:t>
            </a:r>
            <a:r>
              <a:rPr sz="1800" spc="-10" dirty="0">
                <a:latin typeface="Times New Roman"/>
                <a:cs typeface="Times New Roman"/>
              </a:rPr>
              <a:t>individual.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549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Background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7224" y="1982552"/>
            <a:ext cx="7836534" cy="1755775"/>
            <a:chOff x="697224" y="1982552"/>
            <a:chExt cx="7836534" cy="1755775"/>
          </a:xfrm>
        </p:grpSpPr>
        <p:sp>
          <p:nvSpPr>
            <p:cNvPr id="4" name="object 4"/>
            <p:cNvSpPr/>
            <p:nvPr/>
          </p:nvSpPr>
          <p:spPr>
            <a:xfrm>
              <a:off x="697217" y="1982558"/>
              <a:ext cx="7836534" cy="1508760"/>
            </a:xfrm>
            <a:custGeom>
              <a:avLst/>
              <a:gdLst/>
              <a:ahLst/>
              <a:cxnLst/>
              <a:rect l="l" t="t" r="r" b="b"/>
              <a:pathLst>
                <a:path w="7836534" h="1508760">
                  <a:moveTo>
                    <a:pt x="7836052" y="0"/>
                  </a:moveTo>
                  <a:lnTo>
                    <a:pt x="7347102" y="0"/>
                  </a:lnTo>
                  <a:lnTo>
                    <a:pt x="7347102" y="246888"/>
                  </a:lnTo>
                  <a:lnTo>
                    <a:pt x="7330351" y="246888"/>
                  </a:lnTo>
                  <a:lnTo>
                    <a:pt x="7330351" y="0"/>
                  </a:lnTo>
                  <a:lnTo>
                    <a:pt x="7063664" y="0"/>
                  </a:lnTo>
                  <a:lnTo>
                    <a:pt x="7063664" y="768096"/>
                  </a:lnTo>
                  <a:lnTo>
                    <a:pt x="7063664" y="987552"/>
                  </a:lnTo>
                  <a:lnTo>
                    <a:pt x="6990207" y="987552"/>
                  </a:lnTo>
                  <a:lnTo>
                    <a:pt x="6990207" y="768096"/>
                  </a:lnTo>
                  <a:lnTo>
                    <a:pt x="7021550" y="768096"/>
                  </a:lnTo>
                  <a:lnTo>
                    <a:pt x="7021550" y="493776"/>
                  </a:lnTo>
                  <a:lnTo>
                    <a:pt x="7002856" y="493776"/>
                  </a:lnTo>
                  <a:lnTo>
                    <a:pt x="7002856" y="274320"/>
                  </a:lnTo>
                  <a:lnTo>
                    <a:pt x="7059625" y="274320"/>
                  </a:lnTo>
                  <a:lnTo>
                    <a:pt x="7059625" y="493776"/>
                  </a:lnTo>
                  <a:lnTo>
                    <a:pt x="7051053" y="493776"/>
                  </a:lnTo>
                  <a:lnTo>
                    <a:pt x="7051053" y="768096"/>
                  </a:lnTo>
                  <a:lnTo>
                    <a:pt x="7063664" y="768096"/>
                  </a:lnTo>
                  <a:lnTo>
                    <a:pt x="7063664" y="0"/>
                  </a:lnTo>
                  <a:lnTo>
                    <a:pt x="6841401" y="0"/>
                  </a:lnTo>
                  <a:lnTo>
                    <a:pt x="6841401" y="246888"/>
                  </a:lnTo>
                  <a:lnTo>
                    <a:pt x="6824650" y="246888"/>
                  </a:lnTo>
                  <a:lnTo>
                    <a:pt x="6824650" y="0"/>
                  </a:lnTo>
                  <a:lnTo>
                    <a:pt x="6786600" y="0"/>
                  </a:lnTo>
                  <a:lnTo>
                    <a:pt x="6786600" y="521208"/>
                  </a:lnTo>
                  <a:lnTo>
                    <a:pt x="6786600" y="740664"/>
                  </a:lnTo>
                  <a:lnTo>
                    <a:pt x="6757098" y="740664"/>
                  </a:lnTo>
                  <a:lnTo>
                    <a:pt x="6757098" y="521208"/>
                  </a:lnTo>
                  <a:lnTo>
                    <a:pt x="6786600" y="521208"/>
                  </a:lnTo>
                  <a:lnTo>
                    <a:pt x="6786600" y="0"/>
                  </a:lnTo>
                  <a:lnTo>
                    <a:pt x="6615557" y="0"/>
                  </a:lnTo>
                  <a:lnTo>
                    <a:pt x="6615557" y="768096"/>
                  </a:lnTo>
                  <a:lnTo>
                    <a:pt x="6615557" y="987552"/>
                  </a:lnTo>
                  <a:lnTo>
                    <a:pt x="6542100" y="987552"/>
                  </a:lnTo>
                  <a:lnTo>
                    <a:pt x="6542100" y="768096"/>
                  </a:lnTo>
                  <a:lnTo>
                    <a:pt x="6615557" y="768096"/>
                  </a:lnTo>
                  <a:lnTo>
                    <a:pt x="6615557" y="0"/>
                  </a:lnTo>
                  <a:lnTo>
                    <a:pt x="6615506" y="274320"/>
                  </a:lnTo>
                  <a:lnTo>
                    <a:pt x="6615506" y="493776"/>
                  </a:lnTo>
                  <a:lnTo>
                    <a:pt x="6558737" y="493776"/>
                  </a:lnTo>
                  <a:lnTo>
                    <a:pt x="6558737" y="274320"/>
                  </a:lnTo>
                  <a:lnTo>
                    <a:pt x="6615506" y="274320"/>
                  </a:lnTo>
                  <a:lnTo>
                    <a:pt x="6615506" y="0"/>
                  </a:lnTo>
                  <a:lnTo>
                    <a:pt x="6039548" y="0"/>
                  </a:lnTo>
                  <a:lnTo>
                    <a:pt x="6039548" y="521208"/>
                  </a:lnTo>
                  <a:lnTo>
                    <a:pt x="6039548" y="740664"/>
                  </a:lnTo>
                  <a:lnTo>
                    <a:pt x="6010033" y="740664"/>
                  </a:lnTo>
                  <a:lnTo>
                    <a:pt x="6010033" y="521208"/>
                  </a:lnTo>
                  <a:lnTo>
                    <a:pt x="6039548" y="521208"/>
                  </a:lnTo>
                  <a:lnTo>
                    <a:pt x="6039548" y="0"/>
                  </a:lnTo>
                  <a:lnTo>
                    <a:pt x="5824550" y="0"/>
                  </a:lnTo>
                  <a:lnTo>
                    <a:pt x="5824550" y="768096"/>
                  </a:lnTo>
                  <a:lnTo>
                    <a:pt x="5824550" y="987552"/>
                  </a:lnTo>
                  <a:lnTo>
                    <a:pt x="5751093" y="987552"/>
                  </a:lnTo>
                  <a:lnTo>
                    <a:pt x="5751093" y="768096"/>
                  </a:lnTo>
                  <a:lnTo>
                    <a:pt x="5824550" y="768096"/>
                  </a:lnTo>
                  <a:lnTo>
                    <a:pt x="5824550" y="0"/>
                  </a:lnTo>
                  <a:lnTo>
                    <a:pt x="5611800" y="0"/>
                  </a:lnTo>
                  <a:lnTo>
                    <a:pt x="5611800" y="274320"/>
                  </a:lnTo>
                  <a:lnTo>
                    <a:pt x="5642114" y="274320"/>
                  </a:lnTo>
                  <a:lnTo>
                    <a:pt x="5642114" y="493776"/>
                  </a:lnTo>
                  <a:lnTo>
                    <a:pt x="5609983" y="493776"/>
                  </a:lnTo>
                  <a:lnTo>
                    <a:pt x="5609983" y="740664"/>
                  </a:lnTo>
                  <a:lnTo>
                    <a:pt x="5580481" y="740664"/>
                  </a:lnTo>
                  <a:lnTo>
                    <a:pt x="5580481" y="521208"/>
                  </a:lnTo>
                  <a:lnTo>
                    <a:pt x="5585345" y="521208"/>
                  </a:lnTo>
                  <a:lnTo>
                    <a:pt x="5585345" y="274320"/>
                  </a:lnTo>
                  <a:lnTo>
                    <a:pt x="5595048" y="274320"/>
                  </a:lnTo>
                  <a:lnTo>
                    <a:pt x="5595048" y="0"/>
                  </a:lnTo>
                  <a:lnTo>
                    <a:pt x="5452643" y="0"/>
                  </a:lnTo>
                  <a:lnTo>
                    <a:pt x="5452643" y="768096"/>
                  </a:lnTo>
                  <a:lnTo>
                    <a:pt x="5452643" y="987552"/>
                  </a:lnTo>
                  <a:lnTo>
                    <a:pt x="5379174" y="987552"/>
                  </a:lnTo>
                  <a:lnTo>
                    <a:pt x="5379174" y="768096"/>
                  </a:lnTo>
                  <a:lnTo>
                    <a:pt x="5452643" y="768096"/>
                  </a:lnTo>
                  <a:lnTo>
                    <a:pt x="5452643" y="0"/>
                  </a:lnTo>
                  <a:lnTo>
                    <a:pt x="5303024" y="0"/>
                  </a:lnTo>
                  <a:lnTo>
                    <a:pt x="5303024" y="1014984"/>
                  </a:lnTo>
                  <a:lnTo>
                    <a:pt x="5303024" y="1234440"/>
                  </a:lnTo>
                  <a:lnTo>
                    <a:pt x="5257685" y="1234440"/>
                  </a:lnTo>
                  <a:lnTo>
                    <a:pt x="5257685" y="1014984"/>
                  </a:lnTo>
                  <a:lnTo>
                    <a:pt x="5303024" y="1014984"/>
                  </a:lnTo>
                  <a:lnTo>
                    <a:pt x="5303024" y="0"/>
                  </a:lnTo>
                  <a:lnTo>
                    <a:pt x="5296598" y="0"/>
                  </a:lnTo>
                  <a:lnTo>
                    <a:pt x="5296598" y="246888"/>
                  </a:lnTo>
                  <a:lnTo>
                    <a:pt x="5279834" y="246888"/>
                  </a:lnTo>
                  <a:lnTo>
                    <a:pt x="5279834" y="0"/>
                  </a:lnTo>
                  <a:lnTo>
                    <a:pt x="5053431" y="0"/>
                  </a:lnTo>
                  <a:lnTo>
                    <a:pt x="5053431" y="521208"/>
                  </a:lnTo>
                  <a:lnTo>
                    <a:pt x="5053431" y="740664"/>
                  </a:lnTo>
                  <a:lnTo>
                    <a:pt x="5023929" y="740664"/>
                  </a:lnTo>
                  <a:lnTo>
                    <a:pt x="5023929" y="521208"/>
                  </a:lnTo>
                  <a:lnTo>
                    <a:pt x="5053431" y="521208"/>
                  </a:lnTo>
                  <a:lnTo>
                    <a:pt x="5053431" y="0"/>
                  </a:lnTo>
                  <a:lnTo>
                    <a:pt x="5020195" y="0"/>
                  </a:lnTo>
                  <a:lnTo>
                    <a:pt x="5020195" y="274320"/>
                  </a:lnTo>
                  <a:lnTo>
                    <a:pt x="5020195" y="493776"/>
                  </a:lnTo>
                  <a:lnTo>
                    <a:pt x="4963426" y="493776"/>
                  </a:lnTo>
                  <a:lnTo>
                    <a:pt x="4963426" y="274320"/>
                  </a:lnTo>
                  <a:lnTo>
                    <a:pt x="5020195" y="274320"/>
                  </a:lnTo>
                  <a:lnTo>
                    <a:pt x="5020195" y="0"/>
                  </a:lnTo>
                  <a:lnTo>
                    <a:pt x="4867084" y="0"/>
                  </a:lnTo>
                  <a:lnTo>
                    <a:pt x="4867084" y="246888"/>
                  </a:lnTo>
                  <a:lnTo>
                    <a:pt x="4852124" y="246888"/>
                  </a:lnTo>
                  <a:lnTo>
                    <a:pt x="4852124" y="768096"/>
                  </a:lnTo>
                  <a:lnTo>
                    <a:pt x="4852124" y="987552"/>
                  </a:lnTo>
                  <a:lnTo>
                    <a:pt x="4778667" y="987552"/>
                  </a:lnTo>
                  <a:lnTo>
                    <a:pt x="4778667" y="768096"/>
                  </a:lnTo>
                  <a:lnTo>
                    <a:pt x="4852124" y="768096"/>
                  </a:lnTo>
                  <a:lnTo>
                    <a:pt x="4852124" y="246888"/>
                  </a:lnTo>
                  <a:lnTo>
                    <a:pt x="4850333" y="246888"/>
                  </a:lnTo>
                  <a:lnTo>
                    <a:pt x="4850333" y="0"/>
                  </a:lnTo>
                  <a:lnTo>
                    <a:pt x="4578235" y="0"/>
                  </a:lnTo>
                  <a:lnTo>
                    <a:pt x="4578235" y="1014984"/>
                  </a:lnTo>
                  <a:lnTo>
                    <a:pt x="4578235" y="1234440"/>
                  </a:lnTo>
                  <a:lnTo>
                    <a:pt x="4532896" y="1234440"/>
                  </a:lnTo>
                  <a:lnTo>
                    <a:pt x="4532896" y="1014984"/>
                  </a:lnTo>
                  <a:lnTo>
                    <a:pt x="4578235" y="1014984"/>
                  </a:lnTo>
                  <a:lnTo>
                    <a:pt x="4578235" y="0"/>
                  </a:lnTo>
                  <a:lnTo>
                    <a:pt x="4446079" y="0"/>
                  </a:lnTo>
                  <a:lnTo>
                    <a:pt x="4446079" y="521208"/>
                  </a:lnTo>
                  <a:lnTo>
                    <a:pt x="4446079" y="740664"/>
                  </a:lnTo>
                  <a:lnTo>
                    <a:pt x="4416577" y="740664"/>
                  </a:lnTo>
                  <a:lnTo>
                    <a:pt x="4416577" y="521208"/>
                  </a:lnTo>
                  <a:lnTo>
                    <a:pt x="4446079" y="521208"/>
                  </a:lnTo>
                  <a:lnTo>
                    <a:pt x="4446079" y="0"/>
                  </a:lnTo>
                  <a:lnTo>
                    <a:pt x="4327817" y="0"/>
                  </a:lnTo>
                  <a:lnTo>
                    <a:pt x="4327817" y="768096"/>
                  </a:lnTo>
                  <a:lnTo>
                    <a:pt x="4327817" y="987552"/>
                  </a:lnTo>
                  <a:lnTo>
                    <a:pt x="4254360" y="987552"/>
                  </a:lnTo>
                  <a:lnTo>
                    <a:pt x="4254360" y="768096"/>
                  </a:lnTo>
                  <a:lnTo>
                    <a:pt x="4327817" y="768096"/>
                  </a:lnTo>
                  <a:lnTo>
                    <a:pt x="4327817" y="0"/>
                  </a:lnTo>
                  <a:lnTo>
                    <a:pt x="4252226" y="0"/>
                  </a:lnTo>
                  <a:lnTo>
                    <a:pt x="4252226" y="274320"/>
                  </a:lnTo>
                  <a:lnTo>
                    <a:pt x="4252226" y="493776"/>
                  </a:lnTo>
                  <a:lnTo>
                    <a:pt x="4195445" y="493776"/>
                  </a:lnTo>
                  <a:lnTo>
                    <a:pt x="4195445" y="274320"/>
                  </a:lnTo>
                  <a:lnTo>
                    <a:pt x="4252226" y="274320"/>
                  </a:lnTo>
                  <a:lnTo>
                    <a:pt x="4252226" y="0"/>
                  </a:lnTo>
                  <a:lnTo>
                    <a:pt x="4132846" y="0"/>
                  </a:lnTo>
                  <a:lnTo>
                    <a:pt x="4132846" y="1014984"/>
                  </a:lnTo>
                  <a:lnTo>
                    <a:pt x="4132846" y="1234440"/>
                  </a:lnTo>
                  <a:lnTo>
                    <a:pt x="4087495" y="1234440"/>
                  </a:lnTo>
                  <a:lnTo>
                    <a:pt x="4087495" y="1014984"/>
                  </a:lnTo>
                  <a:lnTo>
                    <a:pt x="4132846" y="1014984"/>
                  </a:lnTo>
                  <a:lnTo>
                    <a:pt x="4132846" y="0"/>
                  </a:lnTo>
                  <a:lnTo>
                    <a:pt x="4092727" y="0"/>
                  </a:lnTo>
                  <a:lnTo>
                    <a:pt x="4092727" y="521208"/>
                  </a:lnTo>
                  <a:lnTo>
                    <a:pt x="4092727" y="740664"/>
                  </a:lnTo>
                  <a:lnTo>
                    <a:pt x="4063225" y="740664"/>
                  </a:lnTo>
                  <a:lnTo>
                    <a:pt x="4063225" y="521208"/>
                  </a:lnTo>
                  <a:lnTo>
                    <a:pt x="4092727" y="521208"/>
                  </a:lnTo>
                  <a:lnTo>
                    <a:pt x="4092727" y="0"/>
                  </a:lnTo>
                  <a:lnTo>
                    <a:pt x="3803510" y="0"/>
                  </a:lnTo>
                  <a:lnTo>
                    <a:pt x="3803510" y="768096"/>
                  </a:lnTo>
                  <a:lnTo>
                    <a:pt x="3803510" y="987552"/>
                  </a:lnTo>
                  <a:lnTo>
                    <a:pt x="3730053" y="987552"/>
                  </a:lnTo>
                  <a:lnTo>
                    <a:pt x="3730053" y="768096"/>
                  </a:lnTo>
                  <a:lnTo>
                    <a:pt x="3803510" y="768096"/>
                  </a:lnTo>
                  <a:lnTo>
                    <a:pt x="3803510" y="0"/>
                  </a:lnTo>
                  <a:lnTo>
                    <a:pt x="3580333" y="0"/>
                  </a:lnTo>
                  <a:lnTo>
                    <a:pt x="3580333" y="246888"/>
                  </a:lnTo>
                  <a:lnTo>
                    <a:pt x="3563582" y="246888"/>
                  </a:lnTo>
                  <a:lnTo>
                    <a:pt x="3563582" y="0"/>
                  </a:lnTo>
                  <a:lnTo>
                    <a:pt x="3560445" y="0"/>
                  </a:lnTo>
                  <a:lnTo>
                    <a:pt x="3560445" y="1014984"/>
                  </a:lnTo>
                  <a:lnTo>
                    <a:pt x="3560445" y="1234440"/>
                  </a:lnTo>
                  <a:lnTo>
                    <a:pt x="3515106" y="1234440"/>
                  </a:lnTo>
                  <a:lnTo>
                    <a:pt x="3515106" y="1014984"/>
                  </a:lnTo>
                  <a:lnTo>
                    <a:pt x="3560445" y="1014984"/>
                  </a:lnTo>
                  <a:lnTo>
                    <a:pt x="3560445" y="0"/>
                  </a:lnTo>
                  <a:lnTo>
                    <a:pt x="3376295" y="0"/>
                  </a:lnTo>
                  <a:lnTo>
                    <a:pt x="3376295" y="274320"/>
                  </a:lnTo>
                  <a:lnTo>
                    <a:pt x="3376295" y="493776"/>
                  </a:lnTo>
                  <a:lnTo>
                    <a:pt x="3339325" y="493776"/>
                  </a:lnTo>
                  <a:lnTo>
                    <a:pt x="3339325" y="740664"/>
                  </a:lnTo>
                  <a:lnTo>
                    <a:pt x="3309823" y="740664"/>
                  </a:lnTo>
                  <a:lnTo>
                    <a:pt x="3309823" y="521208"/>
                  </a:lnTo>
                  <a:lnTo>
                    <a:pt x="3319526" y="521208"/>
                  </a:lnTo>
                  <a:lnTo>
                    <a:pt x="3319526" y="274320"/>
                  </a:lnTo>
                  <a:lnTo>
                    <a:pt x="3376295" y="274320"/>
                  </a:lnTo>
                  <a:lnTo>
                    <a:pt x="3376295" y="0"/>
                  </a:lnTo>
                  <a:lnTo>
                    <a:pt x="3265132" y="0"/>
                  </a:lnTo>
                  <a:lnTo>
                    <a:pt x="3265132" y="246888"/>
                  </a:lnTo>
                  <a:lnTo>
                    <a:pt x="3248368" y="246888"/>
                  </a:lnTo>
                  <a:lnTo>
                    <a:pt x="3248368" y="0"/>
                  </a:lnTo>
                  <a:lnTo>
                    <a:pt x="3114103" y="0"/>
                  </a:lnTo>
                  <a:lnTo>
                    <a:pt x="3114103" y="768096"/>
                  </a:lnTo>
                  <a:lnTo>
                    <a:pt x="3114103" y="987552"/>
                  </a:lnTo>
                  <a:lnTo>
                    <a:pt x="3040646" y="987552"/>
                  </a:lnTo>
                  <a:lnTo>
                    <a:pt x="3040646" y="768096"/>
                  </a:lnTo>
                  <a:lnTo>
                    <a:pt x="3114103" y="768096"/>
                  </a:lnTo>
                  <a:lnTo>
                    <a:pt x="3114103" y="0"/>
                  </a:lnTo>
                  <a:lnTo>
                    <a:pt x="3024073" y="0"/>
                  </a:lnTo>
                  <a:lnTo>
                    <a:pt x="3024073" y="521208"/>
                  </a:lnTo>
                  <a:lnTo>
                    <a:pt x="3024073" y="740664"/>
                  </a:lnTo>
                  <a:lnTo>
                    <a:pt x="2994571" y="740664"/>
                  </a:lnTo>
                  <a:lnTo>
                    <a:pt x="2994571" y="521208"/>
                  </a:lnTo>
                  <a:lnTo>
                    <a:pt x="3024073" y="521208"/>
                  </a:lnTo>
                  <a:lnTo>
                    <a:pt x="3024073" y="0"/>
                  </a:lnTo>
                  <a:lnTo>
                    <a:pt x="2805696" y="0"/>
                  </a:lnTo>
                  <a:lnTo>
                    <a:pt x="2805696" y="768096"/>
                  </a:lnTo>
                  <a:lnTo>
                    <a:pt x="2805696" y="987552"/>
                  </a:lnTo>
                  <a:lnTo>
                    <a:pt x="2732240" y="987552"/>
                  </a:lnTo>
                  <a:lnTo>
                    <a:pt x="2732240" y="768096"/>
                  </a:lnTo>
                  <a:lnTo>
                    <a:pt x="2805696" y="768096"/>
                  </a:lnTo>
                  <a:lnTo>
                    <a:pt x="2805696" y="0"/>
                  </a:lnTo>
                  <a:lnTo>
                    <a:pt x="2695918" y="0"/>
                  </a:lnTo>
                  <a:lnTo>
                    <a:pt x="2695918" y="246888"/>
                  </a:lnTo>
                  <a:lnTo>
                    <a:pt x="2679166" y="246888"/>
                  </a:lnTo>
                  <a:lnTo>
                    <a:pt x="2679166" y="0"/>
                  </a:lnTo>
                  <a:lnTo>
                    <a:pt x="2657856" y="0"/>
                  </a:lnTo>
                  <a:lnTo>
                    <a:pt x="2657856" y="1014984"/>
                  </a:lnTo>
                  <a:lnTo>
                    <a:pt x="2657856" y="1234440"/>
                  </a:lnTo>
                  <a:lnTo>
                    <a:pt x="2612517" y="1234440"/>
                  </a:lnTo>
                  <a:lnTo>
                    <a:pt x="2612517" y="1014984"/>
                  </a:lnTo>
                  <a:lnTo>
                    <a:pt x="2657856" y="1014984"/>
                  </a:lnTo>
                  <a:lnTo>
                    <a:pt x="2657856" y="0"/>
                  </a:lnTo>
                  <a:lnTo>
                    <a:pt x="2518321" y="0"/>
                  </a:lnTo>
                  <a:lnTo>
                    <a:pt x="2518321" y="521208"/>
                  </a:lnTo>
                  <a:lnTo>
                    <a:pt x="2518321" y="740664"/>
                  </a:lnTo>
                  <a:lnTo>
                    <a:pt x="2488819" y="740664"/>
                  </a:lnTo>
                  <a:lnTo>
                    <a:pt x="2488819" y="521208"/>
                  </a:lnTo>
                  <a:lnTo>
                    <a:pt x="2518321" y="521208"/>
                  </a:lnTo>
                  <a:lnTo>
                    <a:pt x="2518321" y="0"/>
                  </a:lnTo>
                  <a:lnTo>
                    <a:pt x="2377567" y="0"/>
                  </a:lnTo>
                  <a:lnTo>
                    <a:pt x="2377567" y="1014984"/>
                  </a:lnTo>
                  <a:lnTo>
                    <a:pt x="2377567" y="1234440"/>
                  </a:lnTo>
                  <a:lnTo>
                    <a:pt x="2332228" y="1234440"/>
                  </a:lnTo>
                  <a:lnTo>
                    <a:pt x="2332228" y="1014984"/>
                  </a:lnTo>
                  <a:lnTo>
                    <a:pt x="2377567" y="1014984"/>
                  </a:lnTo>
                  <a:lnTo>
                    <a:pt x="2377567" y="0"/>
                  </a:lnTo>
                  <a:lnTo>
                    <a:pt x="2373376" y="0"/>
                  </a:lnTo>
                  <a:lnTo>
                    <a:pt x="2373376" y="274320"/>
                  </a:lnTo>
                  <a:lnTo>
                    <a:pt x="2373376" y="493776"/>
                  </a:lnTo>
                  <a:lnTo>
                    <a:pt x="2316607" y="493776"/>
                  </a:lnTo>
                  <a:lnTo>
                    <a:pt x="2316607" y="274320"/>
                  </a:lnTo>
                  <a:lnTo>
                    <a:pt x="2373376" y="274320"/>
                  </a:lnTo>
                  <a:lnTo>
                    <a:pt x="2373376" y="0"/>
                  </a:lnTo>
                  <a:lnTo>
                    <a:pt x="2063216" y="0"/>
                  </a:lnTo>
                  <a:lnTo>
                    <a:pt x="2063216" y="246888"/>
                  </a:lnTo>
                  <a:lnTo>
                    <a:pt x="2052789" y="246888"/>
                  </a:lnTo>
                  <a:lnTo>
                    <a:pt x="2052789" y="768096"/>
                  </a:lnTo>
                  <a:lnTo>
                    <a:pt x="2052789" y="987552"/>
                  </a:lnTo>
                  <a:lnTo>
                    <a:pt x="1979333" y="987552"/>
                  </a:lnTo>
                  <a:lnTo>
                    <a:pt x="1979333" y="768096"/>
                  </a:lnTo>
                  <a:lnTo>
                    <a:pt x="2052789" y="768096"/>
                  </a:lnTo>
                  <a:lnTo>
                    <a:pt x="2052789" y="246888"/>
                  </a:lnTo>
                  <a:lnTo>
                    <a:pt x="2046465" y="246888"/>
                  </a:lnTo>
                  <a:lnTo>
                    <a:pt x="2046465" y="0"/>
                  </a:lnTo>
                  <a:lnTo>
                    <a:pt x="1789557" y="0"/>
                  </a:lnTo>
                  <a:lnTo>
                    <a:pt x="1789557" y="274320"/>
                  </a:lnTo>
                  <a:lnTo>
                    <a:pt x="1789557" y="493776"/>
                  </a:lnTo>
                  <a:lnTo>
                    <a:pt x="1769783" y="493776"/>
                  </a:lnTo>
                  <a:lnTo>
                    <a:pt x="1769783" y="768096"/>
                  </a:lnTo>
                  <a:lnTo>
                    <a:pt x="1769783" y="987552"/>
                  </a:lnTo>
                  <a:lnTo>
                    <a:pt x="1696313" y="987552"/>
                  </a:lnTo>
                  <a:lnTo>
                    <a:pt x="1696313" y="740664"/>
                  </a:lnTo>
                  <a:lnTo>
                    <a:pt x="1678254" y="740664"/>
                  </a:lnTo>
                  <a:lnTo>
                    <a:pt x="1678254" y="521208"/>
                  </a:lnTo>
                  <a:lnTo>
                    <a:pt x="1707769" y="521208"/>
                  </a:lnTo>
                  <a:lnTo>
                    <a:pt x="1707769" y="768096"/>
                  </a:lnTo>
                  <a:lnTo>
                    <a:pt x="1769783" y="768096"/>
                  </a:lnTo>
                  <a:lnTo>
                    <a:pt x="1769783" y="493776"/>
                  </a:lnTo>
                  <a:lnTo>
                    <a:pt x="1732788" y="493776"/>
                  </a:lnTo>
                  <a:lnTo>
                    <a:pt x="1732788" y="274320"/>
                  </a:lnTo>
                  <a:lnTo>
                    <a:pt x="1789557" y="274320"/>
                  </a:lnTo>
                  <a:lnTo>
                    <a:pt x="1789557" y="0"/>
                  </a:lnTo>
                  <a:lnTo>
                    <a:pt x="1499463" y="0"/>
                  </a:lnTo>
                  <a:lnTo>
                    <a:pt x="1499463" y="768096"/>
                  </a:lnTo>
                  <a:lnTo>
                    <a:pt x="1499463" y="987552"/>
                  </a:lnTo>
                  <a:lnTo>
                    <a:pt x="1449578" y="987552"/>
                  </a:lnTo>
                  <a:lnTo>
                    <a:pt x="1449578" y="1234440"/>
                  </a:lnTo>
                  <a:lnTo>
                    <a:pt x="1404239" y="1234440"/>
                  </a:lnTo>
                  <a:lnTo>
                    <a:pt x="1404239" y="1014984"/>
                  </a:lnTo>
                  <a:lnTo>
                    <a:pt x="1426006" y="1014984"/>
                  </a:lnTo>
                  <a:lnTo>
                    <a:pt x="1426006" y="768096"/>
                  </a:lnTo>
                  <a:lnTo>
                    <a:pt x="1499463" y="768096"/>
                  </a:lnTo>
                  <a:lnTo>
                    <a:pt x="1499463" y="0"/>
                  </a:lnTo>
                  <a:lnTo>
                    <a:pt x="1367015" y="0"/>
                  </a:lnTo>
                  <a:lnTo>
                    <a:pt x="1367015" y="246888"/>
                  </a:lnTo>
                  <a:lnTo>
                    <a:pt x="1350251" y="246888"/>
                  </a:lnTo>
                  <a:lnTo>
                    <a:pt x="1350251" y="0"/>
                  </a:lnTo>
                  <a:lnTo>
                    <a:pt x="1167638" y="0"/>
                  </a:lnTo>
                  <a:lnTo>
                    <a:pt x="1167638" y="274320"/>
                  </a:lnTo>
                  <a:lnTo>
                    <a:pt x="1167638" y="493776"/>
                  </a:lnTo>
                  <a:lnTo>
                    <a:pt x="1113104" y="493776"/>
                  </a:lnTo>
                  <a:lnTo>
                    <a:pt x="1113104" y="740664"/>
                  </a:lnTo>
                  <a:lnTo>
                    <a:pt x="1083602" y="740664"/>
                  </a:lnTo>
                  <a:lnTo>
                    <a:pt x="1083602" y="521208"/>
                  </a:lnTo>
                  <a:lnTo>
                    <a:pt x="1110869" y="521208"/>
                  </a:lnTo>
                  <a:lnTo>
                    <a:pt x="1110869" y="274320"/>
                  </a:lnTo>
                  <a:lnTo>
                    <a:pt x="1167638" y="274320"/>
                  </a:lnTo>
                  <a:lnTo>
                    <a:pt x="1167638" y="0"/>
                  </a:lnTo>
                  <a:lnTo>
                    <a:pt x="1016889" y="0"/>
                  </a:lnTo>
                  <a:lnTo>
                    <a:pt x="1016889" y="1014984"/>
                  </a:lnTo>
                  <a:lnTo>
                    <a:pt x="1016889" y="1234440"/>
                  </a:lnTo>
                  <a:lnTo>
                    <a:pt x="971550" y="1234440"/>
                  </a:lnTo>
                  <a:lnTo>
                    <a:pt x="971550" y="1014984"/>
                  </a:lnTo>
                  <a:lnTo>
                    <a:pt x="1016889" y="1014984"/>
                  </a:lnTo>
                  <a:lnTo>
                    <a:pt x="1016889" y="0"/>
                  </a:lnTo>
                  <a:lnTo>
                    <a:pt x="875919" y="0"/>
                  </a:lnTo>
                  <a:lnTo>
                    <a:pt x="875919" y="274320"/>
                  </a:lnTo>
                  <a:lnTo>
                    <a:pt x="875919" y="493776"/>
                  </a:lnTo>
                  <a:lnTo>
                    <a:pt x="819150" y="493776"/>
                  </a:lnTo>
                  <a:lnTo>
                    <a:pt x="819150" y="274320"/>
                  </a:lnTo>
                  <a:lnTo>
                    <a:pt x="875919" y="274320"/>
                  </a:lnTo>
                  <a:lnTo>
                    <a:pt x="875919" y="0"/>
                  </a:lnTo>
                  <a:lnTo>
                    <a:pt x="752906" y="0"/>
                  </a:lnTo>
                  <a:lnTo>
                    <a:pt x="752906" y="768096"/>
                  </a:lnTo>
                  <a:lnTo>
                    <a:pt x="752906" y="987552"/>
                  </a:lnTo>
                  <a:lnTo>
                    <a:pt x="679450" y="987552"/>
                  </a:lnTo>
                  <a:lnTo>
                    <a:pt x="679450" y="768096"/>
                  </a:lnTo>
                  <a:lnTo>
                    <a:pt x="717550" y="768096"/>
                  </a:lnTo>
                  <a:lnTo>
                    <a:pt x="717550" y="521208"/>
                  </a:lnTo>
                  <a:lnTo>
                    <a:pt x="747052" y="521208"/>
                  </a:lnTo>
                  <a:lnTo>
                    <a:pt x="747052" y="768096"/>
                  </a:lnTo>
                  <a:lnTo>
                    <a:pt x="752906" y="768096"/>
                  </a:lnTo>
                  <a:lnTo>
                    <a:pt x="752906" y="0"/>
                  </a:lnTo>
                  <a:lnTo>
                    <a:pt x="404101" y="0"/>
                  </a:lnTo>
                  <a:lnTo>
                    <a:pt x="404101" y="246888"/>
                  </a:lnTo>
                  <a:lnTo>
                    <a:pt x="387350" y="246888"/>
                  </a:lnTo>
                  <a:lnTo>
                    <a:pt x="387350" y="0"/>
                  </a:lnTo>
                  <a:lnTo>
                    <a:pt x="0" y="0"/>
                  </a:lnTo>
                  <a:lnTo>
                    <a:pt x="0" y="246888"/>
                  </a:lnTo>
                  <a:lnTo>
                    <a:pt x="0" y="274320"/>
                  </a:lnTo>
                  <a:lnTo>
                    <a:pt x="0" y="1508760"/>
                  </a:lnTo>
                  <a:lnTo>
                    <a:pt x="476250" y="1508760"/>
                  </a:lnTo>
                  <a:lnTo>
                    <a:pt x="476250" y="1261872"/>
                  </a:lnTo>
                  <a:lnTo>
                    <a:pt x="483984" y="1261872"/>
                  </a:lnTo>
                  <a:lnTo>
                    <a:pt x="483984" y="1508760"/>
                  </a:lnTo>
                  <a:lnTo>
                    <a:pt x="1696834" y="1508760"/>
                  </a:lnTo>
                  <a:lnTo>
                    <a:pt x="1696834" y="1261872"/>
                  </a:lnTo>
                  <a:lnTo>
                    <a:pt x="1704555" y="1261872"/>
                  </a:lnTo>
                  <a:lnTo>
                    <a:pt x="1704555" y="1508760"/>
                  </a:lnTo>
                  <a:lnTo>
                    <a:pt x="2091905" y="1508760"/>
                  </a:lnTo>
                  <a:lnTo>
                    <a:pt x="2091905" y="1261872"/>
                  </a:lnTo>
                  <a:lnTo>
                    <a:pt x="2099640" y="1261872"/>
                  </a:lnTo>
                  <a:lnTo>
                    <a:pt x="2099640" y="1508760"/>
                  </a:lnTo>
                  <a:lnTo>
                    <a:pt x="3109366" y="1508760"/>
                  </a:lnTo>
                  <a:lnTo>
                    <a:pt x="3109366" y="1261872"/>
                  </a:lnTo>
                  <a:lnTo>
                    <a:pt x="3117088" y="1261872"/>
                  </a:lnTo>
                  <a:lnTo>
                    <a:pt x="3117088" y="1508760"/>
                  </a:lnTo>
                  <a:lnTo>
                    <a:pt x="3453638" y="1508760"/>
                  </a:lnTo>
                  <a:lnTo>
                    <a:pt x="3453638" y="1261872"/>
                  </a:lnTo>
                  <a:lnTo>
                    <a:pt x="3461372" y="1261872"/>
                  </a:lnTo>
                  <a:lnTo>
                    <a:pt x="3461372" y="1508760"/>
                  </a:lnTo>
                  <a:lnTo>
                    <a:pt x="4153522" y="1508760"/>
                  </a:lnTo>
                  <a:lnTo>
                    <a:pt x="4153522" y="1261872"/>
                  </a:lnTo>
                  <a:lnTo>
                    <a:pt x="4161256" y="1261872"/>
                  </a:lnTo>
                  <a:lnTo>
                    <a:pt x="4161256" y="1508760"/>
                  </a:lnTo>
                  <a:lnTo>
                    <a:pt x="4650206" y="1508760"/>
                  </a:lnTo>
                  <a:lnTo>
                    <a:pt x="4650206" y="1261872"/>
                  </a:lnTo>
                  <a:lnTo>
                    <a:pt x="4657928" y="1261872"/>
                  </a:lnTo>
                  <a:lnTo>
                    <a:pt x="4657928" y="1508760"/>
                  </a:lnTo>
                  <a:lnTo>
                    <a:pt x="4892878" y="1508760"/>
                  </a:lnTo>
                  <a:lnTo>
                    <a:pt x="4892878" y="1261872"/>
                  </a:lnTo>
                  <a:lnTo>
                    <a:pt x="4900612" y="1261872"/>
                  </a:lnTo>
                  <a:lnTo>
                    <a:pt x="4900612" y="1508760"/>
                  </a:lnTo>
                  <a:lnTo>
                    <a:pt x="5707062" y="1508760"/>
                  </a:lnTo>
                  <a:lnTo>
                    <a:pt x="5707062" y="1261872"/>
                  </a:lnTo>
                  <a:lnTo>
                    <a:pt x="6357125" y="1261872"/>
                  </a:lnTo>
                  <a:lnTo>
                    <a:pt x="6357125" y="1014984"/>
                  </a:lnTo>
                  <a:lnTo>
                    <a:pt x="6402464" y="1014984"/>
                  </a:lnTo>
                  <a:lnTo>
                    <a:pt x="6402464" y="1261872"/>
                  </a:lnTo>
                  <a:lnTo>
                    <a:pt x="6726314" y="1261872"/>
                  </a:lnTo>
                  <a:lnTo>
                    <a:pt x="6726314" y="1014984"/>
                  </a:lnTo>
                  <a:lnTo>
                    <a:pt x="6771653" y="1014984"/>
                  </a:lnTo>
                  <a:lnTo>
                    <a:pt x="6771653" y="1261872"/>
                  </a:lnTo>
                  <a:lnTo>
                    <a:pt x="7806703" y="1261872"/>
                  </a:lnTo>
                  <a:lnTo>
                    <a:pt x="7806703" y="1014984"/>
                  </a:lnTo>
                  <a:lnTo>
                    <a:pt x="7819314" y="1014984"/>
                  </a:lnTo>
                  <a:lnTo>
                    <a:pt x="7819314" y="740664"/>
                  </a:lnTo>
                  <a:lnTo>
                    <a:pt x="7806703" y="740664"/>
                  </a:lnTo>
                  <a:lnTo>
                    <a:pt x="7806703" y="493776"/>
                  </a:lnTo>
                  <a:lnTo>
                    <a:pt x="7802575" y="493776"/>
                  </a:lnTo>
                  <a:lnTo>
                    <a:pt x="7802575" y="274320"/>
                  </a:lnTo>
                  <a:lnTo>
                    <a:pt x="7836052" y="274320"/>
                  </a:lnTo>
                  <a:lnTo>
                    <a:pt x="7836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7217" y="3216998"/>
              <a:ext cx="7807325" cy="521334"/>
            </a:xfrm>
            <a:custGeom>
              <a:avLst/>
              <a:gdLst/>
              <a:ahLst/>
              <a:cxnLst/>
              <a:rect l="l" t="t" r="r" b="b"/>
              <a:pathLst>
                <a:path w="7807325" h="521335">
                  <a:moveTo>
                    <a:pt x="7551318" y="0"/>
                  </a:moveTo>
                  <a:lnTo>
                    <a:pt x="6059068" y="0"/>
                  </a:lnTo>
                  <a:lnTo>
                    <a:pt x="6059068" y="246888"/>
                  </a:lnTo>
                  <a:lnTo>
                    <a:pt x="6051347" y="246888"/>
                  </a:lnTo>
                  <a:lnTo>
                    <a:pt x="6051347" y="0"/>
                  </a:lnTo>
                  <a:lnTo>
                    <a:pt x="5714797" y="0"/>
                  </a:lnTo>
                  <a:lnTo>
                    <a:pt x="5714797" y="246888"/>
                  </a:lnTo>
                  <a:lnTo>
                    <a:pt x="5707062" y="246888"/>
                  </a:lnTo>
                  <a:lnTo>
                    <a:pt x="5707062" y="0"/>
                  </a:lnTo>
                  <a:lnTo>
                    <a:pt x="4900612" y="0"/>
                  </a:lnTo>
                  <a:lnTo>
                    <a:pt x="4900612" y="246888"/>
                  </a:lnTo>
                  <a:lnTo>
                    <a:pt x="0" y="246888"/>
                  </a:lnTo>
                  <a:lnTo>
                    <a:pt x="0" y="521208"/>
                  </a:lnTo>
                  <a:lnTo>
                    <a:pt x="7289800" y="521208"/>
                  </a:lnTo>
                  <a:lnTo>
                    <a:pt x="7289800" y="274320"/>
                  </a:lnTo>
                  <a:lnTo>
                    <a:pt x="7551318" y="274320"/>
                  </a:lnTo>
                  <a:lnTo>
                    <a:pt x="7551318" y="0"/>
                  </a:lnTo>
                  <a:close/>
                </a:path>
                <a:path w="7807325" h="521335">
                  <a:moveTo>
                    <a:pt x="7806703" y="0"/>
                  </a:moveTo>
                  <a:lnTo>
                    <a:pt x="7559053" y="0"/>
                  </a:lnTo>
                  <a:lnTo>
                    <a:pt x="7559053" y="274320"/>
                  </a:lnTo>
                  <a:lnTo>
                    <a:pt x="7806703" y="274320"/>
                  </a:lnTo>
                  <a:lnTo>
                    <a:pt x="78067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4524" y="1709346"/>
            <a:ext cx="7804150" cy="202818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recognizing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importance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supporting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analyzing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technologies.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technologies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been </a:t>
            </a:r>
            <a:r>
              <a:rPr sz="1800" dirty="0">
                <a:latin typeface="Times New Roman"/>
                <a:cs typeface="Times New Roman"/>
              </a:rPr>
              <a:t>trending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many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areas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providing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accurate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results.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Since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Gemini </a:t>
            </a:r>
            <a:r>
              <a:rPr sz="1800" dirty="0">
                <a:latin typeface="Times New Roman"/>
                <a:cs typeface="Times New Roman"/>
              </a:rPr>
              <a:t>models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being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actively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people,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chose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two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analyze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health.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crucial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assess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well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models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provide </a:t>
            </a:r>
            <a:r>
              <a:rPr sz="1800" dirty="0">
                <a:latin typeface="Times New Roman"/>
                <a:cs typeface="Times New Roman"/>
              </a:rPr>
              <a:t>assistance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guidance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sensitive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areas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healthcare.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comparing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efficiency,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aims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increase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implementation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better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support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individuals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dealing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issues.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549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74" y="1612168"/>
            <a:ext cx="838962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8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significant</a:t>
            </a:r>
            <a:r>
              <a:rPr sz="1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challenge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mental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health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care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timely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identification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intervention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mental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health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issues.The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conventional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method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screening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clinical,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but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procedure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is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often</a:t>
            </a:r>
            <a:r>
              <a:rPr sz="1800" spc="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time-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consuming</a:t>
            </a:r>
            <a:r>
              <a:rPr sz="1800" spc="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expensive,</a:t>
            </a:r>
            <a:r>
              <a:rPr sz="1800" spc="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it</a:t>
            </a:r>
            <a:r>
              <a:rPr sz="18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sz="1800" spc="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yield</a:t>
            </a:r>
            <a:r>
              <a:rPr sz="1800" spc="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biased</a:t>
            </a:r>
            <a:r>
              <a:rPr sz="1800" spc="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results.Our</a:t>
            </a:r>
            <a:r>
              <a:rPr sz="1800" spc="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research</a:t>
            </a:r>
            <a:r>
              <a:rPr sz="1800" spc="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utilizes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Large</a:t>
            </a:r>
            <a:r>
              <a:rPr sz="1800" spc="180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Language</a:t>
            </a:r>
            <a:r>
              <a:rPr sz="1800" spc="180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Models</a:t>
            </a:r>
            <a:r>
              <a:rPr sz="1800" spc="185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(LLMs)</a:t>
            </a:r>
            <a:r>
              <a:rPr sz="1800" spc="180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like</a:t>
            </a:r>
            <a:r>
              <a:rPr sz="1800" spc="180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chat</a:t>
            </a:r>
            <a:r>
              <a:rPr sz="1800" spc="185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GPT</a:t>
            </a:r>
            <a:r>
              <a:rPr sz="1800" spc="165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180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Gemini</a:t>
            </a:r>
            <a:r>
              <a:rPr sz="1800" spc="180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180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assess</a:t>
            </a:r>
            <a:r>
              <a:rPr sz="1800" spc="180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response similarity.This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work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contributes and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extends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 ongoing efforts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harness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potential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technology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mental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health.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549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Objectives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5250" y="1439991"/>
            <a:ext cx="8576310" cy="16027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17780" indent="-342900">
              <a:lnSpc>
                <a:spcPts val="2050"/>
              </a:lnSpc>
              <a:spcBef>
                <a:spcPts val="260"/>
              </a:spcBef>
              <a:buSzPct val="102777"/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study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linguistic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concerned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domain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health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text-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10" dirty="0">
                <a:latin typeface="Times New Roman"/>
                <a:cs typeface="Times New Roman"/>
              </a:rPr>
              <a:t> communication.</a:t>
            </a:r>
            <a:endParaRPr sz="1800">
              <a:latin typeface="Times New Roman"/>
              <a:cs typeface="Times New Roman"/>
            </a:endParaRPr>
          </a:p>
          <a:p>
            <a:pPr marL="354965" marR="9525" indent="-342900">
              <a:lnSpc>
                <a:spcPts val="2050"/>
              </a:lnSpc>
              <a:buSzPct val="102777"/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Evaluate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Gemini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accurately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identify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patterns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concerning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issues.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050"/>
              </a:lnSpc>
              <a:spcBef>
                <a:spcPts val="5"/>
              </a:spcBef>
              <a:buSzPct val="102777"/>
              <a:buChar char="●"/>
              <a:tabLst>
                <a:tab pos="354965" algn="l"/>
                <a:tab pos="1336675" algn="l"/>
                <a:tab pos="2596515" algn="l"/>
                <a:tab pos="3018790" algn="l"/>
                <a:tab pos="3580129" algn="l"/>
                <a:tab pos="4396105" algn="l"/>
                <a:tab pos="4881245" algn="l"/>
                <a:tab pos="5824220" algn="l"/>
                <a:tab pos="6461760" algn="l"/>
                <a:tab pos="7721600" algn="l"/>
                <a:tab pos="8283575" algn="l"/>
              </a:tabLst>
            </a:pPr>
            <a:r>
              <a:rPr sz="1800" spc="-10" dirty="0">
                <a:latin typeface="Times New Roman"/>
                <a:cs typeface="Times New Roman"/>
              </a:rPr>
              <a:t>Generate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embeddings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for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both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models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compare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those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embeddings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with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embeddings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original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responses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similar.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250" y="2997265"/>
            <a:ext cx="16764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50" dirty="0">
                <a:latin typeface="Times New Roman"/>
                <a:cs typeface="Times New Roman"/>
              </a:rPr>
              <a:t>●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785" y="3003615"/>
            <a:ext cx="823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Analyzing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benchmarking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evaluation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metric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250" y="3264219"/>
            <a:ext cx="8571865" cy="82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ts val="2105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i.e,cosine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similarity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score.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050"/>
              </a:lnSpc>
              <a:spcBef>
                <a:spcPts val="105"/>
              </a:spcBef>
              <a:buSzPct val="102777"/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Study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ethical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considerations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implications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 LLMs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(ChatGPT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Gemini)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issues.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549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Literature</a:t>
            </a:r>
            <a:r>
              <a:rPr spc="-60" dirty="0"/>
              <a:t> </a:t>
            </a:r>
            <a:r>
              <a:rPr spc="-10"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899" y="1545308"/>
            <a:ext cx="845756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Early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research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aimed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Natural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Processing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disorders </a:t>
            </a:r>
            <a:r>
              <a:rPr sz="1800" dirty="0">
                <a:latin typeface="Times New Roman"/>
                <a:cs typeface="Times New Roman"/>
              </a:rPr>
              <a:t>(Le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Glaz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al.,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2021).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search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markers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proceeded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several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different </a:t>
            </a:r>
            <a:r>
              <a:rPr sz="1800" dirty="0">
                <a:latin typeface="Times New Roman"/>
                <a:cs typeface="Times New Roman"/>
              </a:rPr>
              <a:t>strands,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linguistic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style,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discourse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patterns,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topic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modeling.</a:t>
            </a:r>
            <a:endParaRPr sz="1800">
              <a:latin typeface="Times New Roman"/>
              <a:cs typeface="Times New Roman"/>
            </a:endParaRPr>
          </a:p>
          <a:p>
            <a:pPr marL="354965" marR="21590" indent="-342900">
              <a:lnSpc>
                <a:spcPct val="100000"/>
              </a:lnSpc>
              <a:buChar char="●"/>
              <a:tabLst>
                <a:tab pos="354965" algn="l"/>
                <a:tab pos="666750" algn="l"/>
                <a:tab pos="1320800" algn="l"/>
                <a:tab pos="2254250" algn="l"/>
                <a:tab pos="3272154" algn="l"/>
                <a:tab pos="4027804" algn="l"/>
                <a:tab pos="4465955" algn="l"/>
                <a:tab pos="5361305" algn="l"/>
                <a:tab pos="5710555" algn="l"/>
                <a:tab pos="6490970" algn="l"/>
                <a:tab pos="7208520" algn="l"/>
                <a:tab pos="7773670" algn="l"/>
                <a:tab pos="8034020" algn="l"/>
              </a:tabLst>
            </a:pPr>
            <a:r>
              <a:rPr sz="1800" spc="-5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study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assessed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ChatGPT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during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analysis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of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mental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health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with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core </a:t>
            </a:r>
            <a:r>
              <a:rPr sz="1800" dirty="0">
                <a:latin typeface="Times New Roman"/>
                <a:cs typeface="Times New Roman"/>
              </a:rPr>
              <a:t>understanding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text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(Lamichhane,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2023).</a:t>
            </a:r>
            <a:endParaRPr sz="1800">
              <a:latin typeface="Times New Roman"/>
              <a:cs typeface="Times New Roman"/>
            </a:endParaRPr>
          </a:p>
          <a:p>
            <a:pPr marL="354965" marR="13335" indent="-342900">
              <a:lnSpc>
                <a:spcPct val="100000"/>
              </a:lnSpc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Dominant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NLP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tools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considered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good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text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generation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among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LLMs,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including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Gemini,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proficient.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549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Literature</a:t>
            </a:r>
            <a:r>
              <a:rPr spc="-60" dirty="0"/>
              <a:t> </a:t>
            </a:r>
            <a:r>
              <a:rPr spc="-10"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824" y="1577514"/>
            <a:ext cx="8554720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" indent="-342900" algn="just">
              <a:lnSpc>
                <a:spcPct val="114999"/>
              </a:lnSpc>
              <a:spcBef>
                <a:spcPts val="100"/>
              </a:spcBef>
              <a:buChar char="●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fills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gap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assessing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Gemini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capitalizing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literature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LLM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abilities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Glaz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al.,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2021).</a:t>
            </a:r>
            <a:endParaRPr sz="1800">
              <a:latin typeface="Times New Roman"/>
              <a:cs typeface="Times New Roman"/>
            </a:endParaRPr>
          </a:p>
          <a:p>
            <a:pPr marL="355600" marR="13335" indent="-342900" algn="just">
              <a:lnSpc>
                <a:spcPct val="114999"/>
              </a:lnSpc>
              <a:buChar char="●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Particularly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aims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examine how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NLP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approaches,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LLMs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assist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early </a:t>
            </a:r>
            <a:r>
              <a:rPr sz="1800" dirty="0">
                <a:latin typeface="Times New Roman"/>
                <a:cs typeface="Times New Roman"/>
              </a:rPr>
              <a:t>detection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intervention.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4999"/>
              </a:lnSpc>
              <a:buChar char="●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utilizing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insights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research,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aims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contribute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ongoing </a:t>
            </a:r>
            <a:r>
              <a:rPr sz="1800" dirty="0">
                <a:latin typeface="Times New Roman"/>
                <a:cs typeface="Times New Roman"/>
              </a:rPr>
              <a:t>efforts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utilizing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technology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early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intervention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(Adhikary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al., </a:t>
            </a:r>
            <a:r>
              <a:rPr sz="1800" spc="-10" dirty="0">
                <a:latin typeface="Times New Roman"/>
                <a:cs typeface="Times New Roman"/>
              </a:rPr>
              <a:t>2024)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1349</Words>
  <Application>Microsoft Office PowerPoint</Application>
  <PresentationFormat>On-screen Show (16:9)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 MT</vt:lpstr>
      <vt:lpstr>Calibri</vt:lpstr>
      <vt:lpstr>Times New Roman</vt:lpstr>
      <vt:lpstr>Office Theme</vt:lpstr>
      <vt:lpstr>PowerPoint Presentation</vt:lpstr>
      <vt:lpstr>EXPLORING MENTAL HEALTH USING LLMs: Comparison between ChatGPT and Gemini</vt:lpstr>
      <vt:lpstr>Agenda</vt:lpstr>
      <vt:lpstr>Motivation</vt:lpstr>
      <vt:lpstr>Background</vt:lpstr>
      <vt:lpstr>Abstract</vt:lpstr>
      <vt:lpstr>Objectives of the Study</vt:lpstr>
      <vt:lpstr>Literature Survey</vt:lpstr>
      <vt:lpstr>Literature Survey</vt:lpstr>
      <vt:lpstr>Data Set and Data Processing</vt:lpstr>
      <vt:lpstr>Research Design (Blueprint/workflow)</vt:lpstr>
      <vt:lpstr>Exploratory Data Analysis</vt:lpstr>
      <vt:lpstr>PowerPoint Presentation</vt:lpstr>
      <vt:lpstr>Model description</vt:lpstr>
      <vt:lpstr>PowerPoint Presentation</vt:lpstr>
      <vt:lpstr>Data Visualizations</vt:lpstr>
      <vt:lpstr>Data Visualizations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rahul patel sanjeevan</cp:lastModifiedBy>
  <cp:revision>1</cp:revision>
  <dcterms:created xsi:type="dcterms:W3CDTF">2024-05-21T00:03:03Z</dcterms:created>
  <dcterms:modified xsi:type="dcterms:W3CDTF">2024-05-21T00:07:07Z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Aspose Pty Ltd.</vt:lpwstr>
  </property>
  <property fmtid="{D5CDD505-2E9C-101B-9397-08002B2CF9AE}" pid="3" name="LastSaved">
    <vt:filetime>2024-05-21T00:00:00Z</vt:filetime>
  </property>
  <property fmtid="{D5CDD505-2E9C-101B-9397-08002B2CF9AE}" pid="4" name="Producer">
    <vt:lpwstr>Aspose.PDF for Java 23.4</vt:lpwstr>
  </property>
</Properties>
</file>