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85" r:id="rId9"/>
    <p:sldId id="283" r:id="rId10"/>
    <p:sldId id="286" r:id="rId11"/>
    <p:sldId id="287" r:id="rId12"/>
    <p:sldId id="288" r:id="rId13"/>
    <p:sldId id="263" r:id="rId14"/>
    <p:sldId id="264" r:id="rId15"/>
    <p:sldId id="265" r:id="rId16"/>
    <p:sldId id="284" r:id="rId17"/>
    <p:sldId id="289" r:id="rId18"/>
    <p:sldId id="290" r:id="rId19"/>
    <p:sldId id="291" r:id="rId20"/>
    <p:sldId id="292"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308" r:id="rId36"/>
    <p:sldId id="281" r:id="rId37"/>
    <p:sldId id="28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7" r:id="rId52"/>
    <p:sldId id="309" r:id="rId53"/>
    <p:sldId id="310" r:id="rId54"/>
    <p:sldId id="30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8698A1-A3A4-4545-8F13-4EE52B421BC3}" type="datetimeFigureOut">
              <a:rPr lang="en-US" smtClean="0"/>
              <a:pPr/>
              <a:t>3/1/2022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CCB49-150D-45F8-95BC-66965360A77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CBCCB49-150D-45F8-95BC-66965360A772}"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CBCCB49-150D-45F8-95BC-66965360A772}" type="slidenum">
              <a:rPr lang="en-IN" smtClean="0"/>
              <a:pPr/>
              <a:t>54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367245-7575-4961-990D-12352CBDDEEA}" type="datetimeFigureOut">
              <a:rPr lang="en-US" smtClean="0"/>
              <a:pPr/>
              <a:t>3/1/2022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D2C6647-5976-40D2-A0F1-053DA1AFA72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367245-7575-4961-990D-12352CBDDEEA}" type="datetimeFigureOut">
              <a:rPr lang="en-US" smtClean="0"/>
              <a:pPr/>
              <a:t>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367245-7575-4961-990D-12352CBDDEEA}" type="datetimeFigureOut">
              <a:rPr lang="en-US" smtClean="0"/>
              <a:pPr/>
              <a:t>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367245-7575-4961-990D-12352CBDDEEA}" type="datetimeFigureOut">
              <a:rPr lang="en-US" smtClean="0"/>
              <a:pPr/>
              <a:t>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367245-7575-4961-990D-12352CBDDEEA}" type="datetimeFigureOut">
              <a:rPr lang="en-US" smtClean="0"/>
              <a:pPr/>
              <a:t>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C6647-5976-40D2-A0F1-053DA1AFA72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367245-7575-4961-990D-12352CBDDEEA}" type="datetimeFigureOut">
              <a:rPr lang="en-US" smtClean="0"/>
              <a:pPr/>
              <a:t>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367245-7575-4961-990D-12352CBDDEEA}" type="datetimeFigureOut">
              <a:rPr lang="en-US" smtClean="0"/>
              <a:pPr/>
              <a:t>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367245-7575-4961-990D-12352CBDDEEA}" type="datetimeFigureOut">
              <a:rPr lang="en-US" smtClean="0"/>
              <a:pPr/>
              <a:t>3/1/2022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67245-7575-4961-990D-12352CBDDEEA}" type="datetimeFigureOut">
              <a:rPr lang="en-US" smtClean="0"/>
              <a:pPr/>
              <a:t>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367245-7575-4961-990D-12352CBDDEEA}" type="datetimeFigureOut">
              <a:rPr lang="en-US" smtClean="0"/>
              <a:pPr/>
              <a:t>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C6647-5976-40D2-A0F1-053DA1AFA7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367245-7575-4961-990D-12352CBDDEEA}" type="datetimeFigureOut">
              <a:rPr lang="en-US" smtClean="0"/>
              <a:pPr/>
              <a:t>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D2C6647-5976-40D2-A0F1-053DA1AFA72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367245-7575-4961-990D-12352CBDDEEA}" type="datetimeFigureOut">
              <a:rPr lang="en-US" smtClean="0"/>
              <a:pPr/>
              <a:t>3/1/2022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2C6647-5976-40D2-A0F1-053DA1AFA72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courses.cs.vt.edu/csonline/OS/Lesso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Introduction to Operating System</a:t>
            </a:r>
            <a:endParaRPr lang="en-IN" dirty="0"/>
          </a:p>
        </p:txBody>
      </p:sp>
      <p:sp>
        <p:nvSpPr>
          <p:cNvPr id="3" name="Subtitle 2"/>
          <p:cNvSpPr>
            <a:spLocks noGrp="1"/>
          </p:cNvSpPr>
          <p:nvPr>
            <p:ph type="subTitle" idx="1"/>
          </p:nvPr>
        </p:nvSpPr>
        <p:spPr/>
        <p:txBody>
          <a:bodyPr>
            <a:normAutofit lnSpcReduction="10000"/>
          </a:bodyPr>
          <a:lstStyle/>
          <a:p>
            <a:endParaRPr lang="en-IN" sz="2400" dirty="0" smtClean="0"/>
          </a:p>
          <a:p>
            <a:endParaRPr lang="en-IN" sz="2400" dirty="0" smtClean="0"/>
          </a:p>
          <a:p>
            <a:endParaRPr lang="en-IN" sz="2400" dirty="0" smtClean="0"/>
          </a:p>
          <a:p>
            <a:r>
              <a:rPr lang="en-IN" sz="2400" dirty="0" err="1" smtClean="0"/>
              <a:t>Dr.Ritu</a:t>
            </a:r>
            <a:r>
              <a:rPr lang="en-IN" sz="2400" dirty="0" smtClean="0"/>
              <a:t> </a:t>
            </a:r>
            <a:r>
              <a:rPr lang="en-IN" sz="2400" dirty="0" err="1" smtClean="0"/>
              <a:t>Shrivastava</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Features of an OS</a:t>
            </a:r>
            <a:endParaRPr lang="en-IN" dirty="0"/>
          </a:p>
        </p:txBody>
      </p:sp>
      <p:sp>
        <p:nvSpPr>
          <p:cNvPr id="3" name="Content Placeholder 2"/>
          <p:cNvSpPr>
            <a:spLocks noGrp="1"/>
          </p:cNvSpPr>
          <p:nvPr>
            <p:ph idx="1"/>
          </p:nvPr>
        </p:nvSpPr>
        <p:spPr/>
        <p:txBody>
          <a:bodyPr>
            <a:normAutofit fontScale="92500"/>
          </a:bodyPr>
          <a:lstStyle/>
          <a:p>
            <a:r>
              <a:rPr lang="en-IN" dirty="0" smtClean="0"/>
              <a:t>The Operating System is a program with the following features −</a:t>
            </a:r>
          </a:p>
          <a:p>
            <a:r>
              <a:rPr lang="en-IN" dirty="0" smtClean="0"/>
              <a:t>An operating system is a program that acts as an </a:t>
            </a:r>
            <a:r>
              <a:rPr lang="en-IN" b="1" dirty="0" smtClean="0"/>
              <a:t>interface </a:t>
            </a:r>
            <a:r>
              <a:rPr lang="en-IN" dirty="0" smtClean="0"/>
              <a:t>between the software and the computer hardware.</a:t>
            </a:r>
          </a:p>
          <a:p>
            <a:r>
              <a:rPr lang="en-IN" dirty="0" smtClean="0"/>
              <a:t>It is an integrated set of specialized programs used to </a:t>
            </a:r>
            <a:r>
              <a:rPr lang="en-IN" b="1" dirty="0" smtClean="0"/>
              <a:t>manage overall resources </a:t>
            </a:r>
            <a:r>
              <a:rPr lang="en-IN" dirty="0" smtClean="0"/>
              <a:t>and operations of the computer.</a:t>
            </a:r>
          </a:p>
          <a:p>
            <a:r>
              <a:rPr lang="en-IN" dirty="0" smtClean="0"/>
              <a:t>It is a specialized software that controls and monitors the </a:t>
            </a:r>
            <a:r>
              <a:rPr lang="en-IN" b="1" dirty="0" smtClean="0"/>
              <a:t>execution of all other programs </a:t>
            </a:r>
            <a:r>
              <a:rPr lang="en-IN" dirty="0" smtClean="0"/>
              <a:t>that reside in the computer, including application programs and other system software.</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lstStyle/>
          <a:p>
            <a:pPr algn="ctr"/>
            <a:r>
              <a:rPr lang="en-IN" dirty="0" smtClean="0"/>
              <a:t>Objectives of an OS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objectives of the operating system are −</a:t>
            </a:r>
          </a:p>
          <a:p>
            <a:r>
              <a:rPr lang="en-IN" dirty="0" smtClean="0"/>
              <a:t>To make the computer system convenient to use in an efficient manner.</a:t>
            </a:r>
          </a:p>
          <a:p>
            <a:r>
              <a:rPr lang="en-IN" dirty="0" smtClean="0"/>
              <a:t>To hide the details of the hardware resources from the users.</a:t>
            </a:r>
          </a:p>
          <a:p>
            <a:r>
              <a:rPr lang="en-IN" dirty="0" smtClean="0"/>
              <a:t>To provide users a convenient interface to use the computer system.</a:t>
            </a:r>
          </a:p>
          <a:p>
            <a:r>
              <a:rPr lang="en-IN" dirty="0" smtClean="0"/>
              <a:t>To act as an intermediary between the hardware and its users, making it easier for the users to access and use other resources.</a:t>
            </a:r>
          </a:p>
          <a:p>
            <a:r>
              <a:rPr lang="en-IN" dirty="0" smtClean="0"/>
              <a:t>To manage the resources of a computer system.</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Objectives of an OS</a:t>
            </a:r>
            <a:endParaRPr lang="en-IN" dirty="0"/>
          </a:p>
        </p:txBody>
      </p:sp>
      <p:sp>
        <p:nvSpPr>
          <p:cNvPr id="3" name="Content Placeholder 2"/>
          <p:cNvSpPr>
            <a:spLocks noGrp="1"/>
          </p:cNvSpPr>
          <p:nvPr>
            <p:ph idx="1"/>
          </p:nvPr>
        </p:nvSpPr>
        <p:spPr/>
        <p:txBody>
          <a:bodyPr/>
          <a:lstStyle/>
          <a:p>
            <a:r>
              <a:rPr lang="en-IN" dirty="0" smtClean="0"/>
              <a:t>To keep track of who is using which resource, granting resource requests, and mediating conflicting requests from different programs and users.</a:t>
            </a:r>
          </a:p>
          <a:p>
            <a:r>
              <a:rPr lang="en-IN" dirty="0" smtClean="0"/>
              <a:t>To provide efficient and fair sharing of resources among users and programs.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457200" y="1714488"/>
            <a:ext cx="8229600" cy="4610112"/>
          </a:xfrm>
        </p:spPr>
        <p:txBody>
          <a:bodyPr>
            <a:normAutofit/>
          </a:bodyPr>
          <a:lstStyle/>
          <a:p>
            <a:pPr algn="just"/>
            <a:r>
              <a:rPr lang="en-IN" dirty="0" smtClean="0"/>
              <a:t>Computer software can be divided into two main categories: application software and system software. </a:t>
            </a:r>
          </a:p>
          <a:p>
            <a:pPr algn="just"/>
            <a:r>
              <a:rPr lang="en-IN" dirty="0" smtClean="0"/>
              <a:t>Examples of application software include </a:t>
            </a:r>
            <a:r>
              <a:rPr lang="en-IN" b="1" dirty="0" smtClean="0"/>
              <a:t>spreadsheets, database systems, desktop publishing systems, program development software, and games.</a:t>
            </a:r>
          </a:p>
          <a:p>
            <a:pPr algn="just"/>
            <a:r>
              <a:rPr lang="en-IN" dirty="0" smtClean="0"/>
              <a:t>Application software is generally what we think of when someone speaks of computer programs. This software is designed to solve a particular problem for users.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928694"/>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457200" y="1357298"/>
            <a:ext cx="8229600" cy="5143536"/>
          </a:xfrm>
        </p:spPr>
        <p:txBody>
          <a:bodyPr>
            <a:noAutofit/>
          </a:bodyPr>
          <a:lstStyle/>
          <a:p>
            <a:pPr algn="just"/>
            <a:r>
              <a:rPr lang="en-IN" sz="2400" dirty="0" smtClean="0"/>
              <a:t>System software is more transparent and less noticed by the typical computer user. </a:t>
            </a:r>
          </a:p>
          <a:p>
            <a:pPr algn="just"/>
            <a:r>
              <a:rPr lang="en-IN" sz="2400" dirty="0" smtClean="0"/>
              <a:t>This software provides a general programming environment in which programmers can create specific applications to suit their needs. </a:t>
            </a:r>
          </a:p>
          <a:p>
            <a:pPr algn="just"/>
            <a:r>
              <a:rPr lang="en-IN" sz="2400" dirty="0" smtClean="0"/>
              <a:t>The diagram next illustrates the relationship between application software and system software.</a:t>
            </a:r>
          </a:p>
          <a:p>
            <a:pPr>
              <a:buNone/>
            </a:pPr>
            <a:r>
              <a:rPr lang="en-IN" sz="2400" dirty="0" smtClean="0"/>
              <a:t/>
            </a:r>
            <a:br>
              <a:rPr lang="en-IN" sz="2400" dirty="0" smtClean="0"/>
            </a:b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lstStyle/>
          <a:p>
            <a:pPr algn="ctr"/>
            <a:r>
              <a:rPr lang="en-IN" dirty="0" smtClean="0"/>
              <a:t>Introduction</a:t>
            </a:r>
            <a:endParaRPr lang="en-IN" dirty="0"/>
          </a:p>
        </p:txBody>
      </p:sp>
      <p:pic>
        <p:nvPicPr>
          <p:cNvPr id="4" name="Picture 3" descr="http://courses.cs.vt.edu/csonline/OS/Lessons/Introduction/onion-skin-diagram.gif"/>
          <p:cNvPicPr/>
          <p:nvPr/>
        </p:nvPicPr>
        <p:blipFill>
          <a:blip r:embed="rId2"/>
          <a:srcRect/>
          <a:stretch>
            <a:fillRect/>
          </a:stretch>
        </p:blipFill>
        <p:spPr bwMode="auto">
          <a:xfrm>
            <a:off x="1285852" y="1643050"/>
            <a:ext cx="6429420"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Structure of Computer system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  Computer system can be divided into four components</a:t>
            </a:r>
          </a:p>
          <a:p>
            <a:pPr lvl="1"/>
            <a:r>
              <a:rPr lang="en-US" dirty="0" smtClean="0">
                <a:solidFill>
                  <a:srgbClr val="FF0000"/>
                </a:solidFill>
              </a:rPr>
              <a:t>Hardware </a:t>
            </a:r>
            <a:r>
              <a:rPr lang="en-US" dirty="0" smtClean="0"/>
              <a:t>– provides basic computing resources</a:t>
            </a:r>
          </a:p>
          <a:p>
            <a:pPr lvl="2"/>
            <a:r>
              <a:rPr lang="en-US" dirty="0" smtClean="0"/>
              <a:t>CPU, memory, I/O devices</a:t>
            </a:r>
          </a:p>
          <a:p>
            <a:pPr lvl="1"/>
            <a:r>
              <a:rPr lang="en-US" dirty="0" smtClean="0">
                <a:solidFill>
                  <a:srgbClr val="FF0000"/>
                </a:solidFill>
              </a:rPr>
              <a:t>Operating system</a:t>
            </a:r>
          </a:p>
          <a:p>
            <a:pPr lvl="2"/>
            <a:r>
              <a:rPr lang="en-US" dirty="0" smtClean="0"/>
              <a:t>Controls and coordinates use of hardware among various applications and users</a:t>
            </a:r>
          </a:p>
          <a:p>
            <a:pPr lvl="1"/>
            <a:r>
              <a:rPr lang="en-US" dirty="0" smtClean="0">
                <a:solidFill>
                  <a:srgbClr val="FF0000"/>
                </a:solidFill>
              </a:rPr>
              <a:t>Application programs </a:t>
            </a:r>
            <a:r>
              <a:rPr lang="en-US" dirty="0" smtClean="0"/>
              <a:t>– define the ways in which the system resources are used to solve the computing problems of the users</a:t>
            </a:r>
          </a:p>
          <a:p>
            <a:pPr lvl="2"/>
            <a:r>
              <a:rPr lang="en-US" dirty="0" smtClean="0"/>
              <a:t>Word processors,  web browsers, database systems, video games</a:t>
            </a:r>
          </a:p>
          <a:p>
            <a:pPr lvl="1"/>
            <a:r>
              <a:rPr lang="en-US" dirty="0" smtClean="0">
                <a:solidFill>
                  <a:srgbClr val="FF0000"/>
                </a:solidFill>
              </a:rPr>
              <a:t>Users</a:t>
            </a:r>
          </a:p>
          <a:p>
            <a:pPr lvl="2"/>
            <a:r>
              <a:rPr lang="en-US" dirty="0" smtClean="0"/>
              <a:t>People, machines, other computers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Structure of Computer system</a:t>
            </a:r>
            <a:endParaRPr lang="en-IN" dirty="0"/>
          </a:p>
        </p:txBody>
      </p:sp>
      <p:pic>
        <p:nvPicPr>
          <p:cNvPr id="4" name="Content Placeholder 3" descr="Operating System"/>
          <p:cNvPicPr>
            <a:picLocks noGrp="1"/>
          </p:cNvPicPr>
          <p:nvPr>
            <p:ph idx="1"/>
          </p:nvPr>
        </p:nvPicPr>
        <p:blipFill>
          <a:blip r:embed="rId2"/>
          <a:srcRect/>
          <a:stretch>
            <a:fillRect/>
          </a:stretch>
        </p:blipFill>
        <p:spPr bwMode="auto">
          <a:xfrm>
            <a:off x="3214678" y="2071678"/>
            <a:ext cx="2357454"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71612"/>
          </a:xfrm>
        </p:spPr>
        <p:txBody>
          <a:bodyPr>
            <a:normAutofit fontScale="90000"/>
          </a:bodyPr>
          <a:lstStyle/>
          <a:p>
            <a:r>
              <a:rPr lang="en-IN" dirty="0" smtClean="0"/>
              <a:t/>
            </a:r>
            <a:br>
              <a:rPr lang="en-IN" dirty="0" smtClean="0"/>
            </a:br>
            <a:r>
              <a:rPr lang="en-IN" dirty="0" smtClean="0"/>
              <a:t/>
            </a:r>
            <a:br>
              <a:rPr lang="en-IN" dirty="0" smtClean="0"/>
            </a:br>
            <a:r>
              <a:rPr lang="en-IN" dirty="0" smtClean="0"/>
              <a:t>Characteristics/Functions of an OS</a:t>
            </a:r>
            <a:br>
              <a:rPr lang="en-IN" dirty="0" smtClean="0"/>
            </a:br>
            <a:endParaRPr lang="en-IN" dirty="0"/>
          </a:p>
        </p:txBody>
      </p:sp>
      <p:sp>
        <p:nvSpPr>
          <p:cNvPr id="3" name="Content Placeholder 2"/>
          <p:cNvSpPr>
            <a:spLocks noGrp="1"/>
          </p:cNvSpPr>
          <p:nvPr>
            <p:ph idx="1"/>
          </p:nvPr>
        </p:nvSpPr>
        <p:spPr>
          <a:xfrm>
            <a:off x="457200" y="1285860"/>
            <a:ext cx="8229600" cy="5038740"/>
          </a:xfrm>
        </p:spPr>
        <p:txBody>
          <a:bodyPr>
            <a:normAutofit lnSpcReduction="10000"/>
          </a:bodyPr>
          <a:lstStyle/>
          <a:p>
            <a:r>
              <a:rPr lang="en-IN" b="1" dirty="0" smtClean="0"/>
              <a:t>Memory Management</a:t>
            </a:r>
            <a:r>
              <a:rPr lang="en-IN" dirty="0" smtClean="0"/>
              <a:t> − Keeps track of the primary memory, i.e. what part of it is in use by whom, what part is not in use, etc. and allocates the memory when a process or program requests it.</a:t>
            </a:r>
          </a:p>
          <a:p>
            <a:r>
              <a:rPr lang="en-IN" b="1" dirty="0" smtClean="0"/>
              <a:t>Processor Management</a:t>
            </a:r>
            <a:r>
              <a:rPr lang="en-IN" dirty="0" smtClean="0"/>
              <a:t> − Allocates the processor (CPU) to a process and de-allocates the processor when it is no longer required.</a:t>
            </a:r>
          </a:p>
          <a:p>
            <a:r>
              <a:rPr lang="en-IN" b="1" dirty="0" smtClean="0"/>
              <a:t>Device Management</a:t>
            </a:r>
            <a:r>
              <a:rPr lang="en-IN" dirty="0" smtClean="0"/>
              <a:t> − Keeps track of all the devices. This is also called I/O controller that decides which process gets the device, when, and for how much time.</a:t>
            </a:r>
          </a:p>
          <a:p>
            <a:r>
              <a:rPr lang="en-IN" b="1" dirty="0" smtClean="0"/>
              <a:t>File Management</a:t>
            </a:r>
            <a:r>
              <a:rPr lang="en-IN" dirty="0" smtClean="0"/>
              <a:t> − Allocates and de-allocates the resources and decides who gets the resources.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IN" dirty="0" smtClean="0"/>
              <a:t>Characteristics/Functions of an OS </a:t>
            </a:r>
            <a:br>
              <a:rPr lang="en-IN" dirty="0" smtClean="0"/>
            </a:br>
            <a:endParaRPr lang="en-IN" dirty="0"/>
          </a:p>
        </p:txBody>
      </p:sp>
      <p:sp>
        <p:nvSpPr>
          <p:cNvPr id="3" name="Content Placeholder 2"/>
          <p:cNvSpPr>
            <a:spLocks noGrp="1"/>
          </p:cNvSpPr>
          <p:nvPr>
            <p:ph idx="1"/>
          </p:nvPr>
        </p:nvSpPr>
        <p:spPr>
          <a:xfrm>
            <a:off x="457200" y="1428736"/>
            <a:ext cx="8229600" cy="4895864"/>
          </a:xfrm>
        </p:spPr>
        <p:txBody>
          <a:bodyPr>
            <a:normAutofit fontScale="92500" lnSpcReduction="10000"/>
          </a:bodyPr>
          <a:lstStyle/>
          <a:p>
            <a:r>
              <a:rPr lang="en-IN" b="1" dirty="0" smtClean="0"/>
              <a:t>Security</a:t>
            </a:r>
            <a:r>
              <a:rPr lang="en-IN" dirty="0" smtClean="0"/>
              <a:t> − Prevents unauthorized access to programs and data by means of passwords and other similar techniques.</a:t>
            </a:r>
          </a:p>
          <a:p>
            <a:r>
              <a:rPr lang="en-IN" b="1" dirty="0" smtClean="0"/>
              <a:t>Job Accounting</a:t>
            </a:r>
            <a:r>
              <a:rPr lang="en-IN" dirty="0" smtClean="0"/>
              <a:t> − Keeps track of time and resources used by various jobs and/or users.</a:t>
            </a:r>
          </a:p>
          <a:p>
            <a:r>
              <a:rPr lang="en-IN" b="1" dirty="0" smtClean="0"/>
              <a:t>Control Over System Performance</a:t>
            </a:r>
            <a:r>
              <a:rPr lang="en-IN" dirty="0" smtClean="0"/>
              <a:t> − Records delays between the request for a service and fulfilment from the system.</a:t>
            </a:r>
          </a:p>
          <a:p>
            <a:r>
              <a:rPr lang="en-IN" b="1" dirty="0" smtClean="0"/>
              <a:t>Interaction with the Operators</a:t>
            </a:r>
            <a:r>
              <a:rPr lang="en-IN" dirty="0" smtClean="0"/>
              <a:t> − Interaction may take place via the console of the computer in the form of instructions. </a:t>
            </a:r>
          </a:p>
          <a:p>
            <a:r>
              <a:rPr lang="en-IN" dirty="0" smtClean="0"/>
              <a:t>The Operating System acknowledges the same, does the corresponding action, and informs the operation by a display screen.</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BOOKS</a:t>
            </a:r>
            <a:endParaRPr lang="en-IN" dirty="0"/>
          </a:p>
        </p:txBody>
      </p:sp>
      <p:sp>
        <p:nvSpPr>
          <p:cNvPr id="3" name="Content Placeholder 2"/>
          <p:cNvSpPr>
            <a:spLocks noGrp="1"/>
          </p:cNvSpPr>
          <p:nvPr>
            <p:ph idx="1"/>
          </p:nvPr>
        </p:nvSpPr>
        <p:spPr/>
        <p:txBody>
          <a:bodyPr>
            <a:normAutofit/>
          </a:bodyPr>
          <a:lstStyle/>
          <a:p>
            <a:r>
              <a:rPr lang="en-IN" dirty="0" smtClean="0"/>
              <a:t> </a:t>
            </a:r>
            <a:r>
              <a:rPr lang="en-IN" dirty="0" err="1" smtClean="0"/>
              <a:t>Silberschatz</a:t>
            </a:r>
            <a:r>
              <a:rPr lang="en-IN" dirty="0" smtClean="0"/>
              <a:t>, Galvin, Gagne “Operating System Concepts”,    Wiley</a:t>
            </a:r>
          </a:p>
          <a:p>
            <a:r>
              <a:rPr lang="en-IN" sz="2800" dirty="0" err="1" smtClean="0"/>
              <a:t>Dhamdhere</a:t>
            </a:r>
            <a:r>
              <a:rPr lang="en-IN" sz="2800" dirty="0" smtClean="0"/>
              <a:t>, ”Operating </a:t>
            </a:r>
            <a:r>
              <a:rPr lang="en-IN" sz="2800" dirty="0" err="1" smtClean="0"/>
              <a:t>System”,TMH</a:t>
            </a:r>
            <a:r>
              <a:rPr lang="en-IN" sz="2800" dirty="0" smtClean="0"/>
              <a:t>.</a:t>
            </a:r>
          </a:p>
          <a:p>
            <a:r>
              <a:rPr lang="en-IN" sz="2800" dirty="0" smtClean="0"/>
              <a:t>  </a:t>
            </a:r>
            <a:r>
              <a:rPr lang="en-IN" sz="2800" dirty="0" err="1" smtClean="0"/>
              <a:t>Tannanbaum</a:t>
            </a:r>
            <a:r>
              <a:rPr lang="en-IN" sz="2800" dirty="0" smtClean="0"/>
              <a:t>, “Modern operating system”, PHI  </a:t>
            </a:r>
          </a:p>
          <a:p>
            <a:pPr>
              <a:buNone/>
            </a:pPr>
            <a:r>
              <a:rPr lang="en-IN" sz="2800" dirty="0" smtClean="0"/>
              <a:t>      Learning</a:t>
            </a:r>
          </a:p>
          <a:p>
            <a:r>
              <a:rPr lang="en-IN" sz="2800" dirty="0" smtClean="0"/>
              <a:t>William stalling, “operating system” Pearson </a:t>
            </a:r>
            <a:r>
              <a:rPr lang="en-IN" sz="2800" dirty="0" err="1" smtClean="0"/>
              <a:t>Edu</a:t>
            </a:r>
            <a:r>
              <a:rPr lang="en-IN" sz="2800" dirty="0" smtClean="0"/>
              <a:t>. </a:t>
            </a:r>
          </a:p>
          <a:p>
            <a:r>
              <a:rPr lang="en-IN" sz="2800" dirty="0" smtClean="0"/>
              <a:t> </a:t>
            </a:r>
            <a:r>
              <a:rPr lang="en-IN" sz="2800" dirty="0" err="1" smtClean="0"/>
              <a:t>Deitel</a:t>
            </a:r>
            <a:r>
              <a:rPr lang="en-IN" sz="2800" dirty="0" smtClean="0"/>
              <a:t> &amp; </a:t>
            </a:r>
            <a:r>
              <a:rPr lang="en-IN" sz="2800" dirty="0" err="1" smtClean="0"/>
              <a:t>Deitel</a:t>
            </a:r>
            <a:r>
              <a:rPr lang="en-IN" sz="2800" dirty="0" smtClean="0"/>
              <a:t>, “Operating Systems”, Pearson </a:t>
            </a:r>
            <a:r>
              <a:rPr lang="en-IN" sz="2800" dirty="0" err="1" smtClean="0"/>
              <a:t>Edu</a:t>
            </a:r>
            <a:r>
              <a:rPr lang="en-IN" sz="2800" dirty="0" smtClean="0"/>
              <a:t>.</a:t>
            </a:r>
          </a:p>
          <a:p>
            <a:pPr>
              <a:buNone/>
            </a:pPr>
            <a:r>
              <a:rPr lang="en-IN" sz="2800" dirty="0" smtClean="0">
                <a:hlinkClick r:id="rId2"/>
              </a:rPr>
              <a:t>http://courses.cs.vt.edu/csonline/OS/Lessons/</a:t>
            </a:r>
            <a:endParaRPr lang="en-IN" sz="2800" dirty="0" smtClean="0"/>
          </a:p>
        </p:txBody>
      </p:sp>
      <p:pic>
        <p:nvPicPr>
          <p:cNvPr id="4" name="Picture 3"/>
          <p:cNvPicPr/>
          <p:nvPr/>
        </p:nvPicPr>
        <p:blipFill>
          <a:blip r:embed="rId3"/>
          <a:srcRect/>
          <a:stretch>
            <a:fillRect/>
          </a:stretch>
        </p:blipFill>
        <p:spPr bwMode="auto">
          <a:xfrm>
            <a:off x="0" y="0"/>
            <a:ext cx="1142976" cy="1285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fontScale="90000"/>
          </a:bodyPr>
          <a:lstStyle/>
          <a:p>
            <a:r>
              <a:rPr lang="en-IN" dirty="0" smtClean="0"/>
              <a:t>Characteristics/Functions of an OS</a:t>
            </a:r>
            <a:endParaRPr lang="en-IN" dirty="0"/>
          </a:p>
        </p:txBody>
      </p:sp>
      <p:sp>
        <p:nvSpPr>
          <p:cNvPr id="3" name="Content Placeholder 2"/>
          <p:cNvSpPr>
            <a:spLocks noGrp="1"/>
          </p:cNvSpPr>
          <p:nvPr>
            <p:ph idx="1"/>
          </p:nvPr>
        </p:nvSpPr>
        <p:spPr/>
        <p:txBody>
          <a:bodyPr/>
          <a:lstStyle/>
          <a:p>
            <a:r>
              <a:rPr lang="en-IN" b="1" dirty="0" smtClean="0"/>
              <a:t>Error-detecting Aids</a:t>
            </a:r>
            <a:r>
              <a:rPr lang="en-IN" dirty="0" smtClean="0"/>
              <a:t> − Production of dumps, traces, error messages, and other debugging and error-detecting methods.</a:t>
            </a:r>
          </a:p>
          <a:p>
            <a:r>
              <a:rPr lang="en-IN" b="1" dirty="0" smtClean="0"/>
              <a:t>Coordination Between Other Software and Users</a:t>
            </a:r>
            <a:r>
              <a:rPr lang="en-IN" dirty="0" smtClean="0"/>
              <a:t> − Coordination and assignment of compilers, interpreters, assemblers, and other software to the various users of the computer systems.</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most important type of system software is the operating system. An operating system has three main responsibilities:</a:t>
            </a:r>
          </a:p>
          <a:p>
            <a:r>
              <a:rPr lang="en-IN" dirty="0" smtClean="0"/>
              <a:t>Perform basic tasks, such as recognizing input from </a:t>
            </a:r>
            <a:r>
              <a:rPr lang="en-IN" dirty="0" smtClean="0">
                <a:solidFill>
                  <a:srgbClr val="FF0000"/>
                </a:solidFill>
              </a:rPr>
              <a:t>the keyboard, sending output to the display screen, keeping track of files and directories on the disk, and controlling peripheral devices </a:t>
            </a:r>
            <a:r>
              <a:rPr lang="en-IN" dirty="0" smtClean="0"/>
              <a:t>such as disk drives and printers.</a:t>
            </a:r>
          </a:p>
          <a:p>
            <a:r>
              <a:rPr lang="en-IN" dirty="0" smtClean="0"/>
              <a:t>Ensure that different programs and users running at the same time do not interfere with each other.</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Provide a software platform on top of which other programs (i.e., application software) can run.</a:t>
            </a:r>
          </a:p>
          <a:p>
            <a:r>
              <a:rPr lang="en-IN" dirty="0" smtClean="0"/>
              <a:t>    The software that contains the </a:t>
            </a:r>
            <a:r>
              <a:rPr lang="en-IN" dirty="0" smtClean="0">
                <a:solidFill>
                  <a:srgbClr val="FF0000"/>
                </a:solidFill>
              </a:rPr>
              <a:t>core components of the operating system is called the </a:t>
            </a:r>
            <a:r>
              <a:rPr lang="en-IN" b="1" dirty="0" smtClean="0">
                <a:solidFill>
                  <a:srgbClr val="FF0000"/>
                </a:solidFill>
              </a:rPr>
              <a:t>kernel</a:t>
            </a:r>
            <a:r>
              <a:rPr lang="en-IN" b="1" dirty="0" smtClean="0"/>
              <a:t>. </a:t>
            </a:r>
          </a:p>
          <a:p>
            <a:r>
              <a:rPr lang="en-IN" dirty="0" smtClean="0"/>
              <a:t> the operating system is a </a:t>
            </a:r>
            <a:r>
              <a:rPr lang="en-IN" b="1" dirty="0" smtClean="0"/>
              <a:t>"black box" </a:t>
            </a:r>
            <a:r>
              <a:rPr lang="en-IN" dirty="0" smtClean="0"/>
              <a:t>between the applications and the hardware they run on that ensures the proper result, given appropriate inputs..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buNone/>
            </a:pPr>
            <a:r>
              <a:rPr lang="en-IN" dirty="0" smtClean="0"/>
              <a:t>   Operating systems are primarily resource managers —they manage </a:t>
            </a:r>
          </a:p>
          <a:p>
            <a:r>
              <a:rPr lang="en-IN" dirty="0" smtClean="0"/>
              <a:t>hardware, including processors, memory, input/output devices and communication devices. </a:t>
            </a:r>
          </a:p>
          <a:p>
            <a:r>
              <a:rPr lang="en-IN" dirty="0" smtClean="0"/>
              <a:t>They must also manage applications and other software abstractions that, unlike hardware, are not physical objects</a:t>
            </a:r>
          </a:p>
          <a:p>
            <a:pPr>
              <a:buNone/>
            </a:pPr>
            <a:r>
              <a:rPr lang="en-IN" dirty="0" smtClean="0"/>
              <a:t>Basic functions</a:t>
            </a:r>
          </a:p>
          <a:p>
            <a:pPr>
              <a:buNone/>
            </a:pPr>
            <a:r>
              <a:rPr lang="en-IN" dirty="0" smtClean="0"/>
              <a:t>1. </a:t>
            </a:r>
            <a:r>
              <a:rPr lang="en-IN" dirty="0" smtClean="0">
                <a:solidFill>
                  <a:srgbClr val="FF0000"/>
                </a:solidFill>
              </a:rPr>
              <a:t>Resource Management 2. Memory Management 3. Process Management</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pPr algn="ctr"/>
            <a:r>
              <a:rPr lang="en-IN" dirty="0" smtClean="0"/>
              <a:t>  History and Classification</a:t>
            </a:r>
            <a:endParaRPr lang="en-IN" dirty="0"/>
          </a:p>
        </p:txBody>
      </p:sp>
      <p:sp>
        <p:nvSpPr>
          <p:cNvPr id="3" name="Content Placeholder 2"/>
          <p:cNvSpPr>
            <a:spLocks noGrp="1"/>
          </p:cNvSpPr>
          <p:nvPr>
            <p:ph idx="1"/>
          </p:nvPr>
        </p:nvSpPr>
        <p:spPr>
          <a:xfrm>
            <a:off x="457200" y="1785926"/>
            <a:ext cx="8229600" cy="4538674"/>
          </a:xfrm>
        </p:spPr>
        <p:txBody>
          <a:bodyPr>
            <a:normAutofit fontScale="92500" lnSpcReduction="10000"/>
          </a:bodyPr>
          <a:lstStyle/>
          <a:p>
            <a:pPr algn="just"/>
            <a:r>
              <a:rPr lang="en-IN" dirty="0" smtClean="0"/>
              <a:t>Operating systems have evolved over last 60 years. In the 1940s the early electronic computers did not have an operating System</a:t>
            </a:r>
          </a:p>
          <a:p>
            <a:pPr algn="just"/>
            <a:r>
              <a:rPr lang="en-IN" dirty="0" smtClean="0"/>
              <a:t>Machines of that time were very primitive and programmers entered their machine code one bit at a time on mechanical switches.</a:t>
            </a:r>
          </a:p>
          <a:p>
            <a:pPr algn="just"/>
            <a:r>
              <a:rPr lang="en-IN" dirty="0" smtClean="0"/>
              <a:t>Eventually, programmers entered their machine-language programs on punched cards. </a:t>
            </a:r>
          </a:p>
          <a:p>
            <a:pPr algn="just"/>
            <a:r>
              <a:rPr lang="en-IN" dirty="0" smtClean="0"/>
              <a:t>Then, assembly languages—which used English-like abbreviations to represent the basic operations of the computer— were developed to speed the programming process.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pPr algn="ctr"/>
            <a:r>
              <a:rPr lang="en-IN" dirty="0" smtClean="0"/>
              <a:t>History and Classification</a:t>
            </a:r>
            <a:endParaRPr lang="en-IN" dirty="0"/>
          </a:p>
        </p:txBody>
      </p:sp>
      <p:sp>
        <p:nvSpPr>
          <p:cNvPr id="3" name="Content Placeholder 2"/>
          <p:cNvSpPr>
            <a:spLocks noGrp="1"/>
          </p:cNvSpPr>
          <p:nvPr>
            <p:ph idx="1"/>
          </p:nvPr>
        </p:nvSpPr>
        <p:spPr>
          <a:xfrm>
            <a:off x="457200" y="1714488"/>
            <a:ext cx="8229600" cy="4610112"/>
          </a:xfrm>
        </p:spPr>
        <p:txBody>
          <a:bodyPr>
            <a:normAutofit lnSpcReduction="10000"/>
          </a:bodyPr>
          <a:lstStyle/>
          <a:p>
            <a:r>
              <a:rPr lang="en-IN" dirty="0" smtClean="0"/>
              <a:t>General Motors Research Laboratories implemented the first operating system in the early 1950s for its IBM 701 computer.</a:t>
            </a:r>
          </a:p>
          <a:p>
            <a:r>
              <a:rPr lang="en-IN" dirty="0" smtClean="0"/>
              <a:t> The systems of the 1950s generally executed only one job at a time</a:t>
            </a:r>
          </a:p>
          <a:p>
            <a:r>
              <a:rPr lang="en-IN" dirty="0" smtClean="0"/>
              <a:t>Jobs typically executed without user input for minutes, hours or days. </a:t>
            </a:r>
          </a:p>
          <a:p>
            <a:r>
              <a:rPr lang="en-IN" dirty="0" smtClean="0"/>
              <a:t>These early computers were called </a:t>
            </a:r>
            <a:r>
              <a:rPr lang="en-IN" b="1" dirty="0" smtClean="0"/>
              <a:t>batch processing </a:t>
            </a:r>
            <a:r>
              <a:rPr lang="en-IN" dirty="0" smtClean="0"/>
              <a:t>systems, because programs and data were submitted in groups or batches by loading them consecutively onto tape or disk.</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normAutofit lnSpcReduction="10000"/>
          </a:bodyPr>
          <a:lstStyle/>
          <a:p>
            <a:r>
              <a:rPr lang="en-IN" b="1" dirty="0" smtClean="0"/>
              <a:t>Batch Processing </a:t>
            </a:r>
            <a:r>
              <a:rPr lang="en-IN" dirty="0" smtClean="0"/>
              <a:t>involves reading a series of jobs (called a batch) into the machine and then executing the programs for each job in the batch. </a:t>
            </a:r>
          </a:p>
          <a:p>
            <a:r>
              <a:rPr lang="en-IN" dirty="0" smtClean="0"/>
              <a:t>This approach does not allow </a:t>
            </a:r>
            <a:r>
              <a:rPr lang="en-IN" dirty="0" smtClean="0">
                <a:solidFill>
                  <a:srgbClr val="FF0000"/>
                </a:solidFill>
              </a:rPr>
              <a:t>users to interact with programs while they operate.</a:t>
            </a:r>
          </a:p>
          <a:p>
            <a:pPr>
              <a:buNone/>
            </a:pPr>
            <a:r>
              <a:rPr lang="en-IN" b="1" dirty="0" smtClean="0"/>
              <a:t>Drawbacks of Batch Processing</a:t>
            </a:r>
          </a:p>
          <a:p>
            <a:pPr>
              <a:buNone/>
            </a:pPr>
            <a:r>
              <a:rPr lang="en-IN" dirty="0" smtClean="0"/>
              <a:t>    Although operating systems of the 1950s reduced inter job transition times, programmers often were required to directly control system resources such as memory and input/output devices. This was slow, difficult and tedious work. </a:t>
            </a:r>
            <a:endParaRPr lang="en-IN"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These early systems required that an </a:t>
            </a:r>
            <a:r>
              <a:rPr lang="en-IN" b="1" dirty="0" smtClean="0"/>
              <a:t>entire program </a:t>
            </a:r>
            <a:r>
              <a:rPr lang="en-IN" dirty="0" smtClean="0"/>
              <a:t>be loaded into memory for the program to run. </a:t>
            </a:r>
          </a:p>
          <a:p>
            <a:pPr algn="just"/>
            <a:r>
              <a:rPr lang="en-IN" dirty="0" smtClean="0"/>
              <a:t>This limited programmers to creating </a:t>
            </a:r>
            <a:r>
              <a:rPr lang="en-IN" b="1" dirty="0" smtClean="0"/>
              <a:t>small programs </a:t>
            </a:r>
            <a:r>
              <a:rPr lang="en-IN" dirty="0" smtClean="0"/>
              <a:t>with limited capabilities.</a:t>
            </a:r>
          </a:p>
          <a:p>
            <a:pPr algn="just"/>
            <a:r>
              <a:rPr lang="en-IN" dirty="0" smtClean="0"/>
              <a:t>The systems of the 1960s were also batch-processing systems, but they used the computer's resources more efficiently by running </a:t>
            </a:r>
            <a:r>
              <a:rPr lang="en-IN" b="1" dirty="0" smtClean="0"/>
              <a:t>several jobs </a:t>
            </a:r>
            <a:r>
              <a:rPr lang="en-IN" dirty="0" smtClean="0"/>
              <a:t>at once.</a:t>
            </a:r>
          </a:p>
          <a:p>
            <a:pPr algn="just"/>
            <a:r>
              <a:rPr lang="en-IN" dirty="0" smtClean="0"/>
              <a:t>The systems of the 1960s improved resource utilization by </a:t>
            </a:r>
            <a:r>
              <a:rPr lang="en-IN" b="1" dirty="0" smtClean="0"/>
              <a:t>allowing one job to use the processor while other jobs used peripheral devices. </a:t>
            </a:r>
          </a:p>
          <a:p>
            <a:pPr algn="just"/>
            <a:r>
              <a:rPr lang="en-IN" dirty="0" smtClean="0"/>
              <a:t>In fact, running a mixture of diverse jobs—some jobs that mainly used the processor (called processor bound jobs or compute-bound jobs)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    and some jobs mainly use peripheral devices called </a:t>
            </a:r>
            <a:r>
              <a:rPr lang="en-IN" dirty="0" smtClean="0">
                <a:solidFill>
                  <a:srgbClr val="FF0000"/>
                </a:solidFill>
              </a:rPr>
              <a:t>I/O bound jobs </a:t>
            </a:r>
            <a:r>
              <a:rPr lang="en-IN" dirty="0" smtClean="0"/>
              <a:t>is the best way To optimize resource utilization.</a:t>
            </a:r>
          </a:p>
          <a:p>
            <a:r>
              <a:rPr lang="en-IN" dirty="0" smtClean="0"/>
              <a:t>With this in mind the operating systems were designed </a:t>
            </a:r>
            <a:r>
              <a:rPr lang="en-IN" b="1" dirty="0" smtClean="0"/>
              <a:t>with multiprogramming </a:t>
            </a:r>
            <a:r>
              <a:rPr lang="en-IN" dirty="0" smtClean="0"/>
              <a:t>capabilities.</a:t>
            </a:r>
          </a:p>
          <a:p>
            <a:r>
              <a:rPr lang="en-IN" dirty="0" smtClean="0"/>
              <a:t>A system’s </a:t>
            </a:r>
            <a:r>
              <a:rPr lang="en-IN" b="1" dirty="0" smtClean="0"/>
              <a:t>degree of multiprogramming </a:t>
            </a:r>
            <a:r>
              <a:rPr lang="en-IN" dirty="0" smtClean="0"/>
              <a:t>is number of programs /jobs it can manage at once. Thus the OS evolved from managing one job to several jobs at once.</a:t>
            </a:r>
          </a:p>
          <a:p>
            <a:r>
              <a:rPr lang="en-IN" dirty="0" smtClean="0"/>
              <a:t>But the user’s still had to submit their  </a:t>
            </a:r>
            <a:r>
              <a:rPr lang="en-IN" b="1" dirty="0" smtClean="0"/>
              <a:t>jobs on punch cards, tapes or disks and could not interact with their jobs</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normAutofit/>
          </a:bodyPr>
          <a:lstStyle/>
          <a:p>
            <a:endParaRPr lang="en-IN" dirty="0" smtClean="0"/>
          </a:p>
          <a:p>
            <a:pPr algn="just"/>
            <a:r>
              <a:rPr lang="en-IN" dirty="0" smtClean="0"/>
              <a:t>In the late 60’s More advanced operating systems were developed to </a:t>
            </a:r>
            <a:r>
              <a:rPr lang="en-IN" b="1" dirty="0" smtClean="0"/>
              <a:t>service multiple interactive users </a:t>
            </a:r>
            <a:r>
              <a:rPr lang="en-IN" dirty="0" smtClean="0"/>
              <a:t>at once. Interactive users communicate with their jobs during execution</a:t>
            </a:r>
          </a:p>
          <a:p>
            <a:pPr algn="just"/>
            <a:r>
              <a:rPr lang="en-IN" dirty="0" smtClean="0"/>
              <a:t>Because the user  was present and interacting with it, the computer system needed to respond quickly to user requests; otherwise, user productivity could suffer.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lstStyle/>
          <a:p>
            <a:pPr algn="ctr"/>
            <a:r>
              <a:rPr lang="en-IN" dirty="0" smtClean="0"/>
              <a:t>Objectives</a:t>
            </a:r>
            <a:endParaRPr lang="en-IN" dirty="0"/>
          </a:p>
        </p:txBody>
      </p:sp>
      <p:sp>
        <p:nvSpPr>
          <p:cNvPr id="3" name="Content Placeholder 2"/>
          <p:cNvSpPr>
            <a:spLocks noGrp="1"/>
          </p:cNvSpPr>
          <p:nvPr>
            <p:ph idx="1"/>
          </p:nvPr>
        </p:nvSpPr>
        <p:spPr/>
        <p:txBody>
          <a:bodyPr/>
          <a:lstStyle/>
          <a:p>
            <a:r>
              <a:rPr lang="en-IN" b="1" dirty="0" smtClean="0"/>
              <a:t>Learning objectives:</a:t>
            </a:r>
            <a:endParaRPr lang="en-IN" dirty="0" smtClean="0"/>
          </a:p>
          <a:p>
            <a:r>
              <a:rPr lang="en-IN" dirty="0" smtClean="0"/>
              <a:t>Understand the purpose of the operating system.</a:t>
            </a:r>
          </a:p>
          <a:p>
            <a:r>
              <a:rPr lang="en-IN" dirty="0" smtClean="0"/>
              <a:t>Distinguish between a resource, a program, and a process.</a:t>
            </a:r>
          </a:p>
          <a:p>
            <a:r>
              <a:rPr lang="en-IN" dirty="0" smtClean="0"/>
              <a:t>Recognize critical resources and manage their utilisation</a:t>
            </a:r>
          </a:p>
          <a:p>
            <a:r>
              <a:rPr lang="en-IN" dirty="0" smtClean="0"/>
              <a:t>Describe various memory page replacement algorithms.</a:t>
            </a:r>
          </a:p>
          <a:p>
            <a:r>
              <a:rPr lang="en-IN" dirty="0" smtClean="0"/>
              <a:t>Describe how files are stored in secondary storage</a:t>
            </a:r>
            <a:endParaRPr lang="en-IN" dirty="0"/>
          </a:p>
        </p:txBody>
      </p:sp>
      <p:pic>
        <p:nvPicPr>
          <p:cNvPr id="4" name="Picture 3"/>
          <p:cNvPicPr/>
          <p:nvPr/>
        </p:nvPicPr>
        <p:blipFill>
          <a:blip r:embed="rId2"/>
          <a:srcRect/>
          <a:stretch>
            <a:fillRect/>
          </a:stretch>
        </p:blipFill>
        <p:spPr bwMode="auto">
          <a:xfrm>
            <a:off x="0" y="0"/>
            <a:ext cx="1214414" cy="157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lstStyle/>
          <a:p>
            <a:pPr algn="just"/>
            <a:r>
              <a:rPr lang="en-IN" dirty="0" smtClean="0"/>
              <a:t>Hence the concept of </a:t>
            </a:r>
            <a:r>
              <a:rPr lang="en-IN" b="1" dirty="0" smtClean="0"/>
              <a:t>Timesharing systems </a:t>
            </a:r>
            <a:r>
              <a:rPr lang="en-IN" dirty="0" smtClean="0"/>
              <a:t>was developed to support simultaneous interactive users.</a:t>
            </a:r>
          </a:p>
          <a:p>
            <a:pPr algn="just"/>
            <a:r>
              <a:rPr lang="en-IN" dirty="0" smtClean="0"/>
              <a:t>This strategy supports multiple interactive users. Rather than preparing a job for execution ahead of time, users establish an interactive session with the computer and then provide commands, programs and data as they are needed during the session.</a:t>
            </a:r>
          </a:p>
          <a:p>
            <a:pPr algn="just"/>
            <a:r>
              <a:rPr lang="en-IN" dirty="0" smtClean="0"/>
              <a:t>Most of the </a:t>
            </a:r>
            <a:r>
              <a:rPr lang="en-IN" b="1" dirty="0" smtClean="0"/>
              <a:t>Timesharing Systems were multimode </a:t>
            </a:r>
            <a:r>
              <a:rPr lang="en-IN" dirty="0" smtClean="0"/>
              <a:t>that is they supported both </a:t>
            </a:r>
            <a:r>
              <a:rPr lang="en-IN" b="1" dirty="0" smtClean="0"/>
              <a:t>Batch processing </a:t>
            </a:r>
            <a:r>
              <a:rPr lang="en-IN" dirty="0" smtClean="0"/>
              <a:t>and </a:t>
            </a:r>
            <a:r>
              <a:rPr lang="en-IN" b="1" dirty="0" smtClean="0"/>
              <a:t>Real Time Systems</a:t>
            </a:r>
            <a:endParaRPr lang="en-IN"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Real time systems attempt to supply a solution/response  within a bounded time.</a:t>
            </a:r>
          </a:p>
          <a:p>
            <a:r>
              <a:rPr lang="en-IN" dirty="0" smtClean="0"/>
              <a:t>The concept of a </a:t>
            </a:r>
            <a:r>
              <a:rPr lang="en-IN" b="1" dirty="0" smtClean="0"/>
              <a:t>Process </a:t>
            </a:r>
            <a:r>
              <a:rPr lang="en-IN" dirty="0" smtClean="0"/>
              <a:t>was introduced now where a </a:t>
            </a:r>
            <a:r>
              <a:rPr lang="en-IN" b="1" dirty="0" smtClean="0"/>
              <a:t>Process is a Program </a:t>
            </a:r>
            <a:r>
              <a:rPr lang="en-IN" dirty="0" smtClean="0"/>
              <a:t>in execution.</a:t>
            </a:r>
          </a:p>
          <a:p>
            <a:r>
              <a:rPr lang="en-IN" dirty="0" smtClean="0"/>
              <a:t>Interactive computers reduced the </a:t>
            </a:r>
            <a:r>
              <a:rPr lang="en-IN" b="1" dirty="0" smtClean="0"/>
              <a:t>Turn Around Time-which is the time between submission of a job and results</a:t>
            </a:r>
            <a:r>
              <a:rPr lang="en-IN" dirty="0" smtClean="0"/>
              <a:t> —was reduced to minutes or even seconds. </a:t>
            </a:r>
          </a:p>
          <a:p>
            <a:r>
              <a:rPr lang="en-IN" dirty="0" smtClean="0"/>
              <a:t>The programmer no longer needed to wait hours or days to correct even the simplest errors. The programmer could enter a program, compile it, receive a list of syntax errors, correct them immediately, recompile and continue this cycle until the program was free of syntax errors. </a:t>
            </a:r>
            <a:endParaRPr lang="en-IN" b="1"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lstStyle/>
          <a:p>
            <a:pPr algn="just"/>
            <a:r>
              <a:rPr lang="en-IN" dirty="0" smtClean="0"/>
              <a:t>In the 1970s. Communications between computer systems throughout the United States increased as the Department of Defence's TCP/IP communications standards became widely used.</a:t>
            </a:r>
          </a:p>
          <a:p>
            <a:pPr algn="just"/>
            <a:r>
              <a:rPr lang="en-IN" dirty="0" smtClean="0"/>
              <a:t>During the 1970s, operating systems grew to encompass networking and security capabilities and continued to improve in performance to meet commercial demands. </a:t>
            </a:r>
          </a:p>
          <a:p>
            <a:pPr algn="just"/>
            <a:r>
              <a:rPr lang="en-IN" dirty="0" smtClean="0"/>
              <a:t>The 1980s was the decade of the personal computer and the workstation</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lstStyle/>
          <a:p>
            <a:pPr algn="just"/>
            <a:r>
              <a:rPr lang="en-IN" dirty="0" smtClean="0"/>
              <a:t>Emphasis was on GUI based Operating systems like Windows, </a:t>
            </a:r>
            <a:r>
              <a:rPr lang="en-IN" dirty="0" err="1" smtClean="0"/>
              <a:t>Machintosh</a:t>
            </a:r>
            <a:r>
              <a:rPr lang="en-IN" dirty="0" smtClean="0"/>
              <a:t>  OS and Apple OS.</a:t>
            </a:r>
          </a:p>
          <a:p>
            <a:pPr algn="just"/>
            <a:r>
              <a:rPr lang="en-IN" dirty="0" smtClean="0"/>
              <a:t>Concept of </a:t>
            </a:r>
            <a:r>
              <a:rPr lang="en-IN" b="1" dirty="0" smtClean="0"/>
              <a:t>Distributed Computing and client server architecture </a:t>
            </a:r>
            <a:r>
              <a:rPr lang="en-IN" dirty="0" smtClean="0"/>
              <a:t> became popular</a:t>
            </a:r>
          </a:p>
          <a:p>
            <a:pPr algn="just"/>
            <a:r>
              <a:rPr lang="en-IN" b="1" dirty="0" smtClean="0"/>
              <a:t>In the 1990 with </a:t>
            </a:r>
            <a:r>
              <a:rPr lang="en-IN" dirty="0" smtClean="0"/>
              <a:t>the Evolution Of WWW demand for Internet connections grew, operating system support for networking tasks became standard. </a:t>
            </a:r>
          </a:p>
          <a:p>
            <a:pPr algn="just"/>
            <a:r>
              <a:rPr lang="en-IN" dirty="0" smtClean="0"/>
              <a:t>Users at home and in organizations increased productivity by accessing the resources on networks of computers</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and Classification</a:t>
            </a:r>
            <a:endParaRPr lang="en-IN" dirty="0"/>
          </a:p>
        </p:txBody>
      </p:sp>
      <p:sp>
        <p:nvSpPr>
          <p:cNvPr id="3" name="Content Placeholder 2"/>
          <p:cNvSpPr>
            <a:spLocks noGrp="1"/>
          </p:cNvSpPr>
          <p:nvPr>
            <p:ph idx="1"/>
          </p:nvPr>
        </p:nvSpPr>
        <p:spPr/>
        <p:txBody>
          <a:bodyPr/>
          <a:lstStyle/>
          <a:p>
            <a:pPr algn="just"/>
            <a:r>
              <a:rPr lang="en-IN" dirty="0" smtClean="0"/>
              <a:t>In the current era Operating systems are standardizing user and Application Interfaces so that they are easier to use and support greater number of programs.</a:t>
            </a:r>
          </a:p>
          <a:p>
            <a:pPr algn="just"/>
            <a:r>
              <a:rPr lang="en-IN" dirty="0" smtClean="0"/>
              <a:t>Open source Operating systems  such as LINUX have become more widely used and employ standard APIs.</a:t>
            </a:r>
          </a:p>
          <a:p>
            <a:pPr algn="just"/>
            <a:r>
              <a:rPr lang="en-IN" dirty="0" smtClean="0"/>
              <a:t>Computing on mobile devices such as cell phones and PDAs will become more popular due to large processor speeds of mobile devices</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TYPES OF OPERATING SYSTEM</a:t>
            </a:r>
            <a:br>
              <a:rPr lang="en-IN" dirty="0" smtClean="0"/>
            </a:br>
            <a:endParaRPr lang="en-IN" dirty="0"/>
          </a:p>
        </p:txBody>
      </p:sp>
      <p:sp>
        <p:nvSpPr>
          <p:cNvPr id="3" name="Content Placeholder 2"/>
          <p:cNvSpPr>
            <a:spLocks noGrp="1"/>
          </p:cNvSpPr>
          <p:nvPr>
            <p:ph idx="1"/>
          </p:nvPr>
        </p:nvSpPr>
        <p:spPr>
          <a:xfrm>
            <a:off x="457200" y="1428736"/>
            <a:ext cx="8229600" cy="4895864"/>
          </a:xfrm>
        </p:spPr>
        <p:txBody>
          <a:bodyPr/>
          <a:lstStyle/>
          <a:p>
            <a:r>
              <a:rPr lang="en-IN" dirty="0" smtClean="0"/>
              <a:t>Batch operating system</a:t>
            </a:r>
          </a:p>
          <a:p>
            <a:r>
              <a:rPr lang="en-IN" dirty="0" smtClean="0"/>
              <a:t>Multi-programmed operating system</a:t>
            </a:r>
          </a:p>
          <a:p>
            <a:r>
              <a:rPr lang="en-IN" dirty="0" smtClean="0"/>
              <a:t>Timesharing operating system</a:t>
            </a:r>
          </a:p>
          <a:p>
            <a:r>
              <a:rPr lang="en-IN" dirty="0" smtClean="0"/>
              <a:t>Network operating system</a:t>
            </a:r>
          </a:p>
          <a:p>
            <a:r>
              <a:rPr lang="en-IN" dirty="0" smtClean="0"/>
              <a:t>Distributed operating system</a:t>
            </a:r>
          </a:p>
          <a:p>
            <a:r>
              <a:rPr lang="en-IN" dirty="0" smtClean="0"/>
              <a:t>Real-time operating system</a:t>
            </a:r>
          </a:p>
          <a:p>
            <a:r>
              <a:rPr lang="en-IN" dirty="0" smtClean="0"/>
              <a:t>Multi-processor operating system</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IN" dirty="0" smtClean="0"/>
              <a:t>                   Types of OS</a:t>
            </a:r>
            <a:endParaRPr lang="en-IN" dirty="0"/>
          </a:p>
        </p:txBody>
      </p:sp>
      <p:sp>
        <p:nvSpPr>
          <p:cNvPr id="3" name="Content Placeholder 2"/>
          <p:cNvSpPr>
            <a:spLocks noGrp="1"/>
          </p:cNvSpPr>
          <p:nvPr>
            <p:ph idx="1"/>
          </p:nvPr>
        </p:nvSpPr>
        <p:spPr>
          <a:xfrm>
            <a:off x="457200" y="1428736"/>
            <a:ext cx="8229600" cy="4895864"/>
          </a:xfrm>
        </p:spPr>
        <p:txBody>
          <a:bodyPr>
            <a:normAutofit fontScale="92500" lnSpcReduction="10000"/>
          </a:bodyPr>
          <a:lstStyle/>
          <a:p>
            <a:pPr fontAlgn="base">
              <a:buNone/>
            </a:pPr>
            <a:endParaRPr lang="en-IN" dirty="0" smtClean="0"/>
          </a:p>
          <a:p>
            <a:pPr fontAlgn="base">
              <a:buNone/>
            </a:pPr>
            <a:r>
              <a:rPr lang="en-IN" b="1" dirty="0" smtClean="0"/>
              <a:t>  1. Batch Operating System –</a:t>
            </a:r>
          </a:p>
          <a:p>
            <a:pPr fontAlgn="base">
              <a:buNone/>
            </a:pPr>
            <a:r>
              <a:rPr lang="en-IN" dirty="0" smtClean="0"/>
              <a:t>   The </a:t>
            </a:r>
            <a:r>
              <a:rPr lang="en-IN" b="1" dirty="0" smtClean="0"/>
              <a:t>operating system</a:t>
            </a:r>
            <a:r>
              <a:rPr lang="en-IN" dirty="0" smtClean="0"/>
              <a:t> is termed as “</a:t>
            </a:r>
            <a:r>
              <a:rPr lang="en-IN" b="1" dirty="0" smtClean="0"/>
              <a:t>batch operating</a:t>
            </a:r>
            <a:r>
              <a:rPr lang="en-IN" dirty="0" smtClean="0"/>
              <a:t>” because the input data (job) are collected into </a:t>
            </a:r>
            <a:r>
              <a:rPr lang="en-IN" b="1" dirty="0" smtClean="0"/>
              <a:t>batches</a:t>
            </a:r>
            <a:r>
              <a:rPr lang="en-IN" dirty="0" smtClean="0"/>
              <a:t> or sets of records with similar needs and each </a:t>
            </a:r>
            <a:r>
              <a:rPr lang="en-IN" b="1" dirty="0" smtClean="0"/>
              <a:t>batch</a:t>
            </a:r>
            <a:r>
              <a:rPr lang="en-IN" dirty="0" smtClean="0"/>
              <a:t> is processed as a unit(group). The output is another </a:t>
            </a:r>
            <a:r>
              <a:rPr lang="en-IN" b="1" dirty="0" smtClean="0"/>
              <a:t>batch</a:t>
            </a:r>
            <a:r>
              <a:rPr lang="en-IN" dirty="0" smtClean="0"/>
              <a:t> that can be reused for computation.</a:t>
            </a:r>
            <a:endParaRPr lang="en-IN" b="1" dirty="0" smtClean="0"/>
          </a:p>
          <a:p>
            <a:pPr fontAlgn="base"/>
            <a:r>
              <a:rPr lang="en-IN" dirty="0" smtClean="0"/>
              <a:t>This type of operating system do not allow user to interact with the computer directly. </a:t>
            </a:r>
          </a:p>
          <a:p>
            <a:pPr fontAlgn="base"/>
            <a:r>
              <a:rPr lang="en-IN" dirty="0" smtClean="0"/>
              <a:t>    There is an operator which takes similar jobs having same requirement and group them into batches. </a:t>
            </a:r>
          </a:p>
          <a:p>
            <a:pPr fontAlgn="base"/>
            <a:r>
              <a:rPr lang="en-IN" dirty="0" smtClean="0"/>
              <a:t>     It is the responsibility of operator to sort the jobs with similar needs.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IN" dirty="0" smtClean="0"/>
              <a:t>                 Types of OS</a:t>
            </a:r>
            <a:endParaRPr lang="en-IN" dirty="0"/>
          </a:p>
        </p:txBody>
      </p:sp>
      <p:sp>
        <p:nvSpPr>
          <p:cNvPr id="3" name="Content Placeholder 2"/>
          <p:cNvSpPr>
            <a:spLocks noGrp="1"/>
          </p:cNvSpPr>
          <p:nvPr>
            <p:ph idx="1"/>
          </p:nvPr>
        </p:nvSpPr>
        <p:spPr>
          <a:xfrm>
            <a:off x="457200" y="1571612"/>
            <a:ext cx="8229600" cy="5072098"/>
          </a:xfrm>
        </p:spPr>
        <p:txBody>
          <a:bodyPr>
            <a:normAutofit lnSpcReduction="10000"/>
          </a:bodyPr>
          <a:lstStyle/>
          <a:p>
            <a:pPr>
              <a:buNone/>
            </a:pPr>
            <a:r>
              <a:rPr lang="en-IN" b="1" i="1" dirty="0" smtClean="0"/>
              <a:t>Disadvantages:</a:t>
            </a:r>
            <a:r>
              <a:rPr lang="en-IN" dirty="0" smtClean="0"/>
              <a:t/>
            </a:r>
            <a:br>
              <a:rPr lang="en-IN" dirty="0" smtClean="0"/>
            </a:br>
            <a:r>
              <a:rPr lang="en-IN" dirty="0" smtClean="0"/>
              <a:t> 1. It is very difficult to </a:t>
            </a:r>
            <a:r>
              <a:rPr lang="en-IN" b="1" dirty="0" smtClean="0"/>
              <a:t>debug</a:t>
            </a:r>
            <a:r>
              <a:rPr lang="en-IN" dirty="0" smtClean="0"/>
              <a:t> batch systems.</a:t>
            </a:r>
            <a:br>
              <a:rPr lang="en-IN" dirty="0" smtClean="0"/>
            </a:br>
            <a:r>
              <a:rPr lang="en-IN" dirty="0" smtClean="0"/>
              <a:t> 2. Lack of </a:t>
            </a:r>
            <a:r>
              <a:rPr lang="en-IN" b="1" dirty="0" smtClean="0"/>
              <a:t>interaction</a:t>
            </a:r>
            <a:r>
              <a:rPr lang="en-IN" dirty="0" smtClean="0"/>
              <a:t> between user and operating system.</a:t>
            </a:r>
            <a:br>
              <a:rPr lang="en-IN" dirty="0" smtClean="0"/>
            </a:br>
            <a:r>
              <a:rPr lang="en-IN" dirty="0" smtClean="0"/>
              <a:t> 3. Suppose an error occurs in one of the jobs of a batch. Then, all the </a:t>
            </a:r>
            <a:r>
              <a:rPr lang="en-IN" b="1" dirty="0" smtClean="0"/>
              <a:t>remaining</a:t>
            </a:r>
            <a:r>
              <a:rPr lang="en-IN" dirty="0" smtClean="0"/>
              <a:t> jobs get affected </a:t>
            </a:r>
            <a:r>
              <a:rPr lang="en-IN" dirty="0" err="1" smtClean="0"/>
              <a:t>i.e</a:t>
            </a:r>
            <a:r>
              <a:rPr lang="en-IN" dirty="0" smtClean="0"/>
              <a:t>; they have to wait until the error is resolved.</a:t>
            </a:r>
          </a:p>
          <a:p>
            <a:pPr>
              <a:buNone/>
            </a:pPr>
            <a:r>
              <a:rPr lang="en-IN" dirty="0" smtClean="0"/>
              <a:t>Advantages:</a:t>
            </a:r>
          </a:p>
          <a:p>
            <a:r>
              <a:rPr lang="en-IN" dirty="0" smtClean="0"/>
              <a:t> 1. Suppose a job takes a very long time(1 day or so). Then, such processes can be performed even in the </a:t>
            </a:r>
            <a:r>
              <a:rPr lang="en-IN" b="1" dirty="0" smtClean="0"/>
              <a:t>absence</a:t>
            </a:r>
            <a:r>
              <a:rPr lang="en-IN" dirty="0" smtClean="0"/>
              <a:t> of humans.</a:t>
            </a:r>
            <a:br>
              <a:rPr lang="en-IN" dirty="0" smtClean="0"/>
            </a:br>
            <a:r>
              <a:rPr lang="en-IN" dirty="0" smtClean="0"/>
              <a:t> 2. They don’t require any </a:t>
            </a:r>
            <a:r>
              <a:rPr lang="en-IN" b="1" dirty="0" smtClean="0"/>
              <a:t>special </a:t>
            </a:r>
            <a:r>
              <a:rPr lang="en-IN" dirty="0" smtClean="0"/>
              <a:t>hardware and system support to input data.</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IN" dirty="0" smtClean="0"/>
              <a:t>Types of OS</a:t>
            </a:r>
            <a:endParaRPr lang="en-IN" dirty="0"/>
          </a:p>
        </p:txBody>
      </p:sp>
      <p:sp>
        <p:nvSpPr>
          <p:cNvPr id="3" name="Content Placeholder 2"/>
          <p:cNvSpPr>
            <a:spLocks noGrp="1"/>
          </p:cNvSpPr>
          <p:nvPr>
            <p:ph idx="1"/>
          </p:nvPr>
        </p:nvSpPr>
        <p:spPr>
          <a:xfrm>
            <a:off x="457200" y="1571612"/>
            <a:ext cx="8229600" cy="4752988"/>
          </a:xfrm>
        </p:spPr>
        <p:txBody>
          <a:bodyPr/>
          <a:lstStyle/>
          <a:p>
            <a:r>
              <a:rPr lang="en-IN" b="1" dirty="0" smtClean="0"/>
              <a:t>2. Time-Sharing Operating Systems –</a:t>
            </a:r>
            <a:r>
              <a:rPr lang="en-IN" dirty="0" smtClean="0"/>
              <a:t/>
            </a:r>
            <a:br>
              <a:rPr lang="en-IN" dirty="0" smtClean="0"/>
            </a:br>
            <a:r>
              <a:rPr lang="en-IN" dirty="0" smtClean="0"/>
              <a:t>Each task is given some time to execute, so that all the tasks work smoothly. Each user gets time of CPU and feel as if they are using  single system. </a:t>
            </a:r>
          </a:p>
          <a:p>
            <a:r>
              <a:rPr lang="en-IN" dirty="0" smtClean="0"/>
              <a:t>These systems are also known as Multitasking Systems. The task can be from single user or from different users also. </a:t>
            </a:r>
          </a:p>
          <a:p>
            <a:r>
              <a:rPr lang="en-IN" dirty="0" smtClean="0"/>
              <a:t>The time that each task gets to execute is called </a:t>
            </a:r>
            <a:r>
              <a:rPr lang="en-IN" b="1" dirty="0" smtClean="0"/>
              <a:t>quantum</a:t>
            </a:r>
            <a:r>
              <a:rPr lang="en-IN" dirty="0" smtClean="0"/>
              <a:t>. After this time interval is over OS switches over to next task.</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a:xfrm>
            <a:off x="457200" y="1714488"/>
            <a:ext cx="8229600" cy="4610112"/>
          </a:xfrm>
        </p:spPr>
        <p:txBody>
          <a:bodyPr>
            <a:normAutofit/>
          </a:bodyPr>
          <a:lstStyle/>
          <a:p>
            <a:pPr fontAlgn="base"/>
            <a:r>
              <a:rPr lang="en-IN" b="1" dirty="0" smtClean="0"/>
              <a:t>Advantages of Time-Sharing OS:</a:t>
            </a:r>
            <a:endParaRPr lang="en-IN" dirty="0" smtClean="0"/>
          </a:p>
          <a:p>
            <a:pPr fontAlgn="base"/>
            <a:r>
              <a:rPr lang="en-IN" dirty="0" smtClean="0"/>
              <a:t>Each task gets an equal opportunity</a:t>
            </a:r>
          </a:p>
          <a:p>
            <a:pPr fontAlgn="base"/>
            <a:r>
              <a:rPr lang="en-IN" dirty="0" smtClean="0"/>
              <a:t>CPU idle time can be reduced</a:t>
            </a:r>
          </a:p>
          <a:p>
            <a:pPr fontAlgn="base"/>
            <a:r>
              <a:rPr lang="en-IN" b="1" dirty="0" smtClean="0"/>
              <a:t>Disadvantages of Time-Sharing OS:</a:t>
            </a:r>
            <a:endParaRPr lang="en-IN" dirty="0" smtClean="0"/>
          </a:p>
          <a:p>
            <a:pPr fontAlgn="base"/>
            <a:r>
              <a:rPr lang="en-IN" dirty="0" smtClean="0"/>
              <a:t>Reliability problem</a:t>
            </a:r>
          </a:p>
          <a:p>
            <a:pPr fontAlgn="base"/>
            <a:r>
              <a:rPr lang="en-IN" dirty="0" smtClean="0"/>
              <a:t>One must have to take care of security and integrity of user programs and data</a:t>
            </a:r>
          </a:p>
          <a:p>
            <a:pPr fontAlgn="base">
              <a:buNone/>
            </a:pPr>
            <a:r>
              <a:rPr lang="en-IN" b="1" dirty="0" smtClean="0"/>
              <a:t>Examples of Time-Sharing OSs are:</a:t>
            </a:r>
            <a:r>
              <a:rPr lang="en-IN" dirty="0" smtClean="0"/>
              <a:t> </a:t>
            </a:r>
            <a:r>
              <a:rPr lang="en-IN" dirty="0" err="1" smtClean="0"/>
              <a:t>Multics</a:t>
            </a:r>
            <a:r>
              <a:rPr lang="en-IN" dirty="0" smtClean="0"/>
              <a:t>, Unix etc.</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Pre-requisites</a:t>
            </a:r>
            <a:endParaRPr lang="en-IN" dirty="0"/>
          </a:p>
        </p:txBody>
      </p:sp>
      <p:sp>
        <p:nvSpPr>
          <p:cNvPr id="3" name="Content Placeholder 2"/>
          <p:cNvSpPr>
            <a:spLocks noGrp="1"/>
          </p:cNvSpPr>
          <p:nvPr>
            <p:ph idx="1"/>
          </p:nvPr>
        </p:nvSpPr>
        <p:spPr/>
        <p:txBody>
          <a:bodyPr/>
          <a:lstStyle/>
          <a:p>
            <a:endParaRPr lang="en-IN" dirty="0" smtClean="0"/>
          </a:p>
          <a:p>
            <a:r>
              <a:rPr lang="en-IN" dirty="0" smtClean="0"/>
              <a:t>Basic idea of an Operating System</a:t>
            </a:r>
          </a:p>
          <a:p>
            <a:r>
              <a:rPr lang="en-IN" dirty="0" smtClean="0"/>
              <a:t>Know about basic hardware of a Computer.</a:t>
            </a:r>
          </a:p>
          <a:p>
            <a:r>
              <a:rPr lang="en-IN" dirty="0" smtClean="0"/>
              <a:t>General idea of the functions of an Operating System</a:t>
            </a:r>
            <a:endParaRPr lang="en-IN" dirty="0"/>
          </a:p>
        </p:txBody>
      </p:sp>
      <p:pic>
        <p:nvPicPr>
          <p:cNvPr id="4" name="Picture 3"/>
          <p:cNvPicPr/>
          <p:nvPr/>
        </p:nvPicPr>
        <p:blipFill>
          <a:blip r:embed="rId2"/>
          <a:srcRect/>
          <a:stretch>
            <a:fillRect/>
          </a:stretch>
        </p:blipFill>
        <p:spPr bwMode="auto">
          <a:xfrm>
            <a:off x="0" y="0"/>
            <a:ext cx="1214414" cy="157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a:xfrm>
            <a:off x="457200" y="1785926"/>
            <a:ext cx="8229600" cy="4538674"/>
          </a:xfrm>
        </p:spPr>
        <p:txBody>
          <a:bodyPr/>
          <a:lstStyle/>
          <a:p>
            <a:r>
              <a:rPr lang="en-IN" b="1" dirty="0" smtClean="0"/>
              <a:t>Distributed OS</a:t>
            </a:r>
          </a:p>
          <a:p>
            <a:pPr algn="just"/>
            <a:r>
              <a:rPr lang="en-IN" dirty="0" smtClean="0"/>
              <a:t>These types of operating system is a recent advancement in the world of computer technology.</a:t>
            </a:r>
          </a:p>
          <a:p>
            <a:pPr algn="just"/>
            <a:r>
              <a:rPr lang="en-IN" dirty="0" smtClean="0"/>
              <a:t>Various autonomous interconnected computers communicate with each other using a shared communication network. </a:t>
            </a:r>
          </a:p>
          <a:p>
            <a:pPr algn="just"/>
            <a:r>
              <a:rPr lang="en-IN" dirty="0" smtClean="0"/>
              <a:t>Independent systems possess their own memory unit and CPU. These are referred as </a:t>
            </a:r>
            <a:r>
              <a:rPr lang="en-IN" b="1" dirty="0" smtClean="0"/>
              <a:t>loosely coupled systems</a:t>
            </a:r>
            <a:r>
              <a:rPr lang="en-IN" dirty="0" smtClean="0"/>
              <a:t> or distributed systems. </a:t>
            </a:r>
            <a:endParaRPr lang="en-IN"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lstStyle/>
          <a:p>
            <a:pPr algn="just"/>
            <a:r>
              <a:rPr lang="en-IN" dirty="0" smtClean="0"/>
              <a:t>The major benefit of working with these types of operating system is that it is always possible that one user can access the files or software which are not actually present on his system but on some other system connected within this network i.e., remote access is enabled within the devices connected in that network.</a:t>
            </a:r>
          </a:p>
          <a:p>
            <a:pPr algn="just">
              <a:buNone/>
            </a:pP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a:xfrm>
            <a:off x="457200" y="1714488"/>
            <a:ext cx="8229600" cy="4610112"/>
          </a:xfrm>
        </p:spPr>
        <p:txBody>
          <a:bodyPr>
            <a:normAutofit/>
          </a:bodyPr>
          <a:lstStyle/>
          <a:p>
            <a:r>
              <a:rPr lang="en-IN" b="1" dirty="0" smtClean="0"/>
              <a:t>Advantages of Distributed Operating System</a:t>
            </a:r>
            <a:endParaRPr lang="en-IN" dirty="0" smtClean="0"/>
          </a:p>
          <a:p>
            <a:pPr fontAlgn="base"/>
            <a:r>
              <a:rPr lang="en-IN" dirty="0" smtClean="0"/>
              <a:t>Failure of one will not affect the other network communication, as all systems are independent from each other</a:t>
            </a:r>
          </a:p>
          <a:p>
            <a:pPr fontAlgn="base"/>
            <a:r>
              <a:rPr lang="en-IN" dirty="0" smtClean="0"/>
              <a:t>Since resources are being shared, computation is highly fast and durable</a:t>
            </a:r>
          </a:p>
          <a:p>
            <a:pPr fontAlgn="base"/>
            <a:r>
              <a:rPr lang="en-IN" dirty="0" smtClean="0"/>
              <a:t>Load on host computer reduces</a:t>
            </a:r>
          </a:p>
          <a:p>
            <a:pPr fontAlgn="base"/>
            <a:r>
              <a:rPr lang="en-IN" dirty="0" smtClean="0"/>
              <a:t>These systems are easily scalable as many systems can be easily added to the network</a:t>
            </a:r>
          </a:p>
          <a:p>
            <a:pPr fontAlgn="base"/>
            <a:r>
              <a:rPr lang="en-IN" dirty="0" smtClean="0"/>
              <a:t>Delay in data processing reduces</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normAutofit/>
          </a:bodyPr>
          <a:lstStyle/>
          <a:p>
            <a:pPr fontAlgn="base"/>
            <a:r>
              <a:rPr lang="en-IN" b="1" dirty="0" smtClean="0"/>
              <a:t>Disadvantages of Distributed Operating System:</a:t>
            </a:r>
            <a:endParaRPr lang="en-IN" dirty="0" smtClean="0"/>
          </a:p>
          <a:p>
            <a:pPr fontAlgn="base"/>
            <a:r>
              <a:rPr lang="en-IN" dirty="0" smtClean="0"/>
              <a:t>Failure of the main network will stop the entire communication</a:t>
            </a:r>
          </a:p>
          <a:p>
            <a:pPr fontAlgn="base"/>
            <a:r>
              <a:rPr lang="en-IN" dirty="0" smtClean="0"/>
              <a:t>To establish distributed systems the language which are used are not well defined yet</a:t>
            </a:r>
          </a:p>
          <a:p>
            <a:pPr fontAlgn="base"/>
            <a:r>
              <a:rPr lang="en-IN" dirty="0" smtClean="0"/>
              <a:t>These types of systems are not readily available as they are very expensive. </a:t>
            </a:r>
          </a:p>
          <a:p>
            <a:pPr fontAlgn="base"/>
            <a:r>
              <a:rPr lang="en-IN" b="1" dirty="0" smtClean="0"/>
              <a:t>Examples of Distributed Operating System are-</a:t>
            </a:r>
            <a:r>
              <a:rPr lang="en-IN" dirty="0" smtClean="0"/>
              <a:t> LOCUS etc.</a:t>
            </a:r>
          </a:p>
          <a:p>
            <a:pPr>
              <a:buNone/>
            </a:pP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 Network Operating System –</a:t>
            </a:r>
            <a:r>
              <a:rPr lang="en-IN" dirty="0" smtClean="0"/>
              <a:t/>
            </a:r>
            <a:br>
              <a:rPr lang="en-IN" dirty="0" smtClean="0"/>
            </a:br>
            <a:r>
              <a:rPr lang="en-IN" dirty="0" smtClean="0"/>
              <a:t>These systems runs on a server and provides the capability to manage data, users, groups, security, applications, and other networking functions. </a:t>
            </a:r>
          </a:p>
          <a:p>
            <a:r>
              <a:rPr lang="en-IN" dirty="0" smtClean="0"/>
              <a:t>These type of operating systems allows shared access of files, printers, security, applications, and other networking functions over a small private network. </a:t>
            </a:r>
          </a:p>
          <a:p>
            <a:r>
              <a:rPr lang="en-IN" dirty="0" smtClean="0"/>
              <a:t>One more important aspect of Network Operating Systems is that all the users are well aware of the underlying configuration, of all other users within the network, their individual connections etc. and that’s why these computers are popularly known as </a:t>
            </a:r>
            <a:r>
              <a:rPr lang="en-IN" b="1" dirty="0" smtClean="0"/>
              <a:t>tightly coupled systems</a:t>
            </a:r>
            <a:r>
              <a:rPr lang="en-IN" dirty="0" smtClean="0"/>
              <a:t>.</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IN" dirty="0" smtClean="0"/>
              <a:t>Types of OS</a:t>
            </a:r>
            <a:endParaRPr lang="en-IN" dirty="0"/>
          </a:p>
        </p:txBody>
      </p:sp>
      <p:sp>
        <p:nvSpPr>
          <p:cNvPr id="3" name="Content Placeholder 2"/>
          <p:cNvSpPr>
            <a:spLocks noGrp="1"/>
          </p:cNvSpPr>
          <p:nvPr>
            <p:ph idx="1"/>
          </p:nvPr>
        </p:nvSpPr>
        <p:spPr>
          <a:xfrm>
            <a:off x="457200" y="1714488"/>
            <a:ext cx="8229600" cy="4610112"/>
          </a:xfrm>
        </p:spPr>
        <p:txBody>
          <a:bodyPr>
            <a:normAutofit fontScale="92500" lnSpcReduction="10000"/>
          </a:bodyPr>
          <a:lstStyle/>
          <a:p>
            <a:pPr fontAlgn="base"/>
            <a:r>
              <a:rPr lang="en-IN" b="1" dirty="0" smtClean="0"/>
              <a:t>Advantages of Network Operating System:</a:t>
            </a:r>
            <a:endParaRPr lang="en-IN" dirty="0" smtClean="0"/>
          </a:p>
          <a:p>
            <a:pPr fontAlgn="base"/>
            <a:r>
              <a:rPr lang="en-IN" dirty="0" smtClean="0"/>
              <a:t>Highly stable centralized servers</a:t>
            </a:r>
          </a:p>
          <a:p>
            <a:pPr fontAlgn="base"/>
            <a:r>
              <a:rPr lang="en-IN" dirty="0" smtClean="0"/>
              <a:t>Security concerns are handled through servers</a:t>
            </a:r>
          </a:p>
          <a:p>
            <a:pPr fontAlgn="base"/>
            <a:r>
              <a:rPr lang="en-IN" dirty="0" smtClean="0"/>
              <a:t>New technologies and hardware up-gradation are easily integrated to the system</a:t>
            </a:r>
          </a:p>
          <a:p>
            <a:pPr fontAlgn="base"/>
            <a:r>
              <a:rPr lang="en-IN" dirty="0" smtClean="0"/>
              <a:t>Server access are possible remotely from different locations and types of systems</a:t>
            </a:r>
          </a:p>
          <a:p>
            <a:pPr fontAlgn="base"/>
            <a:r>
              <a:rPr lang="en-IN" b="1" dirty="0" smtClean="0"/>
              <a:t>Disadvantages of Network Operating System:</a:t>
            </a:r>
            <a:endParaRPr lang="en-IN" dirty="0" smtClean="0"/>
          </a:p>
          <a:p>
            <a:pPr fontAlgn="base"/>
            <a:r>
              <a:rPr lang="en-IN" dirty="0" smtClean="0"/>
              <a:t>Servers are costly</a:t>
            </a:r>
          </a:p>
          <a:p>
            <a:pPr fontAlgn="base"/>
            <a:r>
              <a:rPr lang="en-IN" dirty="0" smtClean="0"/>
              <a:t>User has to depend on central location for most operations</a:t>
            </a:r>
          </a:p>
          <a:p>
            <a:pPr fontAlgn="base"/>
            <a:r>
              <a:rPr lang="en-IN" dirty="0" smtClean="0"/>
              <a:t>Maintenance and updates are required regularly</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a:xfrm>
            <a:off x="457200" y="1714488"/>
            <a:ext cx="8229600" cy="4610112"/>
          </a:xfrm>
        </p:spPr>
        <p:txBody>
          <a:bodyPr>
            <a:normAutofit fontScale="92500" lnSpcReduction="10000"/>
          </a:bodyPr>
          <a:lstStyle/>
          <a:p>
            <a:pPr fontAlgn="base"/>
            <a:r>
              <a:rPr lang="en-IN" dirty="0" smtClean="0"/>
              <a:t>Examples of Networked OS:</a:t>
            </a:r>
          </a:p>
          <a:p>
            <a:pPr fontAlgn="base">
              <a:buNone/>
            </a:pPr>
            <a:r>
              <a:rPr lang="en-IN" dirty="0" smtClean="0"/>
              <a:t>    Microsoft Windows Server 2003, Microsoft Windows Server 2008, UNIX, Linux, Mac OS X, Novell NetWare, and BSD etc.</a:t>
            </a:r>
            <a:endParaRPr lang="en-IN" b="1" dirty="0" smtClean="0"/>
          </a:p>
          <a:p>
            <a:pPr fontAlgn="base"/>
            <a:endParaRPr lang="en-IN" b="1" dirty="0" smtClean="0"/>
          </a:p>
          <a:p>
            <a:pPr fontAlgn="base"/>
            <a:r>
              <a:rPr lang="en-IN" b="1" dirty="0" smtClean="0"/>
              <a:t>Real-Time Operating System –</a:t>
            </a:r>
            <a:r>
              <a:rPr lang="en-IN" dirty="0" smtClean="0"/>
              <a:t/>
            </a:r>
            <a:br>
              <a:rPr lang="en-IN" dirty="0" smtClean="0"/>
            </a:br>
            <a:r>
              <a:rPr lang="en-IN" dirty="0" smtClean="0"/>
              <a:t>In These types of Oss the time interval required to process and respond to inputs is very small. This time interval is called </a:t>
            </a:r>
            <a:r>
              <a:rPr lang="en-IN" b="1" dirty="0" smtClean="0"/>
              <a:t>response time</a:t>
            </a:r>
            <a:r>
              <a:rPr lang="en-IN" dirty="0" smtClean="0"/>
              <a:t>.</a:t>
            </a:r>
          </a:p>
          <a:p>
            <a:pPr fontAlgn="base"/>
            <a:r>
              <a:rPr lang="en-IN" b="1" dirty="0" smtClean="0"/>
              <a:t>Real-time systems</a:t>
            </a:r>
            <a:r>
              <a:rPr lang="en-IN" dirty="0" smtClean="0"/>
              <a:t> are used when the time requirements are very strict like missile systems, air traffic control systems, robots etc.</a:t>
            </a:r>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normAutofit/>
          </a:bodyPr>
          <a:lstStyle/>
          <a:p>
            <a:pPr fontAlgn="base"/>
            <a:r>
              <a:rPr lang="en-IN" b="1" dirty="0" smtClean="0"/>
              <a:t>Advantages of RTOS:</a:t>
            </a:r>
            <a:endParaRPr lang="en-IN" dirty="0" smtClean="0"/>
          </a:p>
          <a:p>
            <a:pPr fontAlgn="base"/>
            <a:r>
              <a:rPr lang="en-IN" b="1" dirty="0" smtClean="0"/>
              <a:t>Maximum Consumption:</a:t>
            </a:r>
            <a:r>
              <a:rPr lang="en-IN" dirty="0" smtClean="0"/>
              <a:t> Maximum utilization of devices and system, thus more output from all the resources</a:t>
            </a:r>
          </a:p>
          <a:p>
            <a:pPr fontAlgn="base"/>
            <a:r>
              <a:rPr lang="en-IN" b="1" dirty="0" smtClean="0"/>
              <a:t>Task Shifting:</a:t>
            </a:r>
            <a:r>
              <a:rPr lang="en-IN" dirty="0" smtClean="0"/>
              <a:t> Time assigned for shifting tasks in these systems are very less. </a:t>
            </a:r>
          </a:p>
          <a:p>
            <a:pPr fontAlgn="base"/>
            <a:r>
              <a:rPr lang="en-IN" b="1" dirty="0" smtClean="0"/>
              <a:t>Error Free:</a:t>
            </a:r>
            <a:r>
              <a:rPr lang="en-IN" dirty="0" smtClean="0"/>
              <a:t> These types of systems are error free.</a:t>
            </a:r>
          </a:p>
          <a:p>
            <a:pPr fontAlgn="base"/>
            <a:r>
              <a:rPr lang="en-IN" b="1" dirty="0" smtClean="0"/>
              <a:t>Memory Allocation:</a:t>
            </a:r>
            <a:r>
              <a:rPr lang="en-IN" dirty="0" smtClean="0"/>
              <a:t> Memory allocation is best managed in these type of systems.</a:t>
            </a:r>
          </a:p>
          <a:p>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normAutofit/>
          </a:bodyPr>
          <a:lstStyle/>
          <a:p>
            <a:pPr fontAlgn="base"/>
            <a:r>
              <a:rPr lang="en-IN" b="1" dirty="0" smtClean="0"/>
              <a:t>Disadvantages of RTOS:</a:t>
            </a:r>
            <a:endParaRPr lang="en-IN" dirty="0" smtClean="0"/>
          </a:p>
          <a:p>
            <a:pPr fontAlgn="base"/>
            <a:r>
              <a:rPr lang="en-IN" b="1" dirty="0" smtClean="0"/>
              <a:t>Use heavy system resources which </a:t>
            </a:r>
            <a:r>
              <a:rPr lang="en-IN" dirty="0" smtClean="0"/>
              <a:t>are expensive as well.</a:t>
            </a:r>
          </a:p>
          <a:p>
            <a:pPr fontAlgn="base"/>
            <a:r>
              <a:rPr lang="en-IN" b="1" dirty="0" smtClean="0"/>
              <a:t>Complex Algorithms:</a:t>
            </a:r>
            <a:r>
              <a:rPr lang="en-IN" dirty="0" smtClean="0"/>
              <a:t> The algorithms are very complex and difficult for the designer to write.</a:t>
            </a:r>
          </a:p>
          <a:p>
            <a:pPr fontAlgn="base"/>
            <a:r>
              <a:rPr lang="en-IN" b="1" dirty="0" smtClean="0"/>
              <a:t>Device driver and interrupt signals:</a:t>
            </a:r>
            <a:r>
              <a:rPr lang="en-IN" dirty="0" smtClean="0"/>
              <a:t> It needs specific device drivers and interrupt signals.</a:t>
            </a:r>
          </a:p>
          <a:p>
            <a:pPr fontAlgn="base">
              <a:buNone/>
            </a:pPr>
            <a:r>
              <a:rPr lang="en-IN" dirty="0" err="1" smtClean="0"/>
              <a:t>Egs</a:t>
            </a:r>
            <a:r>
              <a:rPr lang="en-IN" dirty="0" smtClean="0"/>
              <a:t>: </a:t>
            </a:r>
            <a:r>
              <a:rPr lang="en-IN" b="1" dirty="0" smtClean="0"/>
              <a:t>Scientific experiments, medical imaging systems, industrial control systems, weapon systems, robots, air traffic control systems, </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IN" dirty="0" smtClean="0"/>
              <a:t>Types of OS</a:t>
            </a:r>
            <a:endParaRPr lang="en-IN" dirty="0"/>
          </a:p>
        </p:txBody>
      </p:sp>
      <p:sp>
        <p:nvSpPr>
          <p:cNvPr id="3" name="Content Placeholder 2"/>
          <p:cNvSpPr>
            <a:spLocks noGrp="1"/>
          </p:cNvSpPr>
          <p:nvPr>
            <p:ph idx="1"/>
          </p:nvPr>
        </p:nvSpPr>
        <p:spPr>
          <a:xfrm>
            <a:off x="457200" y="1714488"/>
            <a:ext cx="8229600" cy="4610112"/>
          </a:xfrm>
        </p:spPr>
        <p:txBody>
          <a:bodyPr/>
          <a:lstStyle/>
          <a:p>
            <a:r>
              <a:rPr lang="en-IN" b="1" dirty="0" smtClean="0"/>
              <a:t>Multiprocessor Operating System</a:t>
            </a:r>
            <a:r>
              <a:rPr lang="en-IN" dirty="0" smtClean="0"/>
              <a:t> refers to the use of two or more central processing units (CPU) within a single computer system. These multiple CPUs are in a close communication sharing the computer bus, memory and other peripheral devices. These systems are referred as </a:t>
            </a:r>
            <a:r>
              <a:rPr lang="en-IN" i="1" dirty="0" smtClean="0"/>
              <a:t>tightly coupled systems.</a:t>
            </a:r>
            <a:endParaRPr lang="en-IN" dirty="0" smtClean="0"/>
          </a:p>
          <a:p>
            <a:r>
              <a:rPr lang="en-IN" dirty="0" smtClean="0"/>
              <a:t>These types of systems are used when very high speed is required to process a large volume of data. These systems are generally used in environment like </a:t>
            </a:r>
            <a:r>
              <a:rPr lang="en-IN" b="1" dirty="0" smtClean="0"/>
              <a:t>satellite control, weather forecasting etc.</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pPr algn="ctr"/>
            <a:r>
              <a:rPr lang="en-IN" dirty="0" smtClean="0"/>
              <a:t>Syllabus Review</a:t>
            </a:r>
            <a:endParaRPr lang="en-IN" dirty="0"/>
          </a:p>
        </p:txBody>
      </p:sp>
      <p:sp>
        <p:nvSpPr>
          <p:cNvPr id="3" name="Content Placeholder 2"/>
          <p:cNvSpPr>
            <a:spLocks noGrp="1"/>
          </p:cNvSpPr>
          <p:nvPr>
            <p:ph idx="1"/>
          </p:nvPr>
        </p:nvSpPr>
        <p:spPr>
          <a:xfrm>
            <a:off x="457200" y="1643050"/>
            <a:ext cx="8229600" cy="4681550"/>
          </a:xfrm>
        </p:spPr>
        <p:txBody>
          <a:bodyPr/>
          <a:lstStyle/>
          <a:p>
            <a:r>
              <a:rPr lang="en-IN" dirty="0" smtClean="0"/>
              <a:t>In </a:t>
            </a:r>
            <a:r>
              <a:rPr lang="en-IN" b="1" dirty="0" smtClean="0"/>
              <a:t>Unit 1</a:t>
            </a:r>
            <a:r>
              <a:rPr lang="en-IN" dirty="0" smtClean="0"/>
              <a:t> we will Introduce you  to System Programs &amp; Operating Systems, Evolution of Operating System, Operating system structure, System Call , Types of Operating Systems</a:t>
            </a:r>
          </a:p>
          <a:p>
            <a:r>
              <a:rPr lang="en-IN" dirty="0" smtClean="0"/>
              <a:t>In </a:t>
            </a:r>
            <a:r>
              <a:rPr lang="en-IN" b="1" dirty="0" smtClean="0"/>
              <a:t>Unit II </a:t>
            </a:r>
            <a:r>
              <a:rPr lang="en-IN" dirty="0" smtClean="0"/>
              <a:t>we will cover  File: concepts, access methods, free space managements, allocation methods, directory systems, Contiguous, Linked, Indexed. Directory Structures, File Protection, System Calls for File Management, Disk Scheduling Algorithms.</a:t>
            </a:r>
            <a:endParaRPr lang="en-IN" dirty="0"/>
          </a:p>
        </p:txBody>
      </p:sp>
      <p:pic>
        <p:nvPicPr>
          <p:cNvPr id="4" name="Picture 3"/>
          <p:cNvPicPr/>
          <p:nvPr/>
        </p:nvPicPr>
        <p:blipFill>
          <a:blip r:embed="rId2"/>
          <a:srcRect/>
          <a:stretch>
            <a:fillRect/>
          </a:stretch>
        </p:blipFill>
        <p:spPr bwMode="auto">
          <a:xfrm>
            <a:off x="0" y="0"/>
            <a:ext cx="1214414" cy="1214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IN" dirty="0" smtClean="0"/>
              <a:t>Types of OS</a:t>
            </a:r>
            <a:endParaRPr lang="en-IN" dirty="0"/>
          </a:p>
        </p:txBody>
      </p:sp>
      <p:sp>
        <p:nvSpPr>
          <p:cNvPr id="3" name="Content Placeholder 2"/>
          <p:cNvSpPr>
            <a:spLocks noGrp="1"/>
          </p:cNvSpPr>
          <p:nvPr>
            <p:ph idx="1"/>
          </p:nvPr>
        </p:nvSpPr>
        <p:spPr>
          <a:xfrm>
            <a:off x="457200" y="1571612"/>
            <a:ext cx="8229600" cy="4752988"/>
          </a:xfrm>
        </p:spPr>
        <p:txBody>
          <a:bodyPr>
            <a:normAutofit fontScale="85000" lnSpcReduction="10000"/>
          </a:bodyPr>
          <a:lstStyle/>
          <a:p>
            <a:r>
              <a:rPr lang="en-IN" dirty="0" smtClean="0"/>
              <a:t>The advantages of the multiprocessing system are:</a:t>
            </a:r>
          </a:p>
          <a:p>
            <a:r>
              <a:rPr lang="en-IN" b="1" dirty="0" smtClean="0"/>
              <a:t>Increased Throughput</a:t>
            </a:r>
            <a:r>
              <a:rPr lang="en-IN" dirty="0" smtClean="0"/>
              <a:t> − By increasing the number of processors, more work can be completed in a unit time.</a:t>
            </a:r>
          </a:p>
          <a:p>
            <a:r>
              <a:rPr lang="en-IN" b="1" dirty="0" smtClean="0"/>
              <a:t>Cost Saving</a:t>
            </a:r>
            <a:r>
              <a:rPr lang="en-IN" dirty="0" smtClean="0"/>
              <a:t> − Parallel system shares the memory, buses, peripherals etc. Multiprocessor system thus saves money as compared to multiple single systems. Also, if a number of programs are to operate on the same data, it is cheaper to store that data on one single disk and shared by all processors instead of using many copies of the same data.</a:t>
            </a:r>
          </a:p>
          <a:p>
            <a:r>
              <a:rPr lang="en-IN" b="1" dirty="0" smtClean="0"/>
              <a:t>Increased Reliability</a:t>
            </a:r>
            <a:r>
              <a:rPr lang="en-IN" dirty="0" smtClean="0"/>
              <a:t> − In this system, as the workload is distributed among several processors which results in increased reliability.</a:t>
            </a:r>
          </a:p>
          <a:p>
            <a:r>
              <a:rPr lang="en-IN" dirty="0" smtClean="0"/>
              <a:t> If one processor fails then its failure may slightly slow down the speed of the system but system will work smoothly.</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OS</a:t>
            </a:r>
            <a:endParaRPr lang="en-IN" dirty="0"/>
          </a:p>
        </p:txBody>
      </p:sp>
      <p:sp>
        <p:nvSpPr>
          <p:cNvPr id="3" name="Content Placeholder 2"/>
          <p:cNvSpPr>
            <a:spLocks noGrp="1"/>
          </p:cNvSpPr>
          <p:nvPr>
            <p:ph idx="1"/>
          </p:nvPr>
        </p:nvSpPr>
        <p:spPr/>
        <p:txBody>
          <a:bodyPr/>
          <a:lstStyle/>
          <a:p>
            <a:pPr fontAlgn="base"/>
            <a:r>
              <a:rPr lang="en-IN" dirty="0" smtClean="0"/>
              <a:t>Disadvantages of Multiprocessor systems</a:t>
            </a:r>
          </a:p>
          <a:p>
            <a:pPr fontAlgn="base"/>
            <a:r>
              <a:rPr lang="en-IN" dirty="0" smtClean="0"/>
              <a:t>1.complex OS is required.</a:t>
            </a:r>
          </a:p>
          <a:p>
            <a:pPr fontAlgn="base"/>
            <a:r>
              <a:rPr lang="en-IN" dirty="0" smtClean="0"/>
              <a:t>2.large main memory required.</a:t>
            </a:r>
          </a:p>
          <a:p>
            <a:pPr fontAlgn="base"/>
            <a:r>
              <a:rPr lang="en-IN" dirty="0" smtClean="0"/>
              <a:t>3.very expensive.</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t>Multiprogramming </a:t>
            </a:r>
            <a:r>
              <a:rPr lang="en-IN" sz="3600" dirty="0" err="1" smtClean="0"/>
              <a:t>vs</a:t>
            </a:r>
            <a:r>
              <a:rPr lang="en-IN" sz="3600" dirty="0" smtClean="0"/>
              <a:t> Multitasking</a:t>
            </a:r>
            <a:endParaRPr lang="en-IN" sz="3600" dirty="0"/>
          </a:p>
        </p:txBody>
      </p:sp>
      <p:pic>
        <p:nvPicPr>
          <p:cNvPr id="4" name="Content Placeholder 3" descr="Difference between Multiprogramming and Multitasking - GeeksforGeeks"/>
          <p:cNvPicPr>
            <a:picLocks noGrp="1"/>
          </p:cNvPicPr>
          <p:nvPr>
            <p:ph idx="1"/>
          </p:nvPr>
        </p:nvPicPr>
        <p:blipFill>
          <a:blip r:embed="rId2"/>
          <a:srcRect/>
          <a:stretch>
            <a:fillRect/>
          </a:stretch>
        </p:blipFill>
        <p:spPr bwMode="auto">
          <a:xfrm>
            <a:off x="1000100" y="2571744"/>
            <a:ext cx="3357566" cy="2857520"/>
          </a:xfrm>
          <a:prstGeom prst="rect">
            <a:avLst/>
          </a:prstGeom>
          <a:noFill/>
          <a:ln w="9525">
            <a:noFill/>
            <a:miter lim="800000"/>
            <a:headEnd/>
            <a:tailEnd/>
          </a:ln>
        </p:spPr>
      </p:pic>
      <p:pic>
        <p:nvPicPr>
          <p:cNvPr id="1026" name="Picture 2" descr="Difference between Multiprogramming and Multitasking - GeeksforGeeks"/>
          <p:cNvPicPr>
            <a:picLocks noChangeAspect="1" noChangeArrowheads="1"/>
          </p:cNvPicPr>
          <p:nvPr/>
        </p:nvPicPr>
        <p:blipFill>
          <a:blip r:embed="rId3"/>
          <a:srcRect/>
          <a:stretch>
            <a:fillRect/>
          </a:stretch>
        </p:blipFill>
        <p:spPr bwMode="auto">
          <a:xfrm>
            <a:off x="5143504" y="2428868"/>
            <a:ext cx="3429024" cy="342902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tiate between time sharing systems and multi programmed batch  systems | Differbetween"/>
          <p:cNvPicPr>
            <a:picLocks noGrp="1"/>
          </p:cNvPicPr>
          <p:nvPr>
            <p:ph idx="1"/>
          </p:nvPr>
        </p:nvPicPr>
        <p:blipFill>
          <a:blip r:embed="rId2"/>
          <a:srcRect/>
          <a:stretch>
            <a:fillRect/>
          </a:stretch>
        </p:blipFill>
        <p:spPr bwMode="auto">
          <a:xfrm>
            <a:off x="1571604" y="857233"/>
            <a:ext cx="6429420" cy="542928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pPr algn="ctr"/>
            <a:r>
              <a:rPr lang="en-IN" dirty="0" smtClean="0"/>
              <a:t>Review Questions</a:t>
            </a:r>
            <a:endParaRPr lang="en-IN" dirty="0"/>
          </a:p>
        </p:txBody>
      </p:sp>
      <p:sp>
        <p:nvSpPr>
          <p:cNvPr id="3" name="Content Placeholder 2"/>
          <p:cNvSpPr>
            <a:spLocks noGrp="1"/>
          </p:cNvSpPr>
          <p:nvPr>
            <p:ph idx="1"/>
          </p:nvPr>
        </p:nvSpPr>
        <p:spPr>
          <a:xfrm>
            <a:off x="457200" y="1785926"/>
            <a:ext cx="8229600" cy="4538674"/>
          </a:xfrm>
        </p:spPr>
        <p:txBody>
          <a:bodyPr/>
          <a:lstStyle/>
          <a:p>
            <a:r>
              <a:rPr lang="en-IN" dirty="0" smtClean="0"/>
              <a:t>Define an OS</a:t>
            </a:r>
          </a:p>
          <a:p>
            <a:r>
              <a:rPr lang="en-IN" dirty="0" smtClean="0"/>
              <a:t>Describe the functions of an OS</a:t>
            </a:r>
          </a:p>
          <a:p>
            <a:r>
              <a:rPr lang="en-IN" dirty="0" smtClean="0"/>
              <a:t>What are the 4 components of a Computer system</a:t>
            </a:r>
          </a:p>
          <a:p>
            <a:r>
              <a:rPr lang="en-IN" dirty="0" smtClean="0"/>
              <a:t>Name the different types of OS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Syllabus Review</a:t>
            </a:r>
            <a:endParaRPr lang="en-IN" dirty="0"/>
          </a:p>
        </p:txBody>
      </p:sp>
      <p:sp>
        <p:nvSpPr>
          <p:cNvPr id="3" name="Content Placeholder 2"/>
          <p:cNvSpPr>
            <a:spLocks noGrp="1"/>
          </p:cNvSpPr>
          <p:nvPr>
            <p:ph idx="1"/>
          </p:nvPr>
        </p:nvSpPr>
        <p:spPr/>
        <p:txBody>
          <a:bodyPr>
            <a:normAutofit lnSpcReduction="10000"/>
          </a:bodyPr>
          <a:lstStyle/>
          <a:p>
            <a:pPr algn="just"/>
            <a:r>
              <a:rPr lang="en-IN" sz="2400" b="1" dirty="0" smtClean="0"/>
              <a:t>Unit 3</a:t>
            </a:r>
            <a:r>
              <a:rPr lang="en-IN" sz="2400" dirty="0" smtClean="0"/>
              <a:t> covers Process:  Process Concept, Scheduling Concepts, Types of Schedulers, Process State Diagram, Scheduling Algorithms, Algorithms Evaluation, System calls for Process Management; Multiple Processor Scheduling; Concept of Threads. </a:t>
            </a:r>
          </a:p>
          <a:p>
            <a:r>
              <a:rPr lang="en-IN" sz="2400" b="1" dirty="0" smtClean="0"/>
              <a:t>Memory Management:</a:t>
            </a:r>
          </a:p>
          <a:p>
            <a:pPr>
              <a:buNone/>
            </a:pPr>
            <a:r>
              <a:rPr lang="en-IN" sz="2400" dirty="0" smtClean="0"/>
              <a:t>    Different Memory Management Techniques – Partitioning, Swapping, Segmentation, Paging, Paged Segmentation, Comparison of these techniques, Techniques for supporting the execution of large programs: Overlay, Dynamic Linking and Loading, Virtual Memory – Concept, Implementation by Demand Paging etc.</a:t>
            </a:r>
            <a:endParaRPr lang="en-IN" sz="2400" dirty="0"/>
          </a:p>
        </p:txBody>
      </p:sp>
      <p:pic>
        <p:nvPicPr>
          <p:cNvPr id="4" name="Picture 3"/>
          <p:cNvPicPr/>
          <p:nvPr/>
        </p:nvPicPr>
        <p:blipFill>
          <a:blip r:embed="rId2"/>
          <a:srcRect/>
          <a:stretch>
            <a:fillRect/>
          </a:stretch>
        </p:blipFill>
        <p:spPr bwMode="auto">
          <a:xfrm>
            <a:off x="0" y="0"/>
            <a:ext cx="1214414" cy="1285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Syllabus Review</a:t>
            </a:r>
            <a:endParaRPr lang="en-IN" dirty="0"/>
          </a:p>
        </p:txBody>
      </p:sp>
      <p:sp>
        <p:nvSpPr>
          <p:cNvPr id="3" name="Content Placeholder 2"/>
          <p:cNvSpPr>
            <a:spLocks noGrp="1"/>
          </p:cNvSpPr>
          <p:nvPr>
            <p:ph idx="1"/>
          </p:nvPr>
        </p:nvSpPr>
        <p:spPr/>
        <p:txBody>
          <a:bodyPr>
            <a:noAutofit/>
          </a:bodyPr>
          <a:lstStyle/>
          <a:p>
            <a:pPr algn="just"/>
            <a:r>
              <a:rPr lang="en-IN" sz="2400" dirty="0" smtClean="0"/>
              <a:t>In </a:t>
            </a:r>
            <a:r>
              <a:rPr lang="en-IN" sz="2400" b="1" dirty="0" smtClean="0"/>
              <a:t>Unit IV</a:t>
            </a:r>
            <a:r>
              <a:rPr lang="en-IN" sz="2400" dirty="0" smtClean="0"/>
              <a:t> we will discuss Input / Output : Principles and Programming, </a:t>
            </a:r>
            <a:r>
              <a:rPr lang="en-IN" sz="2400" dirty="0" err="1" smtClean="0"/>
              <a:t>Input/Output</a:t>
            </a:r>
            <a:r>
              <a:rPr lang="en-IN" sz="2400" dirty="0" smtClean="0"/>
              <a:t> Problems, Asynchronous Operations, Speed gap Format conversion, I/O Interfaces, Programme Controlled I/O, Interrupt Driven I/O, Concurrent I/O. Concurrent Processes :</a:t>
            </a:r>
          </a:p>
          <a:p>
            <a:pPr algn="just">
              <a:buNone/>
            </a:pPr>
            <a:r>
              <a:rPr lang="en-IN" sz="2400" dirty="0" smtClean="0"/>
              <a:t>     Real and Virtual Concurrency, Mutual Exclusion, Synchronization, Inter- Process Communication, Critical Section Problem, Solution to Critical Section Problem : Semaphores – Binary and Counting Semaphores, Deadlocks: Deadlock Problems, Characterization, Prevention, Avoidance, Recovery. </a:t>
            </a:r>
          </a:p>
          <a:p>
            <a:pPr algn="just">
              <a:buNone/>
            </a:pPr>
            <a:endParaRPr lang="en-IN" sz="2400" dirty="0" smtClean="0"/>
          </a:p>
          <a:p>
            <a:pPr algn="just">
              <a:buNone/>
            </a:pPr>
            <a:endParaRPr lang="en-I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Syllabus Review</a:t>
            </a:r>
            <a:endParaRPr lang="en-IN" dirty="0"/>
          </a:p>
        </p:txBody>
      </p:sp>
      <p:sp>
        <p:nvSpPr>
          <p:cNvPr id="3" name="Content Placeholder 2"/>
          <p:cNvSpPr>
            <a:spLocks noGrp="1"/>
          </p:cNvSpPr>
          <p:nvPr>
            <p:ph idx="1"/>
          </p:nvPr>
        </p:nvSpPr>
        <p:spPr/>
        <p:txBody>
          <a:bodyPr/>
          <a:lstStyle/>
          <a:p>
            <a:r>
              <a:rPr lang="en-IN" sz="2800" b="1" dirty="0" smtClean="0"/>
              <a:t>Unit V</a:t>
            </a:r>
            <a:r>
              <a:rPr lang="en-IN" sz="2800" dirty="0" smtClean="0"/>
              <a:t> will cover Introduction to Network, Distributed and Multiprocessor Operating Systems. Case Studies: Unix/Linux, WINDOWS and other Contemporary Operating Systems.</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What is an Operating System</a:t>
            </a:r>
            <a:endParaRPr lang="en-IN" dirty="0"/>
          </a:p>
        </p:txBody>
      </p:sp>
      <p:sp>
        <p:nvSpPr>
          <p:cNvPr id="3" name="Content Placeholder 2"/>
          <p:cNvSpPr>
            <a:spLocks noGrp="1"/>
          </p:cNvSpPr>
          <p:nvPr>
            <p:ph idx="1"/>
          </p:nvPr>
        </p:nvSpPr>
        <p:spPr/>
        <p:txBody>
          <a:bodyPr/>
          <a:lstStyle/>
          <a:p>
            <a:r>
              <a:rPr lang="en-US" dirty="0" smtClean="0"/>
              <a:t>A program that acts as an intermediary between a user of a computer and the computer hardware.</a:t>
            </a:r>
          </a:p>
          <a:p>
            <a:r>
              <a:rPr lang="en-US" dirty="0" smtClean="0"/>
              <a:t>Operating system goals:</a:t>
            </a:r>
          </a:p>
          <a:p>
            <a:pPr lvl="1"/>
            <a:r>
              <a:rPr lang="en-US" dirty="0" smtClean="0"/>
              <a:t>Execute user programs and make solving user problems easier.</a:t>
            </a:r>
          </a:p>
          <a:p>
            <a:pPr lvl="1"/>
            <a:r>
              <a:rPr lang="en-US" dirty="0" smtClean="0"/>
              <a:t>Make the computer system convenient to use.</a:t>
            </a:r>
          </a:p>
          <a:p>
            <a:r>
              <a:rPr lang="en-US" dirty="0" smtClean="0"/>
              <a:t>Use the computer hardware in an efficient manner.</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17341</TotalTime>
  <Words>2516</Words>
  <Application>Microsoft Office PowerPoint</Application>
  <PresentationFormat>On-screen Show (4:3)</PresentationFormat>
  <Paragraphs>267</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Flow</vt:lpstr>
      <vt:lpstr>Introduction to Operating System</vt:lpstr>
      <vt:lpstr>BOOKS</vt:lpstr>
      <vt:lpstr>Objectives</vt:lpstr>
      <vt:lpstr>Pre-requisites</vt:lpstr>
      <vt:lpstr>Syllabus Review</vt:lpstr>
      <vt:lpstr>Syllabus Review</vt:lpstr>
      <vt:lpstr>Syllabus Review</vt:lpstr>
      <vt:lpstr>  Syllabus Review</vt:lpstr>
      <vt:lpstr>  What is an Operating System</vt:lpstr>
      <vt:lpstr>          Features of an OS</vt:lpstr>
      <vt:lpstr>Objectives of an OS</vt:lpstr>
      <vt:lpstr>Objectives of an OS</vt:lpstr>
      <vt:lpstr>Introduction</vt:lpstr>
      <vt:lpstr>Introduction</vt:lpstr>
      <vt:lpstr>Introduction</vt:lpstr>
      <vt:lpstr> Structure of Computer system</vt:lpstr>
      <vt:lpstr>  Structure of Computer system</vt:lpstr>
      <vt:lpstr>  Characteristics/Functions of an OS </vt:lpstr>
      <vt:lpstr>Characteristics/Functions of an OS  </vt:lpstr>
      <vt:lpstr>Characteristics/Functions of an OS</vt:lpstr>
      <vt:lpstr>Introduction</vt:lpstr>
      <vt:lpstr>Introduction</vt:lpstr>
      <vt:lpstr>Introduction</vt:lpstr>
      <vt:lpstr>  History and Classification</vt:lpstr>
      <vt:lpstr>History and Classification</vt:lpstr>
      <vt:lpstr>History and Classification</vt:lpstr>
      <vt:lpstr>History and Classification</vt:lpstr>
      <vt:lpstr>History and Classification</vt:lpstr>
      <vt:lpstr>History and Classification</vt:lpstr>
      <vt:lpstr>History and Classification</vt:lpstr>
      <vt:lpstr>History and Classification</vt:lpstr>
      <vt:lpstr>History and Classification</vt:lpstr>
      <vt:lpstr>History and Classification</vt:lpstr>
      <vt:lpstr>History and Classification</vt:lpstr>
      <vt:lpstr>TYPES OF OPERATING SYSTEM </vt:lpstr>
      <vt:lpstr>                   Types of OS</vt:lpstr>
      <vt:lpstr>                 Types of OS</vt:lpstr>
      <vt:lpstr>Types of OS</vt:lpstr>
      <vt:lpstr>Types of OS</vt:lpstr>
      <vt:lpstr>Types of OS</vt:lpstr>
      <vt:lpstr>Types of OS</vt:lpstr>
      <vt:lpstr>Types of OS</vt:lpstr>
      <vt:lpstr>Types of OS</vt:lpstr>
      <vt:lpstr>Types of OS</vt:lpstr>
      <vt:lpstr>Types of OS</vt:lpstr>
      <vt:lpstr>Types of OS</vt:lpstr>
      <vt:lpstr>Types of OS</vt:lpstr>
      <vt:lpstr>Types of OS</vt:lpstr>
      <vt:lpstr>Types of OS</vt:lpstr>
      <vt:lpstr>Types of OS</vt:lpstr>
      <vt:lpstr>Types of OS</vt:lpstr>
      <vt:lpstr>Multiprogramming vs Multitasking</vt:lpstr>
      <vt:lpstr>Slide 53</vt:lpstr>
      <vt:lpstr>Review Questions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HP</dc:creator>
  <cp:lastModifiedBy>HP</cp:lastModifiedBy>
  <cp:revision>35</cp:revision>
  <dcterms:created xsi:type="dcterms:W3CDTF">2018-12-22T17:37:57Z</dcterms:created>
  <dcterms:modified xsi:type="dcterms:W3CDTF">2022-03-01T17:13:54Z</dcterms:modified>
</cp:coreProperties>
</file>