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8" r:id="rId3"/>
    <p:sldId id="289" r:id="rId4"/>
    <p:sldId id="258" r:id="rId5"/>
    <p:sldId id="264" r:id="rId6"/>
    <p:sldId id="265" r:id="rId7"/>
    <p:sldId id="266" r:id="rId8"/>
    <p:sldId id="283" r:id="rId9"/>
    <p:sldId id="290" r:id="rId10"/>
    <p:sldId id="269" r:id="rId11"/>
    <p:sldId id="270" r:id="rId12"/>
    <p:sldId id="271" r:id="rId13"/>
    <p:sldId id="272" r:id="rId14"/>
    <p:sldId id="284" r:id="rId15"/>
    <p:sldId id="291" r:id="rId16"/>
    <p:sldId id="286" r:id="rId17"/>
    <p:sldId id="275" r:id="rId18"/>
    <p:sldId id="282"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88542A-48D8-4690-ADF9-51D2ABC64B06}"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IN"/>
        </a:p>
      </dgm:t>
    </dgm:pt>
    <dgm:pt modelId="{034C37EF-1D71-426C-AD45-3F24B811E6FD}">
      <dgm:prSet phldrT="[Text]"/>
      <dgm:spPr/>
      <dgm:t>
        <a:bodyPr/>
        <a:lstStyle/>
        <a:p>
          <a:pPr>
            <a:buSzPct val="145454"/>
            <a:buChar char="•"/>
          </a:pPr>
          <a:r>
            <a:rPr lang="en-IN" dirty="0">
              <a:latin typeface="Verdana"/>
              <a:cs typeface="Verdana"/>
            </a:rPr>
            <a:t>Data</a:t>
          </a:r>
          <a:r>
            <a:rPr lang="en-IN" spc="-25" dirty="0">
              <a:latin typeface="Verdana"/>
              <a:cs typeface="Verdana"/>
            </a:rPr>
            <a:t> </a:t>
          </a:r>
          <a:r>
            <a:rPr lang="en-IN" dirty="0">
              <a:latin typeface="Verdana"/>
              <a:cs typeface="Verdana"/>
            </a:rPr>
            <a:t>Collection</a:t>
          </a:r>
          <a:endParaRPr lang="en-IN" dirty="0"/>
        </a:p>
      </dgm:t>
    </dgm:pt>
    <dgm:pt modelId="{BAFCA291-92F8-4EF0-AD53-62D11AE96ACB}" type="parTrans" cxnId="{665FD48A-CA0B-460F-B5D2-82FFA998559D}">
      <dgm:prSet/>
      <dgm:spPr/>
      <dgm:t>
        <a:bodyPr/>
        <a:lstStyle/>
        <a:p>
          <a:endParaRPr lang="en-IN"/>
        </a:p>
      </dgm:t>
    </dgm:pt>
    <dgm:pt modelId="{62B57527-7976-45CB-8530-9D832341B1C3}" type="sibTrans" cxnId="{665FD48A-CA0B-460F-B5D2-82FFA998559D}">
      <dgm:prSet/>
      <dgm:spPr/>
      <dgm:t>
        <a:bodyPr/>
        <a:lstStyle/>
        <a:p>
          <a:endParaRPr lang="en-IN"/>
        </a:p>
      </dgm:t>
    </dgm:pt>
    <dgm:pt modelId="{BD573094-9AD4-4F43-8DAC-0803061D9EEB}">
      <dgm:prSet phldrT="[Text]"/>
      <dgm:spPr>
        <a:solidFill>
          <a:srgbClr val="C00000"/>
        </a:solidFill>
      </dgm:spPr>
      <dgm:t>
        <a:bodyPr/>
        <a:lstStyle/>
        <a:p>
          <a:pPr>
            <a:buSzPct val="145454"/>
            <a:buChar char="•"/>
          </a:pPr>
          <a:r>
            <a:rPr lang="en-IN" dirty="0">
              <a:latin typeface="Verdana"/>
              <a:cs typeface="Verdana"/>
            </a:rPr>
            <a:t>Data</a:t>
          </a:r>
          <a:r>
            <a:rPr lang="en-IN" spc="-21" dirty="0">
              <a:latin typeface="Verdana"/>
              <a:cs typeface="Verdana"/>
            </a:rPr>
            <a:t> </a:t>
          </a:r>
          <a:r>
            <a:rPr lang="en-IN" dirty="0">
              <a:latin typeface="Verdana"/>
              <a:cs typeface="Verdana"/>
            </a:rPr>
            <a:t>Cleaning-</a:t>
          </a:r>
          <a:r>
            <a:rPr lang="en-US" dirty="0">
              <a:latin typeface="Verdana"/>
              <a:cs typeface="Verdana"/>
            </a:rPr>
            <a:t>Data</a:t>
          </a:r>
          <a:r>
            <a:rPr lang="en-US" spc="-4" dirty="0">
              <a:latin typeface="Verdana"/>
              <a:cs typeface="Verdana"/>
            </a:rPr>
            <a:t> </a:t>
          </a:r>
          <a:r>
            <a:rPr lang="en-US" dirty="0">
              <a:latin typeface="Verdana"/>
              <a:cs typeface="Verdana"/>
            </a:rPr>
            <a:t>preprocessing</a:t>
          </a:r>
          <a:r>
            <a:rPr lang="en-US" spc="-4" dirty="0">
              <a:latin typeface="Verdana"/>
              <a:cs typeface="Verdana"/>
            </a:rPr>
            <a:t>  (</a:t>
          </a:r>
          <a:r>
            <a:rPr lang="en-US" dirty="0">
              <a:latin typeface="Verdana"/>
              <a:cs typeface="Verdana"/>
            </a:rPr>
            <a:t>Captions</a:t>
          </a:r>
          <a:r>
            <a:rPr lang="en-US" spc="-4" dirty="0">
              <a:latin typeface="Verdana"/>
              <a:cs typeface="Verdana"/>
            </a:rPr>
            <a:t> </a:t>
          </a:r>
          <a:r>
            <a:rPr lang="en-US" spc="4" dirty="0">
              <a:latin typeface="Verdana"/>
              <a:cs typeface="Verdana"/>
            </a:rPr>
            <a:t>and</a:t>
          </a:r>
          <a:r>
            <a:rPr lang="en-US" spc="-4" dirty="0">
              <a:latin typeface="Verdana"/>
              <a:cs typeface="Verdana"/>
            </a:rPr>
            <a:t> </a:t>
          </a:r>
          <a:r>
            <a:rPr lang="en-US" dirty="0">
              <a:latin typeface="Verdana"/>
              <a:cs typeface="Verdana"/>
            </a:rPr>
            <a:t>Images)</a:t>
          </a:r>
          <a:endParaRPr lang="en-IN" dirty="0"/>
        </a:p>
      </dgm:t>
    </dgm:pt>
    <dgm:pt modelId="{7EE4ECDB-73E0-4F2A-B40F-768ACD0B652C}" type="parTrans" cxnId="{19C879F5-7346-4C47-A542-7A73F741347A}">
      <dgm:prSet/>
      <dgm:spPr/>
      <dgm:t>
        <a:bodyPr/>
        <a:lstStyle/>
        <a:p>
          <a:endParaRPr lang="en-IN"/>
        </a:p>
      </dgm:t>
    </dgm:pt>
    <dgm:pt modelId="{EF8598CB-72DD-4478-AAB1-38F5F082A19E}" type="sibTrans" cxnId="{19C879F5-7346-4C47-A542-7A73F741347A}">
      <dgm:prSet/>
      <dgm:spPr/>
      <dgm:t>
        <a:bodyPr/>
        <a:lstStyle/>
        <a:p>
          <a:endParaRPr lang="en-IN"/>
        </a:p>
      </dgm:t>
    </dgm:pt>
    <dgm:pt modelId="{544848C3-1198-4112-A641-331A8DA9C3C7}">
      <dgm:prSet/>
      <dgm:spPr/>
      <dgm:t>
        <a:bodyPr/>
        <a:lstStyle/>
        <a:p>
          <a:pPr>
            <a:buSzPct val="145454"/>
            <a:buChar char="•"/>
          </a:pPr>
          <a:r>
            <a:rPr lang="en-US" dirty="0">
              <a:latin typeface="Verdana"/>
              <a:cs typeface="Verdana"/>
            </a:rPr>
            <a:t>Data </a:t>
          </a:r>
          <a:r>
            <a:rPr lang="en-US" spc="-4" dirty="0">
              <a:latin typeface="Verdana"/>
              <a:cs typeface="Verdana"/>
            </a:rPr>
            <a:t>Preparation</a:t>
          </a:r>
          <a:r>
            <a:rPr lang="en-US" spc="4" dirty="0">
              <a:latin typeface="Verdana"/>
              <a:cs typeface="Verdana"/>
            </a:rPr>
            <a:t> </a:t>
          </a:r>
          <a:r>
            <a:rPr lang="en-US" dirty="0">
              <a:latin typeface="Verdana"/>
              <a:cs typeface="Verdana"/>
            </a:rPr>
            <a:t>using</a:t>
          </a:r>
          <a:r>
            <a:rPr lang="en-US" spc="4" dirty="0">
              <a:latin typeface="Verdana"/>
              <a:cs typeface="Verdana"/>
            </a:rPr>
            <a:t> </a:t>
          </a:r>
          <a:r>
            <a:rPr lang="en-US" spc="-4" dirty="0">
              <a:latin typeface="Verdana"/>
              <a:cs typeface="Verdana"/>
            </a:rPr>
            <a:t>generator</a:t>
          </a:r>
          <a:r>
            <a:rPr lang="en-US" dirty="0">
              <a:latin typeface="Verdana"/>
              <a:cs typeface="Verdana"/>
            </a:rPr>
            <a:t> function</a:t>
          </a:r>
        </a:p>
      </dgm:t>
    </dgm:pt>
    <dgm:pt modelId="{C71A9D84-7F7C-4A0F-8E50-C8B8533B9201}" type="parTrans" cxnId="{119B989F-F77F-4A29-9089-208711BAA636}">
      <dgm:prSet/>
      <dgm:spPr/>
      <dgm:t>
        <a:bodyPr/>
        <a:lstStyle/>
        <a:p>
          <a:endParaRPr lang="en-IN"/>
        </a:p>
      </dgm:t>
    </dgm:pt>
    <dgm:pt modelId="{73954CC9-899C-4541-820D-DF3619CC8635}" type="sibTrans" cxnId="{119B989F-F77F-4A29-9089-208711BAA636}">
      <dgm:prSet/>
      <dgm:spPr/>
      <dgm:t>
        <a:bodyPr/>
        <a:lstStyle/>
        <a:p>
          <a:endParaRPr lang="en-IN"/>
        </a:p>
      </dgm:t>
    </dgm:pt>
    <dgm:pt modelId="{BAD60E8D-D28C-4D9B-BB4D-E9A05A2ECD1D}">
      <dgm:prSet/>
      <dgm:spPr/>
      <dgm:t>
        <a:bodyPr/>
        <a:lstStyle/>
        <a:p>
          <a:pPr>
            <a:buSzPct val="145454"/>
            <a:buChar char="•"/>
          </a:pPr>
          <a:r>
            <a:rPr lang="en-IN" dirty="0">
              <a:latin typeface="Verdana"/>
              <a:cs typeface="Verdana"/>
            </a:rPr>
            <a:t>Prediction</a:t>
          </a:r>
        </a:p>
      </dgm:t>
    </dgm:pt>
    <dgm:pt modelId="{CAEF9868-F45E-424D-B6F6-59F8F296035D}" type="parTrans" cxnId="{721CF332-09C1-41C8-8EAD-B663944AFC8E}">
      <dgm:prSet/>
      <dgm:spPr/>
      <dgm:t>
        <a:bodyPr/>
        <a:lstStyle/>
        <a:p>
          <a:endParaRPr lang="en-IN"/>
        </a:p>
      </dgm:t>
    </dgm:pt>
    <dgm:pt modelId="{D147C8BE-46F7-47AC-A7F7-2FA1FBE1CB48}" type="sibTrans" cxnId="{721CF332-09C1-41C8-8EAD-B663944AFC8E}">
      <dgm:prSet/>
      <dgm:spPr/>
      <dgm:t>
        <a:bodyPr/>
        <a:lstStyle/>
        <a:p>
          <a:endParaRPr lang="en-IN"/>
        </a:p>
      </dgm:t>
    </dgm:pt>
    <dgm:pt modelId="{D1202B4B-B6F0-409F-AF9D-9CE31BCF484B}">
      <dgm:prSet/>
      <dgm:spPr/>
    </dgm:pt>
    <dgm:pt modelId="{7EC7873F-A77C-47F9-8631-AAC802C4D0AB}" type="parTrans" cxnId="{BA86FE53-0B4A-4EDF-A188-1BFE91C31622}">
      <dgm:prSet/>
      <dgm:spPr/>
      <dgm:t>
        <a:bodyPr/>
        <a:lstStyle/>
        <a:p>
          <a:endParaRPr lang="en-IN"/>
        </a:p>
      </dgm:t>
    </dgm:pt>
    <dgm:pt modelId="{2ADEC6E6-DF2D-4652-A04D-ABF83676CC0C}" type="sibTrans" cxnId="{BA86FE53-0B4A-4EDF-A188-1BFE91C31622}">
      <dgm:prSet/>
      <dgm:spPr/>
      <dgm:t>
        <a:bodyPr/>
        <a:lstStyle/>
        <a:p>
          <a:endParaRPr lang="en-IN"/>
        </a:p>
      </dgm:t>
    </dgm:pt>
    <dgm:pt modelId="{FEE8DEA1-9AB1-48CE-ACAC-0492DD02E4C7}">
      <dgm:prSet/>
      <dgm:spPr/>
      <dgm:t>
        <a:bodyPr/>
        <a:lstStyle/>
        <a:p>
          <a:pPr>
            <a:buSzPct val="145454"/>
            <a:buChar char="•"/>
          </a:pPr>
          <a:r>
            <a:rPr lang="en-IN">
              <a:latin typeface="Verdana"/>
              <a:cs typeface="Verdana"/>
            </a:rPr>
            <a:t>Model</a:t>
          </a:r>
          <a:r>
            <a:rPr lang="en-IN" spc="-25">
              <a:latin typeface="Verdana"/>
              <a:cs typeface="Verdana"/>
            </a:rPr>
            <a:t> </a:t>
          </a:r>
          <a:r>
            <a:rPr lang="en-IN">
              <a:latin typeface="Verdana"/>
              <a:cs typeface="Verdana"/>
            </a:rPr>
            <a:t>Architecture</a:t>
          </a:r>
          <a:endParaRPr lang="en-IN" dirty="0">
            <a:latin typeface="Verdana"/>
            <a:cs typeface="Verdana"/>
          </a:endParaRPr>
        </a:p>
      </dgm:t>
    </dgm:pt>
    <dgm:pt modelId="{5B9FADC0-7245-4A86-9B6C-3614C15BBEE7}" type="parTrans" cxnId="{D15E2CA0-60CE-479D-AF81-92C6EE70C096}">
      <dgm:prSet/>
      <dgm:spPr/>
      <dgm:t>
        <a:bodyPr/>
        <a:lstStyle/>
        <a:p>
          <a:endParaRPr lang="en-IN"/>
        </a:p>
      </dgm:t>
    </dgm:pt>
    <dgm:pt modelId="{EC87969F-DD64-4B3B-BD0D-1FEE3977F33D}" type="sibTrans" cxnId="{D15E2CA0-60CE-479D-AF81-92C6EE70C096}">
      <dgm:prSet/>
      <dgm:spPr/>
      <dgm:t>
        <a:bodyPr/>
        <a:lstStyle/>
        <a:p>
          <a:endParaRPr lang="en-IN"/>
        </a:p>
      </dgm:t>
    </dgm:pt>
    <dgm:pt modelId="{5AD3E070-3A16-494B-B770-E733CF5783DE}">
      <dgm:prSet/>
      <dgm:spPr/>
    </dgm:pt>
    <dgm:pt modelId="{77538E12-383A-4FA9-980A-8A103DECAE49}" type="parTrans" cxnId="{C771F70A-A7D9-427D-9A9E-9327992312B9}">
      <dgm:prSet/>
      <dgm:spPr/>
      <dgm:t>
        <a:bodyPr/>
        <a:lstStyle/>
        <a:p>
          <a:endParaRPr lang="en-IN"/>
        </a:p>
      </dgm:t>
    </dgm:pt>
    <dgm:pt modelId="{83CDEDFF-2B61-4C78-9A40-9A4E883336E0}" type="sibTrans" cxnId="{C771F70A-A7D9-427D-9A9E-9327992312B9}">
      <dgm:prSet/>
      <dgm:spPr/>
      <dgm:t>
        <a:bodyPr/>
        <a:lstStyle/>
        <a:p>
          <a:endParaRPr lang="en-IN"/>
        </a:p>
      </dgm:t>
    </dgm:pt>
    <dgm:pt modelId="{E570D1F6-050D-4E9C-92D8-D713FBD59ABB}">
      <dgm:prSet/>
      <dgm:spPr/>
    </dgm:pt>
    <dgm:pt modelId="{EC5233FD-C052-4057-BD19-B35054831737}" type="parTrans" cxnId="{6AA1ED7A-E69D-489A-B87D-A560B01C257B}">
      <dgm:prSet/>
      <dgm:spPr/>
      <dgm:t>
        <a:bodyPr/>
        <a:lstStyle/>
        <a:p>
          <a:endParaRPr lang="en-IN"/>
        </a:p>
      </dgm:t>
    </dgm:pt>
    <dgm:pt modelId="{2889B299-A898-4ACF-B2C3-5228BB7BC172}" type="sibTrans" cxnId="{6AA1ED7A-E69D-489A-B87D-A560B01C257B}">
      <dgm:prSet/>
      <dgm:spPr/>
      <dgm:t>
        <a:bodyPr/>
        <a:lstStyle/>
        <a:p>
          <a:endParaRPr lang="en-IN"/>
        </a:p>
      </dgm:t>
    </dgm:pt>
    <dgm:pt modelId="{94A7C390-DA8A-4F66-A184-A53F991B9E75}">
      <dgm:prSet/>
      <dgm:spPr/>
    </dgm:pt>
    <dgm:pt modelId="{74D7D028-3D75-47AF-A113-56FEE41BDB2E}" type="parTrans" cxnId="{D143ACF9-4B6D-42F0-875E-78A2C1583BB0}">
      <dgm:prSet/>
      <dgm:spPr/>
      <dgm:t>
        <a:bodyPr/>
        <a:lstStyle/>
        <a:p>
          <a:endParaRPr lang="en-IN"/>
        </a:p>
      </dgm:t>
    </dgm:pt>
    <dgm:pt modelId="{895FAB12-72EA-4CC2-841C-062D041F19A5}" type="sibTrans" cxnId="{D143ACF9-4B6D-42F0-875E-78A2C1583BB0}">
      <dgm:prSet/>
      <dgm:spPr/>
      <dgm:t>
        <a:bodyPr/>
        <a:lstStyle/>
        <a:p>
          <a:endParaRPr lang="en-IN"/>
        </a:p>
      </dgm:t>
    </dgm:pt>
    <dgm:pt modelId="{7B63BAF7-C65C-440C-8FBA-565115DBB1E4}">
      <dgm:prSet/>
      <dgm:spPr/>
    </dgm:pt>
    <dgm:pt modelId="{4968525D-0F5B-4DDD-BE92-4DC3CB2C73B8}" type="parTrans" cxnId="{FE9FB25A-791C-42C0-85DA-8103EB67FFED}">
      <dgm:prSet/>
      <dgm:spPr/>
      <dgm:t>
        <a:bodyPr/>
        <a:lstStyle/>
        <a:p>
          <a:endParaRPr lang="en-IN"/>
        </a:p>
      </dgm:t>
    </dgm:pt>
    <dgm:pt modelId="{414D7264-D718-434D-8A96-1350853F66DE}" type="sibTrans" cxnId="{FE9FB25A-791C-42C0-85DA-8103EB67FFED}">
      <dgm:prSet/>
      <dgm:spPr/>
      <dgm:t>
        <a:bodyPr/>
        <a:lstStyle/>
        <a:p>
          <a:endParaRPr lang="en-IN"/>
        </a:p>
      </dgm:t>
    </dgm:pt>
    <dgm:pt modelId="{522B35E7-7FF9-49AB-A996-F1B3FD4BC2D8}">
      <dgm:prSet/>
      <dgm:spPr/>
    </dgm:pt>
    <dgm:pt modelId="{68FAEFE1-8161-4D8D-B27D-5202AAF24285}" type="parTrans" cxnId="{845D44EE-F6C9-4CC2-A3DF-0AE7B9BC6C8F}">
      <dgm:prSet/>
      <dgm:spPr/>
      <dgm:t>
        <a:bodyPr/>
        <a:lstStyle/>
        <a:p>
          <a:endParaRPr lang="en-IN"/>
        </a:p>
      </dgm:t>
    </dgm:pt>
    <dgm:pt modelId="{CD1BDC6A-DF97-492A-88A9-203B33B4125A}" type="sibTrans" cxnId="{845D44EE-F6C9-4CC2-A3DF-0AE7B9BC6C8F}">
      <dgm:prSet/>
      <dgm:spPr/>
      <dgm:t>
        <a:bodyPr/>
        <a:lstStyle/>
        <a:p>
          <a:endParaRPr lang="en-IN"/>
        </a:p>
      </dgm:t>
    </dgm:pt>
    <dgm:pt modelId="{BC1BC9B1-1498-439F-89CC-35B4AC161D4E}" type="pres">
      <dgm:prSet presAssocID="{2488542A-48D8-4690-ADF9-51D2ABC64B06}" presName="outerComposite" presStyleCnt="0">
        <dgm:presLayoutVars>
          <dgm:chMax val="5"/>
          <dgm:dir/>
          <dgm:resizeHandles val="exact"/>
        </dgm:presLayoutVars>
      </dgm:prSet>
      <dgm:spPr/>
    </dgm:pt>
    <dgm:pt modelId="{36BE50B7-CF56-4AC6-8F37-7607EB3926FC}" type="pres">
      <dgm:prSet presAssocID="{2488542A-48D8-4690-ADF9-51D2ABC64B06}" presName="dummyMaxCanvas" presStyleCnt="0">
        <dgm:presLayoutVars/>
      </dgm:prSet>
      <dgm:spPr/>
    </dgm:pt>
    <dgm:pt modelId="{02B2D998-597F-4BCA-9BD0-B672E61A5F1A}" type="pres">
      <dgm:prSet presAssocID="{2488542A-48D8-4690-ADF9-51D2ABC64B06}" presName="FiveNodes_1" presStyleLbl="node1" presStyleIdx="0" presStyleCnt="5">
        <dgm:presLayoutVars>
          <dgm:bulletEnabled val="1"/>
        </dgm:presLayoutVars>
      </dgm:prSet>
      <dgm:spPr/>
    </dgm:pt>
    <dgm:pt modelId="{635CFC96-FF31-43CB-B02D-36C871A62B33}" type="pres">
      <dgm:prSet presAssocID="{2488542A-48D8-4690-ADF9-51D2ABC64B06}" presName="FiveNodes_2" presStyleLbl="node1" presStyleIdx="1" presStyleCnt="5">
        <dgm:presLayoutVars>
          <dgm:bulletEnabled val="1"/>
        </dgm:presLayoutVars>
      </dgm:prSet>
      <dgm:spPr/>
    </dgm:pt>
    <dgm:pt modelId="{64470EBB-EFF8-44DA-865A-132FF85DEDDC}" type="pres">
      <dgm:prSet presAssocID="{2488542A-48D8-4690-ADF9-51D2ABC64B06}" presName="FiveNodes_3" presStyleLbl="node1" presStyleIdx="2" presStyleCnt="5">
        <dgm:presLayoutVars>
          <dgm:bulletEnabled val="1"/>
        </dgm:presLayoutVars>
      </dgm:prSet>
      <dgm:spPr/>
    </dgm:pt>
    <dgm:pt modelId="{DF5783FB-4CAA-4C75-85A9-077C6B7C8B39}" type="pres">
      <dgm:prSet presAssocID="{2488542A-48D8-4690-ADF9-51D2ABC64B06}" presName="FiveNodes_4" presStyleLbl="node1" presStyleIdx="3" presStyleCnt="5">
        <dgm:presLayoutVars>
          <dgm:bulletEnabled val="1"/>
        </dgm:presLayoutVars>
      </dgm:prSet>
      <dgm:spPr/>
    </dgm:pt>
    <dgm:pt modelId="{1A8CE8E8-4799-4A89-A6E4-3BFFC408D833}" type="pres">
      <dgm:prSet presAssocID="{2488542A-48D8-4690-ADF9-51D2ABC64B06}" presName="FiveNodes_5" presStyleLbl="node1" presStyleIdx="4" presStyleCnt="5">
        <dgm:presLayoutVars>
          <dgm:bulletEnabled val="1"/>
        </dgm:presLayoutVars>
      </dgm:prSet>
      <dgm:spPr/>
    </dgm:pt>
    <dgm:pt modelId="{036C0AE4-2B82-4C5C-A300-9AA28963FFD2}" type="pres">
      <dgm:prSet presAssocID="{2488542A-48D8-4690-ADF9-51D2ABC64B06}" presName="FiveConn_1-2" presStyleLbl="fgAccFollowNode1" presStyleIdx="0" presStyleCnt="4">
        <dgm:presLayoutVars>
          <dgm:bulletEnabled val="1"/>
        </dgm:presLayoutVars>
      </dgm:prSet>
      <dgm:spPr/>
    </dgm:pt>
    <dgm:pt modelId="{25CA4A10-797F-45BA-80C1-F6DDEF2A678B}" type="pres">
      <dgm:prSet presAssocID="{2488542A-48D8-4690-ADF9-51D2ABC64B06}" presName="FiveConn_2-3" presStyleLbl="fgAccFollowNode1" presStyleIdx="1" presStyleCnt="4">
        <dgm:presLayoutVars>
          <dgm:bulletEnabled val="1"/>
        </dgm:presLayoutVars>
      </dgm:prSet>
      <dgm:spPr/>
    </dgm:pt>
    <dgm:pt modelId="{3CB2B76F-5A9C-446D-B632-5DEF68151B40}" type="pres">
      <dgm:prSet presAssocID="{2488542A-48D8-4690-ADF9-51D2ABC64B06}" presName="FiveConn_3-4" presStyleLbl="fgAccFollowNode1" presStyleIdx="2" presStyleCnt="4">
        <dgm:presLayoutVars>
          <dgm:bulletEnabled val="1"/>
        </dgm:presLayoutVars>
      </dgm:prSet>
      <dgm:spPr/>
    </dgm:pt>
    <dgm:pt modelId="{F0047D22-CC35-4788-A46A-EADF81CC2B45}" type="pres">
      <dgm:prSet presAssocID="{2488542A-48D8-4690-ADF9-51D2ABC64B06}" presName="FiveConn_4-5" presStyleLbl="fgAccFollowNode1" presStyleIdx="3" presStyleCnt="4">
        <dgm:presLayoutVars>
          <dgm:bulletEnabled val="1"/>
        </dgm:presLayoutVars>
      </dgm:prSet>
      <dgm:spPr/>
    </dgm:pt>
    <dgm:pt modelId="{5E21CA61-E86F-4409-86AE-8C1DA3755EA1}" type="pres">
      <dgm:prSet presAssocID="{2488542A-48D8-4690-ADF9-51D2ABC64B06}" presName="FiveNodes_1_text" presStyleLbl="node1" presStyleIdx="4" presStyleCnt="5">
        <dgm:presLayoutVars>
          <dgm:bulletEnabled val="1"/>
        </dgm:presLayoutVars>
      </dgm:prSet>
      <dgm:spPr/>
    </dgm:pt>
    <dgm:pt modelId="{9C8ADE84-A471-41A9-ABB1-28497820D869}" type="pres">
      <dgm:prSet presAssocID="{2488542A-48D8-4690-ADF9-51D2ABC64B06}" presName="FiveNodes_2_text" presStyleLbl="node1" presStyleIdx="4" presStyleCnt="5">
        <dgm:presLayoutVars>
          <dgm:bulletEnabled val="1"/>
        </dgm:presLayoutVars>
      </dgm:prSet>
      <dgm:spPr/>
    </dgm:pt>
    <dgm:pt modelId="{0DD1B45C-7501-4D6C-9E3C-A9005F07F75D}" type="pres">
      <dgm:prSet presAssocID="{2488542A-48D8-4690-ADF9-51D2ABC64B06}" presName="FiveNodes_3_text" presStyleLbl="node1" presStyleIdx="4" presStyleCnt="5">
        <dgm:presLayoutVars>
          <dgm:bulletEnabled val="1"/>
        </dgm:presLayoutVars>
      </dgm:prSet>
      <dgm:spPr/>
    </dgm:pt>
    <dgm:pt modelId="{01919525-A6F5-40CB-A5C4-650EDB678370}" type="pres">
      <dgm:prSet presAssocID="{2488542A-48D8-4690-ADF9-51D2ABC64B06}" presName="FiveNodes_4_text" presStyleLbl="node1" presStyleIdx="4" presStyleCnt="5">
        <dgm:presLayoutVars>
          <dgm:bulletEnabled val="1"/>
        </dgm:presLayoutVars>
      </dgm:prSet>
      <dgm:spPr/>
    </dgm:pt>
    <dgm:pt modelId="{421024AE-AEE2-4320-A771-D1F4D6C84804}" type="pres">
      <dgm:prSet presAssocID="{2488542A-48D8-4690-ADF9-51D2ABC64B06}" presName="FiveNodes_5_text" presStyleLbl="node1" presStyleIdx="4" presStyleCnt="5">
        <dgm:presLayoutVars>
          <dgm:bulletEnabled val="1"/>
        </dgm:presLayoutVars>
      </dgm:prSet>
      <dgm:spPr/>
    </dgm:pt>
  </dgm:ptLst>
  <dgm:cxnLst>
    <dgm:cxn modelId="{C5311C02-C8AD-4EEC-94DD-E47DCB0B576C}" type="presOf" srcId="{BD573094-9AD4-4F43-8DAC-0803061D9EEB}" destId="{9C8ADE84-A471-41A9-ABB1-28497820D869}" srcOrd="1" destOrd="0" presId="urn:microsoft.com/office/officeart/2005/8/layout/vProcess5"/>
    <dgm:cxn modelId="{FB249A02-4AD0-4F5B-B6F4-0F4B03EED25A}" type="presOf" srcId="{BD573094-9AD4-4F43-8DAC-0803061D9EEB}" destId="{635CFC96-FF31-43CB-B02D-36C871A62B33}" srcOrd="0" destOrd="0" presId="urn:microsoft.com/office/officeart/2005/8/layout/vProcess5"/>
    <dgm:cxn modelId="{C771F70A-A7D9-427D-9A9E-9327992312B9}" srcId="{2488542A-48D8-4690-ADF9-51D2ABC64B06}" destId="{5AD3E070-3A16-494B-B770-E733CF5783DE}" srcOrd="9" destOrd="0" parTransId="{77538E12-383A-4FA9-980A-8A103DECAE49}" sibTransId="{83CDEDFF-2B61-4C78-9A40-9A4E883336E0}"/>
    <dgm:cxn modelId="{B2474D0F-AD7B-4666-8045-1DCF3026EC2D}" type="presOf" srcId="{544848C3-1198-4112-A641-331A8DA9C3C7}" destId="{64470EBB-EFF8-44DA-865A-132FF85DEDDC}" srcOrd="0" destOrd="0" presId="urn:microsoft.com/office/officeart/2005/8/layout/vProcess5"/>
    <dgm:cxn modelId="{C265A720-5F68-45BC-A5D4-19E6C4A4C5F6}" type="presOf" srcId="{034C37EF-1D71-426C-AD45-3F24B811E6FD}" destId="{02B2D998-597F-4BCA-9BD0-B672E61A5F1A}" srcOrd="0" destOrd="0" presId="urn:microsoft.com/office/officeart/2005/8/layout/vProcess5"/>
    <dgm:cxn modelId="{BAEC732A-6466-4298-97D4-F856F88A4F63}" type="presOf" srcId="{FEE8DEA1-9AB1-48CE-ACAC-0492DD02E4C7}" destId="{01919525-A6F5-40CB-A5C4-650EDB678370}" srcOrd="1" destOrd="0" presId="urn:microsoft.com/office/officeart/2005/8/layout/vProcess5"/>
    <dgm:cxn modelId="{721CF332-09C1-41C8-8EAD-B663944AFC8E}" srcId="{2488542A-48D8-4690-ADF9-51D2ABC64B06}" destId="{BAD60E8D-D28C-4D9B-BB4D-E9A05A2ECD1D}" srcOrd="4" destOrd="0" parTransId="{CAEF9868-F45E-424D-B6F6-59F8F296035D}" sibTransId="{D147C8BE-46F7-47AC-A7F7-2FA1FBE1CB48}"/>
    <dgm:cxn modelId="{3587403D-FF35-4E6D-9B75-3BCBE87CE64F}" type="presOf" srcId="{BAD60E8D-D28C-4D9B-BB4D-E9A05A2ECD1D}" destId="{1A8CE8E8-4799-4A89-A6E4-3BFFC408D833}" srcOrd="0" destOrd="0" presId="urn:microsoft.com/office/officeart/2005/8/layout/vProcess5"/>
    <dgm:cxn modelId="{C03EC145-7F6B-4322-873A-5B01B3F68D2D}" type="presOf" srcId="{BAD60E8D-D28C-4D9B-BB4D-E9A05A2ECD1D}" destId="{421024AE-AEE2-4320-A771-D1F4D6C84804}" srcOrd="1" destOrd="0" presId="urn:microsoft.com/office/officeart/2005/8/layout/vProcess5"/>
    <dgm:cxn modelId="{47CC5951-9302-4538-B0C7-1925EB4F0204}" type="presOf" srcId="{034C37EF-1D71-426C-AD45-3F24B811E6FD}" destId="{5E21CA61-E86F-4409-86AE-8C1DA3755EA1}" srcOrd="1" destOrd="0" presId="urn:microsoft.com/office/officeart/2005/8/layout/vProcess5"/>
    <dgm:cxn modelId="{BA86FE53-0B4A-4EDF-A188-1BFE91C31622}" srcId="{2488542A-48D8-4690-ADF9-51D2ABC64B06}" destId="{D1202B4B-B6F0-409F-AF9D-9CE31BCF484B}" srcOrd="10" destOrd="0" parTransId="{7EC7873F-A77C-47F9-8631-AAC802C4D0AB}" sibTransId="{2ADEC6E6-DF2D-4652-A04D-ABF83676CC0C}"/>
    <dgm:cxn modelId="{FE9FB25A-791C-42C0-85DA-8103EB67FFED}" srcId="{2488542A-48D8-4690-ADF9-51D2ABC64B06}" destId="{7B63BAF7-C65C-440C-8FBA-565115DBB1E4}" srcOrd="6" destOrd="0" parTransId="{4968525D-0F5B-4DDD-BE92-4DC3CB2C73B8}" sibTransId="{414D7264-D718-434D-8A96-1350853F66DE}"/>
    <dgm:cxn modelId="{6AA1ED7A-E69D-489A-B87D-A560B01C257B}" srcId="{2488542A-48D8-4690-ADF9-51D2ABC64B06}" destId="{E570D1F6-050D-4E9C-92D8-D713FBD59ABB}" srcOrd="8" destOrd="0" parTransId="{EC5233FD-C052-4057-BD19-B35054831737}" sibTransId="{2889B299-A898-4ACF-B2C3-5228BB7BC172}"/>
    <dgm:cxn modelId="{9FE83A82-D724-41B4-9854-5683F2D9DEFC}" type="presOf" srcId="{73954CC9-899C-4541-820D-DF3619CC8635}" destId="{3CB2B76F-5A9C-446D-B632-5DEF68151B40}" srcOrd="0" destOrd="0" presId="urn:microsoft.com/office/officeart/2005/8/layout/vProcess5"/>
    <dgm:cxn modelId="{665FD48A-CA0B-460F-B5D2-82FFA998559D}" srcId="{2488542A-48D8-4690-ADF9-51D2ABC64B06}" destId="{034C37EF-1D71-426C-AD45-3F24B811E6FD}" srcOrd="0" destOrd="0" parTransId="{BAFCA291-92F8-4EF0-AD53-62D11AE96ACB}" sibTransId="{62B57527-7976-45CB-8530-9D832341B1C3}"/>
    <dgm:cxn modelId="{119B989F-F77F-4A29-9089-208711BAA636}" srcId="{2488542A-48D8-4690-ADF9-51D2ABC64B06}" destId="{544848C3-1198-4112-A641-331A8DA9C3C7}" srcOrd="2" destOrd="0" parTransId="{C71A9D84-7F7C-4A0F-8E50-C8B8533B9201}" sibTransId="{73954CC9-899C-4541-820D-DF3619CC8635}"/>
    <dgm:cxn modelId="{D15E2CA0-60CE-479D-AF81-92C6EE70C096}" srcId="{2488542A-48D8-4690-ADF9-51D2ABC64B06}" destId="{FEE8DEA1-9AB1-48CE-ACAC-0492DD02E4C7}" srcOrd="3" destOrd="0" parTransId="{5B9FADC0-7245-4A86-9B6C-3614C15BBEE7}" sibTransId="{EC87969F-DD64-4B3B-BD0D-1FEE3977F33D}"/>
    <dgm:cxn modelId="{05BD1CA3-5240-42A1-8567-DBB030F50414}" type="presOf" srcId="{EF8598CB-72DD-4478-AAB1-38F5F082A19E}" destId="{25CA4A10-797F-45BA-80C1-F6DDEF2A678B}" srcOrd="0" destOrd="0" presId="urn:microsoft.com/office/officeart/2005/8/layout/vProcess5"/>
    <dgm:cxn modelId="{CD5A6FAF-4D4C-4034-8B7D-02A88E7A60B7}" type="presOf" srcId="{FEE8DEA1-9AB1-48CE-ACAC-0492DD02E4C7}" destId="{DF5783FB-4CAA-4C75-85A9-077C6B7C8B39}" srcOrd="0" destOrd="0" presId="urn:microsoft.com/office/officeart/2005/8/layout/vProcess5"/>
    <dgm:cxn modelId="{7F1282BC-B41F-4C20-B69E-82F7F8E081D4}" type="presOf" srcId="{EC87969F-DD64-4B3B-BD0D-1FEE3977F33D}" destId="{F0047D22-CC35-4788-A46A-EADF81CC2B45}" srcOrd="0" destOrd="0" presId="urn:microsoft.com/office/officeart/2005/8/layout/vProcess5"/>
    <dgm:cxn modelId="{A96401CC-F61F-4053-9517-E66C8440FFDB}" type="presOf" srcId="{544848C3-1198-4112-A641-331A8DA9C3C7}" destId="{0DD1B45C-7501-4D6C-9E3C-A9005F07F75D}" srcOrd="1" destOrd="0" presId="urn:microsoft.com/office/officeart/2005/8/layout/vProcess5"/>
    <dgm:cxn modelId="{853832E1-F0D5-4351-A8A9-F8D4E592DDD3}" type="presOf" srcId="{62B57527-7976-45CB-8530-9D832341B1C3}" destId="{036C0AE4-2B82-4C5C-A300-9AA28963FFD2}" srcOrd="0" destOrd="0" presId="urn:microsoft.com/office/officeart/2005/8/layout/vProcess5"/>
    <dgm:cxn modelId="{845D44EE-F6C9-4CC2-A3DF-0AE7B9BC6C8F}" srcId="{2488542A-48D8-4690-ADF9-51D2ABC64B06}" destId="{522B35E7-7FF9-49AB-A996-F1B3FD4BC2D8}" srcOrd="5" destOrd="0" parTransId="{68FAEFE1-8161-4D8D-B27D-5202AAF24285}" sibTransId="{CD1BDC6A-DF97-492A-88A9-203B33B4125A}"/>
    <dgm:cxn modelId="{7B39F1EF-FB79-4F3A-BBEA-DF55986B27EB}" type="presOf" srcId="{2488542A-48D8-4690-ADF9-51D2ABC64B06}" destId="{BC1BC9B1-1498-439F-89CC-35B4AC161D4E}" srcOrd="0" destOrd="0" presId="urn:microsoft.com/office/officeart/2005/8/layout/vProcess5"/>
    <dgm:cxn modelId="{19C879F5-7346-4C47-A542-7A73F741347A}" srcId="{2488542A-48D8-4690-ADF9-51D2ABC64B06}" destId="{BD573094-9AD4-4F43-8DAC-0803061D9EEB}" srcOrd="1" destOrd="0" parTransId="{7EE4ECDB-73E0-4F2A-B40F-768ACD0B652C}" sibTransId="{EF8598CB-72DD-4478-AAB1-38F5F082A19E}"/>
    <dgm:cxn modelId="{D143ACF9-4B6D-42F0-875E-78A2C1583BB0}" srcId="{2488542A-48D8-4690-ADF9-51D2ABC64B06}" destId="{94A7C390-DA8A-4F66-A184-A53F991B9E75}" srcOrd="7" destOrd="0" parTransId="{74D7D028-3D75-47AF-A113-56FEE41BDB2E}" sibTransId="{895FAB12-72EA-4CC2-841C-062D041F19A5}"/>
    <dgm:cxn modelId="{A7E30505-49BA-48CD-A43B-4BB03D8BF6BA}" type="presParOf" srcId="{BC1BC9B1-1498-439F-89CC-35B4AC161D4E}" destId="{36BE50B7-CF56-4AC6-8F37-7607EB3926FC}" srcOrd="0" destOrd="0" presId="urn:microsoft.com/office/officeart/2005/8/layout/vProcess5"/>
    <dgm:cxn modelId="{D8A9178A-C166-4EA9-BAFE-C4BDFC8AB5F7}" type="presParOf" srcId="{BC1BC9B1-1498-439F-89CC-35B4AC161D4E}" destId="{02B2D998-597F-4BCA-9BD0-B672E61A5F1A}" srcOrd="1" destOrd="0" presId="urn:microsoft.com/office/officeart/2005/8/layout/vProcess5"/>
    <dgm:cxn modelId="{FFFDC55F-93D9-466C-BE91-3FFFDA8C2734}" type="presParOf" srcId="{BC1BC9B1-1498-439F-89CC-35B4AC161D4E}" destId="{635CFC96-FF31-43CB-B02D-36C871A62B33}" srcOrd="2" destOrd="0" presId="urn:microsoft.com/office/officeart/2005/8/layout/vProcess5"/>
    <dgm:cxn modelId="{73D1EB55-A18A-4AD3-9D00-155AB426B4A9}" type="presParOf" srcId="{BC1BC9B1-1498-439F-89CC-35B4AC161D4E}" destId="{64470EBB-EFF8-44DA-865A-132FF85DEDDC}" srcOrd="3" destOrd="0" presId="urn:microsoft.com/office/officeart/2005/8/layout/vProcess5"/>
    <dgm:cxn modelId="{A27A59B8-96BF-4896-A064-8AB735BD99F6}" type="presParOf" srcId="{BC1BC9B1-1498-439F-89CC-35B4AC161D4E}" destId="{DF5783FB-4CAA-4C75-85A9-077C6B7C8B39}" srcOrd="4" destOrd="0" presId="urn:microsoft.com/office/officeart/2005/8/layout/vProcess5"/>
    <dgm:cxn modelId="{A72807BC-F39A-407B-B1B9-30F0E6217839}" type="presParOf" srcId="{BC1BC9B1-1498-439F-89CC-35B4AC161D4E}" destId="{1A8CE8E8-4799-4A89-A6E4-3BFFC408D833}" srcOrd="5" destOrd="0" presId="urn:microsoft.com/office/officeart/2005/8/layout/vProcess5"/>
    <dgm:cxn modelId="{D64C7BFC-808B-446D-B5E7-A2B0B1E177B5}" type="presParOf" srcId="{BC1BC9B1-1498-439F-89CC-35B4AC161D4E}" destId="{036C0AE4-2B82-4C5C-A300-9AA28963FFD2}" srcOrd="6" destOrd="0" presId="urn:microsoft.com/office/officeart/2005/8/layout/vProcess5"/>
    <dgm:cxn modelId="{10EEFD57-75DF-4E44-8B9D-A54C4A5A3EAC}" type="presParOf" srcId="{BC1BC9B1-1498-439F-89CC-35B4AC161D4E}" destId="{25CA4A10-797F-45BA-80C1-F6DDEF2A678B}" srcOrd="7" destOrd="0" presId="urn:microsoft.com/office/officeart/2005/8/layout/vProcess5"/>
    <dgm:cxn modelId="{D9FE8312-5FAF-4A55-A75C-AAB2A1A1A17F}" type="presParOf" srcId="{BC1BC9B1-1498-439F-89CC-35B4AC161D4E}" destId="{3CB2B76F-5A9C-446D-B632-5DEF68151B40}" srcOrd="8" destOrd="0" presId="urn:microsoft.com/office/officeart/2005/8/layout/vProcess5"/>
    <dgm:cxn modelId="{42A04F20-E333-469F-8261-0E432733E241}" type="presParOf" srcId="{BC1BC9B1-1498-439F-89CC-35B4AC161D4E}" destId="{F0047D22-CC35-4788-A46A-EADF81CC2B45}" srcOrd="9" destOrd="0" presId="urn:microsoft.com/office/officeart/2005/8/layout/vProcess5"/>
    <dgm:cxn modelId="{C72DD26C-239F-441A-AE84-5B333CBB29D8}" type="presParOf" srcId="{BC1BC9B1-1498-439F-89CC-35B4AC161D4E}" destId="{5E21CA61-E86F-4409-86AE-8C1DA3755EA1}" srcOrd="10" destOrd="0" presId="urn:microsoft.com/office/officeart/2005/8/layout/vProcess5"/>
    <dgm:cxn modelId="{D9E1C8BE-72F1-4984-B5DA-160DF90B7B42}" type="presParOf" srcId="{BC1BC9B1-1498-439F-89CC-35B4AC161D4E}" destId="{9C8ADE84-A471-41A9-ABB1-28497820D869}" srcOrd="11" destOrd="0" presId="urn:microsoft.com/office/officeart/2005/8/layout/vProcess5"/>
    <dgm:cxn modelId="{5617B10A-5586-4AF5-9CF8-2E85CC6ACD36}" type="presParOf" srcId="{BC1BC9B1-1498-439F-89CC-35B4AC161D4E}" destId="{0DD1B45C-7501-4D6C-9E3C-A9005F07F75D}" srcOrd="12" destOrd="0" presId="urn:microsoft.com/office/officeart/2005/8/layout/vProcess5"/>
    <dgm:cxn modelId="{A6585819-9B4D-4ADB-A8C9-FF122D8DD99D}" type="presParOf" srcId="{BC1BC9B1-1498-439F-89CC-35B4AC161D4E}" destId="{01919525-A6F5-40CB-A5C4-650EDB678370}" srcOrd="13" destOrd="0" presId="urn:microsoft.com/office/officeart/2005/8/layout/vProcess5"/>
    <dgm:cxn modelId="{1B677C21-6C96-4746-A53B-4FAF66980B10}" type="presParOf" srcId="{BC1BC9B1-1498-439F-89CC-35B4AC161D4E}" destId="{421024AE-AEE2-4320-A771-D1F4D6C8480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3741F3B-0789-4CA4-92A7-ADBEB906F9C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IN"/>
        </a:p>
      </dgm:t>
    </dgm:pt>
    <dgm:pt modelId="{25A36867-1686-4308-8DA4-2E6CF384DFA3}">
      <dgm:prSet phldrT="[Text]"/>
      <dgm:spPr/>
      <dgm:t>
        <a:bodyPr/>
        <a:lstStyle/>
        <a:p>
          <a:r>
            <a:rPr lang="en-IN" dirty="0"/>
            <a:t>Fetch image from dataset</a:t>
          </a:r>
        </a:p>
      </dgm:t>
    </dgm:pt>
    <dgm:pt modelId="{545FF479-2353-4EEB-8623-C2E1228407A6}" type="parTrans" cxnId="{6F288644-5736-4455-AE4C-6B8162A2D521}">
      <dgm:prSet/>
      <dgm:spPr/>
      <dgm:t>
        <a:bodyPr/>
        <a:lstStyle/>
        <a:p>
          <a:endParaRPr lang="en-IN"/>
        </a:p>
      </dgm:t>
    </dgm:pt>
    <dgm:pt modelId="{515A8FD8-A712-48DD-9D7A-2CA0D23462AC}" type="sibTrans" cxnId="{6F288644-5736-4455-AE4C-6B8162A2D521}">
      <dgm:prSet/>
      <dgm:spPr/>
      <dgm:t>
        <a:bodyPr/>
        <a:lstStyle/>
        <a:p>
          <a:endParaRPr lang="en-IN"/>
        </a:p>
      </dgm:t>
    </dgm:pt>
    <dgm:pt modelId="{FDA5EB85-0735-4714-B784-86BC9DCFF506}">
      <dgm:prSet phldrT="[Text]"/>
      <dgm:spPr/>
      <dgm:t>
        <a:bodyPr/>
        <a:lstStyle/>
        <a:p>
          <a:r>
            <a:rPr lang="en-IN" dirty="0"/>
            <a:t>Pre- processing</a:t>
          </a:r>
        </a:p>
      </dgm:t>
    </dgm:pt>
    <dgm:pt modelId="{90661FC0-00D9-4F37-8ACA-ED03FFCD7839}" type="parTrans" cxnId="{0AD2EF8E-DB9E-4C36-A3FF-21F392E49EA2}">
      <dgm:prSet/>
      <dgm:spPr/>
      <dgm:t>
        <a:bodyPr/>
        <a:lstStyle/>
        <a:p>
          <a:endParaRPr lang="en-IN"/>
        </a:p>
      </dgm:t>
    </dgm:pt>
    <dgm:pt modelId="{4DC7B306-D8E2-4EAC-82FA-DCF5D948CF34}" type="sibTrans" cxnId="{0AD2EF8E-DB9E-4C36-A3FF-21F392E49EA2}">
      <dgm:prSet/>
      <dgm:spPr/>
      <dgm:t>
        <a:bodyPr/>
        <a:lstStyle/>
        <a:p>
          <a:endParaRPr lang="en-IN"/>
        </a:p>
      </dgm:t>
    </dgm:pt>
    <dgm:pt modelId="{7048E051-AF16-4813-A837-FA8CC8E71457}">
      <dgm:prSet phldrT="[Text]"/>
      <dgm:spPr/>
      <dgm:t>
        <a:bodyPr/>
        <a:lstStyle/>
        <a:p>
          <a:r>
            <a:rPr lang="en-IN" dirty="0"/>
            <a:t>Apply model</a:t>
          </a:r>
        </a:p>
      </dgm:t>
    </dgm:pt>
    <dgm:pt modelId="{65D32980-B853-4912-A760-48EA24318FDE}" type="parTrans" cxnId="{B4CC465E-435A-412D-9AA0-3E80222303AD}">
      <dgm:prSet/>
      <dgm:spPr/>
      <dgm:t>
        <a:bodyPr/>
        <a:lstStyle/>
        <a:p>
          <a:endParaRPr lang="en-IN"/>
        </a:p>
      </dgm:t>
    </dgm:pt>
    <dgm:pt modelId="{087C468D-F72B-4FE2-873B-56EF0FC17231}" type="sibTrans" cxnId="{B4CC465E-435A-412D-9AA0-3E80222303AD}">
      <dgm:prSet/>
      <dgm:spPr/>
      <dgm:t>
        <a:bodyPr/>
        <a:lstStyle/>
        <a:p>
          <a:endParaRPr lang="en-IN"/>
        </a:p>
      </dgm:t>
    </dgm:pt>
    <dgm:pt modelId="{123D008D-2309-40BF-A9E8-1AC64B8A8B6A}">
      <dgm:prSet phldrT="[Text]"/>
      <dgm:spPr/>
      <dgm:t>
        <a:bodyPr/>
        <a:lstStyle/>
        <a:p>
          <a:r>
            <a:rPr lang="en-IN" dirty="0"/>
            <a:t>Input Image</a:t>
          </a:r>
        </a:p>
      </dgm:t>
    </dgm:pt>
    <dgm:pt modelId="{D262B283-C523-40ED-AFF5-6518D8DEA9F9}" type="parTrans" cxnId="{0C9BD72F-87C3-4505-96A3-36048807DA9E}">
      <dgm:prSet/>
      <dgm:spPr/>
      <dgm:t>
        <a:bodyPr/>
        <a:lstStyle/>
        <a:p>
          <a:endParaRPr lang="en-IN"/>
        </a:p>
      </dgm:t>
    </dgm:pt>
    <dgm:pt modelId="{7F3CC613-12E1-445D-A2C5-33D16BDAAB0F}" type="sibTrans" cxnId="{0C9BD72F-87C3-4505-96A3-36048807DA9E}">
      <dgm:prSet/>
      <dgm:spPr/>
      <dgm:t>
        <a:bodyPr/>
        <a:lstStyle/>
        <a:p>
          <a:endParaRPr lang="en-IN"/>
        </a:p>
      </dgm:t>
    </dgm:pt>
    <dgm:pt modelId="{57CA4E84-06A1-401C-A5A7-2B577F954BE8}" type="pres">
      <dgm:prSet presAssocID="{33741F3B-0789-4CA4-92A7-ADBEB906F9C2}" presName="linearFlow" presStyleCnt="0">
        <dgm:presLayoutVars>
          <dgm:resizeHandles val="exact"/>
        </dgm:presLayoutVars>
      </dgm:prSet>
      <dgm:spPr/>
    </dgm:pt>
    <dgm:pt modelId="{EF0408F9-53FD-46FC-9C6A-BF23D00E1244}" type="pres">
      <dgm:prSet presAssocID="{25A36867-1686-4308-8DA4-2E6CF384DFA3}" presName="node" presStyleLbl="node1" presStyleIdx="0" presStyleCnt="4" custScaleX="174547" custScaleY="59807">
        <dgm:presLayoutVars>
          <dgm:bulletEnabled val="1"/>
        </dgm:presLayoutVars>
      </dgm:prSet>
      <dgm:spPr/>
    </dgm:pt>
    <dgm:pt modelId="{C755D4E6-BC7A-4C3D-B09F-47B0B2BB98ED}" type="pres">
      <dgm:prSet presAssocID="{515A8FD8-A712-48DD-9D7A-2CA0D23462AC}" presName="sibTrans" presStyleLbl="sibTrans2D1" presStyleIdx="0" presStyleCnt="3"/>
      <dgm:spPr/>
    </dgm:pt>
    <dgm:pt modelId="{31BF0F20-39A3-4A57-A45B-6205F5ACAC62}" type="pres">
      <dgm:prSet presAssocID="{515A8FD8-A712-48DD-9D7A-2CA0D23462AC}" presName="connectorText" presStyleLbl="sibTrans2D1" presStyleIdx="0" presStyleCnt="3"/>
      <dgm:spPr/>
    </dgm:pt>
    <dgm:pt modelId="{07420FE4-DCB1-4C71-9CA4-BD43308D2561}" type="pres">
      <dgm:prSet presAssocID="{FDA5EB85-0735-4714-B784-86BC9DCFF506}" presName="node" presStyleLbl="node1" presStyleIdx="1" presStyleCnt="4" custScaleY="59284">
        <dgm:presLayoutVars>
          <dgm:bulletEnabled val="1"/>
        </dgm:presLayoutVars>
      </dgm:prSet>
      <dgm:spPr/>
    </dgm:pt>
    <dgm:pt modelId="{DD0CAA0B-94F1-4860-AF21-992A490C14CA}" type="pres">
      <dgm:prSet presAssocID="{4DC7B306-D8E2-4EAC-82FA-DCF5D948CF34}" presName="sibTrans" presStyleLbl="sibTrans2D1" presStyleIdx="1" presStyleCnt="3"/>
      <dgm:spPr/>
    </dgm:pt>
    <dgm:pt modelId="{ABE97938-09F8-44A1-A062-5A842C64BF14}" type="pres">
      <dgm:prSet presAssocID="{4DC7B306-D8E2-4EAC-82FA-DCF5D948CF34}" presName="connectorText" presStyleLbl="sibTrans2D1" presStyleIdx="1" presStyleCnt="3"/>
      <dgm:spPr/>
    </dgm:pt>
    <dgm:pt modelId="{E0A1BD8E-D68D-45CE-9C38-0B5D3DEF597A}" type="pres">
      <dgm:prSet presAssocID="{123D008D-2309-40BF-A9E8-1AC64B8A8B6A}" presName="node" presStyleLbl="node1" presStyleIdx="2" presStyleCnt="4" custScaleY="66993">
        <dgm:presLayoutVars>
          <dgm:bulletEnabled val="1"/>
        </dgm:presLayoutVars>
      </dgm:prSet>
      <dgm:spPr/>
    </dgm:pt>
    <dgm:pt modelId="{2A90C5F2-2638-4B6D-BE76-D8FED0ACD591}" type="pres">
      <dgm:prSet presAssocID="{7F3CC613-12E1-445D-A2C5-33D16BDAAB0F}" presName="sibTrans" presStyleLbl="sibTrans2D1" presStyleIdx="2" presStyleCnt="3"/>
      <dgm:spPr/>
    </dgm:pt>
    <dgm:pt modelId="{26F272AC-BC06-442A-BD1A-1A77FB4783E0}" type="pres">
      <dgm:prSet presAssocID="{7F3CC613-12E1-445D-A2C5-33D16BDAAB0F}" presName="connectorText" presStyleLbl="sibTrans2D1" presStyleIdx="2" presStyleCnt="3"/>
      <dgm:spPr/>
    </dgm:pt>
    <dgm:pt modelId="{20E94324-2A78-4F8D-BB59-AC775E0ADF3E}" type="pres">
      <dgm:prSet presAssocID="{7048E051-AF16-4813-A837-FA8CC8E71457}" presName="node" presStyleLbl="node1" presStyleIdx="3" presStyleCnt="4" custScaleY="52281">
        <dgm:presLayoutVars>
          <dgm:bulletEnabled val="1"/>
        </dgm:presLayoutVars>
      </dgm:prSet>
      <dgm:spPr/>
    </dgm:pt>
  </dgm:ptLst>
  <dgm:cxnLst>
    <dgm:cxn modelId="{7D5C0400-59F2-4771-A02D-76FD249FBAB7}" type="presOf" srcId="{123D008D-2309-40BF-A9E8-1AC64B8A8B6A}" destId="{E0A1BD8E-D68D-45CE-9C38-0B5D3DEF597A}" srcOrd="0" destOrd="0" presId="urn:microsoft.com/office/officeart/2005/8/layout/process2"/>
    <dgm:cxn modelId="{4DDAAC17-E0A3-4AC2-BBA8-5F063BE6A47F}" type="presOf" srcId="{7F3CC613-12E1-445D-A2C5-33D16BDAAB0F}" destId="{2A90C5F2-2638-4B6D-BE76-D8FED0ACD591}" srcOrd="0" destOrd="0" presId="urn:microsoft.com/office/officeart/2005/8/layout/process2"/>
    <dgm:cxn modelId="{77A48624-7C1E-4373-BC75-BDF3746FD94D}" type="presOf" srcId="{4DC7B306-D8E2-4EAC-82FA-DCF5D948CF34}" destId="{ABE97938-09F8-44A1-A062-5A842C64BF14}" srcOrd="1" destOrd="0" presId="urn:microsoft.com/office/officeart/2005/8/layout/process2"/>
    <dgm:cxn modelId="{0C9BD72F-87C3-4505-96A3-36048807DA9E}" srcId="{33741F3B-0789-4CA4-92A7-ADBEB906F9C2}" destId="{123D008D-2309-40BF-A9E8-1AC64B8A8B6A}" srcOrd="2" destOrd="0" parTransId="{D262B283-C523-40ED-AFF5-6518D8DEA9F9}" sibTransId="{7F3CC613-12E1-445D-A2C5-33D16BDAAB0F}"/>
    <dgm:cxn modelId="{AED3765B-46E3-4E25-9B85-E927F0479709}" type="presOf" srcId="{33741F3B-0789-4CA4-92A7-ADBEB906F9C2}" destId="{57CA4E84-06A1-401C-A5A7-2B577F954BE8}" srcOrd="0" destOrd="0" presId="urn:microsoft.com/office/officeart/2005/8/layout/process2"/>
    <dgm:cxn modelId="{B4CC465E-435A-412D-9AA0-3E80222303AD}" srcId="{33741F3B-0789-4CA4-92A7-ADBEB906F9C2}" destId="{7048E051-AF16-4813-A837-FA8CC8E71457}" srcOrd="3" destOrd="0" parTransId="{65D32980-B853-4912-A760-48EA24318FDE}" sibTransId="{087C468D-F72B-4FE2-873B-56EF0FC17231}"/>
    <dgm:cxn modelId="{6F288644-5736-4455-AE4C-6B8162A2D521}" srcId="{33741F3B-0789-4CA4-92A7-ADBEB906F9C2}" destId="{25A36867-1686-4308-8DA4-2E6CF384DFA3}" srcOrd="0" destOrd="0" parTransId="{545FF479-2353-4EEB-8623-C2E1228407A6}" sibTransId="{515A8FD8-A712-48DD-9D7A-2CA0D23462AC}"/>
    <dgm:cxn modelId="{3FE6368A-AE63-4F78-B2C7-60837298967C}" type="presOf" srcId="{4DC7B306-D8E2-4EAC-82FA-DCF5D948CF34}" destId="{DD0CAA0B-94F1-4860-AF21-992A490C14CA}" srcOrd="0" destOrd="0" presId="urn:microsoft.com/office/officeart/2005/8/layout/process2"/>
    <dgm:cxn modelId="{0AD2EF8E-DB9E-4C36-A3FF-21F392E49EA2}" srcId="{33741F3B-0789-4CA4-92A7-ADBEB906F9C2}" destId="{FDA5EB85-0735-4714-B784-86BC9DCFF506}" srcOrd="1" destOrd="0" parTransId="{90661FC0-00D9-4F37-8ACA-ED03FFCD7839}" sibTransId="{4DC7B306-D8E2-4EAC-82FA-DCF5D948CF34}"/>
    <dgm:cxn modelId="{47E010A1-D1F8-41B1-9547-91DD79AB21B2}" type="presOf" srcId="{25A36867-1686-4308-8DA4-2E6CF384DFA3}" destId="{EF0408F9-53FD-46FC-9C6A-BF23D00E1244}" srcOrd="0" destOrd="0" presId="urn:microsoft.com/office/officeart/2005/8/layout/process2"/>
    <dgm:cxn modelId="{4325E8BE-F3A0-4117-9A85-36257387C2FE}" type="presOf" srcId="{7048E051-AF16-4813-A837-FA8CC8E71457}" destId="{20E94324-2A78-4F8D-BB59-AC775E0ADF3E}" srcOrd="0" destOrd="0" presId="urn:microsoft.com/office/officeart/2005/8/layout/process2"/>
    <dgm:cxn modelId="{6BAF54C3-EACB-4E89-9673-801516BB1D4A}" type="presOf" srcId="{515A8FD8-A712-48DD-9D7A-2CA0D23462AC}" destId="{C755D4E6-BC7A-4C3D-B09F-47B0B2BB98ED}" srcOrd="0" destOrd="0" presId="urn:microsoft.com/office/officeart/2005/8/layout/process2"/>
    <dgm:cxn modelId="{F6A988D5-34DC-44DE-8808-2DDE30834235}" type="presOf" srcId="{FDA5EB85-0735-4714-B784-86BC9DCFF506}" destId="{07420FE4-DCB1-4C71-9CA4-BD43308D2561}" srcOrd="0" destOrd="0" presId="urn:microsoft.com/office/officeart/2005/8/layout/process2"/>
    <dgm:cxn modelId="{8F903ADF-4CD9-4F2C-857D-35F3BB71A961}" type="presOf" srcId="{515A8FD8-A712-48DD-9D7A-2CA0D23462AC}" destId="{31BF0F20-39A3-4A57-A45B-6205F5ACAC62}" srcOrd="1" destOrd="0" presId="urn:microsoft.com/office/officeart/2005/8/layout/process2"/>
    <dgm:cxn modelId="{E8C7AAE4-890F-4346-A649-888562A4A2A5}" type="presOf" srcId="{7F3CC613-12E1-445D-A2C5-33D16BDAAB0F}" destId="{26F272AC-BC06-442A-BD1A-1A77FB4783E0}" srcOrd="1" destOrd="0" presId="urn:microsoft.com/office/officeart/2005/8/layout/process2"/>
    <dgm:cxn modelId="{6D8A39F4-24CB-4CD9-AB2D-9D5858AC3645}" type="presParOf" srcId="{57CA4E84-06A1-401C-A5A7-2B577F954BE8}" destId="{EF0408F9-53FD-46FC-9C6A-BF23D00E1244}" srcOrd="0" destOrd="0" presId="urn:microsoft.com/office/officeart/2005/8/layout/process2"/>
    <dgm:cxn modelId="{B1E89FED-2757-4346-8991-A5ABFEAE85ED}" type="presParOf" srcId="{57CA4E84-06A1-401C-A5A7-2B577F954BE8}" destId="{C755D4E6-BC7A-4C3D-B09F-47B0B2BB98ED}" srcOrd="1" destOrd="0" presId="urn:microsoft.com/office/officeart/2005/8/layout/process2"/>
    <dgm:cxn modelId="{752B6F80-F6B5-467F-B17F-417BE2BBD5B7}" type="presParOf" srcId="{C755D4E6-BC7A-4C3D-B09F-47B0B2BB98ED}" destId="{31BF0F20-39A3-4A57-A45B-6205F5ACAC62}" srcOrd="0" destOrd="0" presId="urn:microsoft.com/office/officeart/2005/8/layout/process2"/>
    <dgm:cxn modelId="{1E81F8D8-A4EB-4B23-B84D-547B403A678A}" type="presParOf" srcId="{57CA4E84-06A1-401C-A5A7-2B577F954BE8}" destId="{07420FE4-DCB1-4C71-9CA4-BD43308D2561}" srcOrd="2" destOrd="0" presId="urn:microsoft.com/office/officeart/2005/8/layout/process2"/>
    <dgm:cxn modelId="{46084754-7EBE-4B0D-A621-9BE5C66F7C5B}" type="presParOf" srcId="{57CA4E84-06A1-401C-A5A7-2B577F954BE8}" destId="{DD0CAA0B-94F1-4860-AF21-992A490C14CA}" srcOrd="3" destOrd="0" presId="urn:microsoft.com/office/officeart/2005/8/layout/process2"/>
    <dgm:cxn modelId="{5673A581-C4BB-4527-9667-367BB6BF053C}" type="presParOf" srcId="{DD0CAA0B-94F1-4860-AF21-992A490C14CA}" destId="{ABE97938-09F8-44A1-A062-5A842C64BF14}" srcOrd="0" destOrd="0" presId="urn:microsoft.com/office/officeart/2005/8/layout/process2"/>
    <dgm:cxn modelId="{791569ED-0659-4EDF-A30C-F480ED5945E7}" type="presParOf" srcId="{57CA4E84-06A1-401C-A5A7-2B577F954BE8}" destId="{E0A1BD8E-D68D-45CE-9C38-0B5D3DEF597A}" srcOrd="4" destOrd="0" presId="urn:microsoft.com/office/officeart/2005/8/layout/process2"/>
    <dgm:cxn modelId="{5C7A0674-0722-4FA0-8177-5084737F4DFC}" type="presParOf" srcId="{57CA4E84-06A1-401C-A5A7-2B577F954BE8}" destId="{2A90C5F2-2638-4B6D-BE76-D8FED0ACD591}" srcOrd="5" destOrd="0" presId="urn:microsoft.com/office/officeart/2005/8/layout/process2"/>
    <dgm:cxn modelId="{D634B7D4-0C67-4058-ADF9-963A998C9F60}" type="presParOf" srcId="{2A90C5F2-2638-4B6D-BE76-D8FED0ACD591}" destId="{26F272AC-BC06-442A-BD1A-1A77FB4783E0}" srcOrd="0" destOrd="0" presId="urn:microsoft.com/office/officeart/2005/8/layout/process2"/>
    <dgm:cxn modelId="{543E7ACA-F1A7-4469-92A3-A75B5825D0C2}" type="presParOf" srcId="{57CA4E84-06A1-401C-A5A7-2B577F954BE8}" destId="{20E94324-2A78-4F8D-BB59-AC775E0ADF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2D998-597F-4BCA-9BD0-B672E61A5F1A}">
      <dsp:nvSpPr>
        <dsp:cNvPr id="0" name=""/>
        <dsp:cNvSpPr/>
      </dsp:nvSpPr>
      <dsp:spPr>
        <a:xfrm>
          <a:off x="0" y="0"/>
          <a:ext cx="6258560" cy="6578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ct val="145454"/>
            <a:buNone/>
          </a:pPr>
          <a:r>
            <a:rPr lang="en-IN" sz="1700" kern="1200" dirty="0">
              <a:latin typeface="Verdana"/>
              <a:cs typeface="Verdana"/>
            </a:rPr>
            <a:t>Data</a:t>
          </a:r>
          <a:r>
            <a:rPr lang="en-IN" sz="1700" kern="1200" spc="-25" dirty="0">
              <a:latin typeface="Verdana"/>
              <a:cs typeface="Verdana"/>
            </a:rPr>
            <a:t> </a:t>
          </a:r>
          <a:r>
            <a:rPr lang="en-IN" sz="1700" kern="1200" dirty="0">
              <a:latin typeface="Verdana"/>
              <a:cs typeface="Verdana"/>
            </a:rPr>
            <a:t>Collection</a:t>
          </a:r>
          <a:endParaRPr lang="en-IN" sz="1700" kern="1200" dirty="0"/>
        </a:p>
      </dsp:txBody>
      <dsp:txXfrm>
        <a:off x="19268" y="19268"/>
        <a:ext cx="5471705" cy="619326"/>
      </dsp:txXfrm>
    </dsp:sp>
    <dsp:sp modelId="{635CFC96-FF31-43CB-B02D-36C871A62B33}">
      <dsp:nvSpPr>
        <dsp:cNvPr id="0" name=""/>
        <dsp:cNvSpPr/>
      </dsp:nvSpPr>
      <dsp:spPr>
        <a:xfrm>
          <a:off x="467360" y="749231"/>
          <a:ext cx="6258560" cy="65786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ct val="145454"/>
            <a:buNone/>
          </a:pPr>
          <a:r>
            <a:rPr lang="en-IN" sz="1700" kern="1200" dirty="0">
              <a:latin typeface="Verdana"/>
              <a:cs typeface="Verdana"/>
            </a:rPr>
            <a:t>Data</a:t>
          </a:r>
          <a:r>
            <a:rPr lang="en-IN" sz="1700" kern="1200" spc="-21" dirty="0">
              <a:latin typeface="Verdana"/>
              <a:cs typeface="Verdana"/>
            </a:rPr>
            <a:t> </a:t>
          </a:r>
          <a:r>
            <a:rPr lang="en-IN" sz="1700" kern="1200" dirty="0">
              <a:latin typeface="Verdana"/>
              <a:cs typeface="Verdana"/>
            </a:rPr>
            <a:t>Cleaning-</a:t>
          </a:r>
          <a:r>
            <a:rPr lang="en-US" sz="1700" kern="1200" dirty="0">
              <a:latin typeface="Verdana"/>
              <a:cs typeface="Verdana"/>
            </a:rPr>
            <a:t>Data</a:t>
          </a:r>
          <a:r>
            <a:rPr lang="en-US" sz="1700" kern="1200" spc="-4" dirty="0">
              <a:latin typeface="Verdana"/>
              <a:cs typeface="Verdana"/>
            </a:rPr>
            <a:t> </a:t>
          </a:r>
          <a:r>
            <a:rPr lang="en-US" sz="1700" kern="1200" dirty="0">
              <a:latin typeface="Verdana"/>
              <a:cs typeface="Verdana"/>
            </a:rPr>
            <a:t>preprocessing</a:t>
          </a:r>
          <a:r>
            <a:rPr lang="en-US" sz="1700" kern="1200" spc="-4" dirty="0">
              <a:latin typeface="Verdana"/>
              <a:cs typeface="Verdana"/>
            </a:rPr>
            <a:t>  (</a:t>
          </a:r>
          <a:r>
            <a:rPr lang="en-US" sz="1700" kern="1200" dirty="0">
              <a:latin typeface="Verdana"/>
              <a:cs typeface="Verdana"/>
            </a:rPr>
            <a:t>Captions</a:t>
          </a:r>
          <a:r>
            <a:rPr lang="en-US" sz="1700" kern="1200" spc="-4" dirty="0">
              <a:latin typeface="Verdana"/>
              <a:cs typeface="Verdana"/>
            </a:rPr>
            <a:t> </a:t>
          </a:r>
          <a:r>
            <a:rPr lang="en-US" sz="1700" kern="1200" spc="4" dirty="0">
              <a:latin typeface="Verdana"/>
              <a:cs typeface="Verdana"/>
            </a:rPr>
            <a:t>and</a:t>
          </a:r>
          <a:r>
            <a:rPr lang="en-US" sz="1700" kern="1200" spc="-4" dirty="0">
              <a:latin typeface="Verdana"/>
              <a:cs typeface="Verdana"/>
            </a:rPr>
            <a:t> </a:t>
          </a:r>
          <a:r>
            <a:rPr lang="en-US" sz="1700" kern="1200" dirty="0">
              <a:latin typeface="Verdana"/>
              <a:cs typeface="Verdana"/>
            </a:rPr>
            <a:t>Images)</a:t>
          </a:r>
          <a:endParaRPr lang="en-IN" sz="1700" kern="1200" dirty="0"/>
        </a:p>
      </dsp:txBody>
      <dsp:txXfrm>
        <a:off x="486628" y="768499"/>
        <a:ext cx="5325053" cy="619326"/>
      </dsp:txXfrm>
    </dsp:sp>
    <dsp:sp modelId="{64470EBB-EFF8-44DA-865A-132FF85DEDDC}">
      <dsp:nvSpPr>
        <dsp:cNvPr id="0" name=""/>
        <dsp:cNvSpPr/>
      </dsp:nvSpPr>
      <dsp:spPr>
        <a:xfrm>
          <a:off x="934719" y="1498463"/>
          <a:ext cx="6258560" cy="65786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ct val="145454"/>
            <a:buNone/>
          </a:pPr>
          <a:r>
            <a:rPr lang="en-US" sz="1700" kern="1200" dirty="0">
              <a:latin typeface="Verdana"/>
              <a:cs typeface="Verdana"/>
            </a:rPr>
            <a:t>Data </a:t>
          </a:r>
          <a:r>
            <a:rPr lang="en-US" sz="1700" kern="1200" spc="-4" dirty="0">
              <a:latin typeface="Verdana"/>
              <a:cs typeface="Verdana"/>
            </a:rPr>
            <a:t>Preparation</a:t>
          </a:r>
          <a:r>
            <a:rPr lang="en-US" sz="1700" kern="1200" spc="4" dirty="0">
              <a:latin typeface="Verdana"/>
              <a:cs typeface="Verdana"/>
            </a:rPr>
            <a:t> </a:t>
          </a:r>
          <a:r>
            <a:rPr lang="en-US" sz="1700" kern="1200" dirty="0">
              <a:latin typeface="Verdana"/>
              <a:cs typeface="Verdana"/>
            </a:rPr>
            <a:t>using</a:t>
          </a:r>
          <a:r>
            <a:rPr lang="en-US" sz="1700" kern="1200" spc="4" dirty="0">
              <a:latin typeface="Verdana"/>
              <a:cs typeface="Verdana"/>
            </a:rPr>
            <a:t> </a:t>
          </a:r>
          <a:r>
            <a:rPr lang="en-US" sz="1700" kern="1200" spc="-4" dirty="0">
              <a:latin typeface="Verdana"/>
              <a:cs typeface="Verdana"/>
            </a:rPr>
            <a:t>generator</a:t>
          </a:r>
          <a:r>
            <a:rPr lang="en-US" sz="1700" kern="1200" dirty="0">
              <a:latin typeface="Verdana"/>
              <a:cs typeface="Verdana"/>
            </a:rPr>
            <a:t> function</a:t>
          </a:r>
        </a:p>
      </dsp:txBody>
      <dsp:txXfrm>
        <a:off x="953987" y="1517731"/>
        <a:ext cx="5325053" cy="619326"/>
      </dsp:txXfrm>
    </dsp:sp>
    <dsp:sp modelId="{DF5783FB-4CAA-4C75-85A9-077C6B7C8B39}">
      <dsp:nvSpPr>
        <dsp:cNvPr id="0" name=""/>
        <dsp:cNvSpPr/>
      </dsp:nvSpPr>
      <dsp:spPr>
        <a:xfrm>
          <a:off x="1402079" y="2247695"/>
          <a:ext cx="6258560" cy="65786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ct val="145454"/>
            <a:buNone/>
          </a:pPr>
          <a:r>
            <a:rPr lang="en-IN" sz="1700" kern="1200">
              <a:latin typeface="Verdana"/>
              <a:cs typeface="Verdana"/>
            </a:rPr>
            <a:t>Model</a:t>
          </a:r>
          <a:r>
            <a:rPr lang="en-IN" sz="1700" kern="1200" spc="-25">
              <a:latin typeface="Verdana"/>
              <a:cs typeface="Verdana"/>
            </a:rPr>
            <a:t> </a:t>
          </a:r>
          <a:r>
            <a:rPr lang="en-IN" sz="1700" kern="1200">
              <a:latin typeface="Verdana"/>
              <a:cs typeface="Verdana"/>
            </a:rPr>
            <a:t>Architecture</a:t>
          </a:r>
          <a:endParaRPr lang="en-IN" sz="1700" kern="1200" dirty="0">
            <a:latin typeface="Verdana"/>
            <a:cs typeface="Verdana"/>
          </a:endParaRPr>
        </a:p>
      </dsp:txBody>
      <dsp:txXfrm>
        <a:off x="1421347" y="2266963"/>
        <a:ext cx="5325053" cy="619326"/>
      </dsp:txXfrm>
    </dsp:sp>
    <dsp:sp modelId="{1A8CE8E8-4799-4A89-A6E4-3BFFC408D833}">
      <dsp:nvSpPr>
        <dsp:cNvPr id="0" name=""/>
        <dsp:cNvSpPr/>
      </dsp:nvSpPr>
      <dsp:spPr>
        <a:xfrm>
          <a:off x="1869439" y="2996927"/>
          <a:ext cx="6258560" cy="65786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ct val="145454"/>
            <a:buNone/>
          </a:pPr>
          <a:r>
            <a:rPr lang="en-IN" sz="1700" kern="1200" dirty="0">
              <a:latin typeface="Verdana"/>
              <a:cs typeface="Verdana"/>
            </a:rPr>
            <a:t>Prediction</a:t>
          </a:r>
        </a:p>
      </dsp:txBody>
      <dsp:txXfrm>
        <a:off x="1888707" y="3016195"/>
        <a:ext cx="5325053" cy="619326"/>
      </dsp:txXfrm>
    </dsp:sp>
    <dsp:sp modelId="{036C0AE4-2B82-4C5C-A300-9AA28963FFD2}">
      <dsp:nvSpPr>
        <dsp:cNvPr id="0" name=""/>
        <dsp:cNvSpPr/>
      </dsp:nvSpPr>
      <dsp:spPr>
        <a:xfrm>
          <a:off x="5830949" y="480604"/>
          <a:ext cx="427610" cy="4276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5927161" y="480604"/>
        <a:ext cx="235186" cy="321777"/>
      </dsp:txXfrm>
    </dsp:sp>
    <dsp:sp modelId="{25CA4A10-797F-45BA-80C1-F6DDEF2A678B}">
      <dsp:nvSpPr>
        <dsp:cNvPr id="0" name=""/>
        <dsp:cNvSpPr/>
      </dsp:nvSpPr>
      <dsp:spPr>
        <a:xfrm>
          <a:off x="6298309" y="1229836"/>
          <a:ext cx="427610" cy="42761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6394521" y="1229836"/>
        <a:ext cx="235186" cy="321777"/>
      </dsp:txXfrm>
    </dsp:sp>
    <dsp:sp modelId="{3CB2B76F-5A9C-446D-B632-5DEF68151B40}">
      <dsp:nvSpPr>
        <dsp:cNvPr id="0" name=""/>
        <dsp:cNvSpPr/>
      </dsp:nvSpPr>
      <dsp:spPr>
        <a:xfrm>
          <a:off x="6765669" y="1968104"/>
          <a:ext cx="427610" cy="42761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6861881" y="1968104"/>
        <a:ext cx="235186" cy="321777"/>
      </dsp:txXfrm>
    </dsp:sp>
    <dsp:sp modelId="{F0047D22-CC35-4788-A46A-EADF81CC2B45}">
      <dsp:nvSpPr>
        <dsp:cNvPr id="0" name=""/>
        <dsp:cNvSpPr/>
      </dsp:nvSpPr>
      <dsp:spPr>
        <a:xfrm>
          <a:off x="7233029" y="2724645"/>
          <a:ext cx="427610" cy="42761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7329241" y="2724645"/>
        <a:ext cx="235186" cy="321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408F9-53FD-46FC-9C6A-BF23D00E1244}">
      <dsp:nvSpPr>
        <dsp:cNvPr id="0" name=""/>
        <dsp:cNvSpPr/>
      </dsp:nvSpPr>
      <dsp:spPr>
        <a:xfrm>
          <a:off x="2954673" y="849"/>
          <a:ext cx="2218653" cy="406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Fetch image from dataset</a:t>
          </a:r>
        </a:p>
      </dsp:txBody>
      <dsp:txXfrm>
        <a:off x="2966588" y="12764"/>
        <a:ext cx="2194823" cy="382967"/>
      </dsp:txXfrm>
    </dsp:sp>
    <dsp:sp modelId="{C755D4E6-BC7A-4C3D-B09F-47B0B2BB98ED}">
      <dsp:nvSpPr>
        <dsp:cNvPr id="0" name=""/>
        <dsp:cNvSpPr/>
      </dsp:nvSpPr>
      <dsp:spPr>
        <a:xfrm rot="5400000">
          <a:off x="3936465" y="424651"/>
          <a:ext cx="255068" cy="3060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3972174" y="450158"/>
        <a:ext cx="183650" cy="178548"/>
      </dsp:txXfrm>
    </dsp:sp>
    <dsp:sp modelId="{07420FE4-DCB1-4C71-9CA4-BD43308D2561}">
      <dsp:nvSpPr>
        <dsp:cNvPr id="0" name=""/>
        <dsp:cNvSpPr/>
      </dsp:nvSpPr>
      <dsp:spPr>
        <a:xfrm>
          <a:off x="3428453" y="747738"/>
          <a:ext cx="1271092" cy="403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Pre- processing</a:t>
          </a:r>
        </a:p>
      </dsp:txBody>
      <dsp:txXfrm>
        <a:off x="3440263" y="759548"/>
        <a:ext cx="1247472" cy="379619"/>
      </dsp:txXfrm>
    </dsp:sp>
    <dsp:sp modelId="{DD0CAA0B-94F1-4860-AF21-992A490C14CA}">
      <dsp:nvSpPr>
        <dsp:cNvPr id="0" name=""/>
        <dsp:cNvSpPr/>
      </dsp:nvSpPr>
      <dsp:spPr>
        <a:xfrm rot="5400000">
          <a:off x="3936465" y="1167982"/>
          <a:ext cx="255068" cy="3060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3972174" y="1193489"/>
        <a:ext cx="183650" cy="178548"/>
      </dsp:txXfrm>
    </dsp:sp>
    <dsp:sp modelId="{E0A1BD8E-D68D-45CE-9C38-0B5D3DEF597A}">
      <dsp:nvSpPr>
        <dsp:cNvPr id="0" name=""/>
        <dsp:cNvSpPr/>
      </dsp:nvSpPr>
      <dsp:spPr>
        <a:xfrm>
          <a:off x="3428453" y="1491069"/>
          <a:ext cx="1271092" cy="455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Input Image</a:t>
          </a:r>
        </a:p>
      </dsp:txBody>
      <dsp:txXfrm>
        <a:off x="3441799" y="1504415"/>
        <a:ext cx="1244400" cy="428983"/>
      </dsp:txXfrm>
    </dsp:sp>
    <dsp:sp modelId="{2A90C5F2-2638-4B6D-BE76-D8FED0ACD591}">
      <dsp:nvSpPr>
        <dsp:cNvPr id="0" name=""/>
        <dsp:cNvSpPr/>
      </dsp:nvSpPr>
      <dsp:spPr>
        <a:xfrm rot="5400000">
          <a:off x="3936465" y="1963749"/>
          <a:ext cx="255068" cy="3060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3972174" y="1989256"/>
        <a:ext cx="183650" cy="178548"/>
      </dsp:txXfrm>
    </dsp:sp>
    <dsp:sp modelId="{20E94324-2A78-4F8D-BB59-AC775E0ADF3E}">
      <dsp:nvSpPr>
        <dsp:cNvPr id="0" name=""/>
        <dsp:cNvSpPr/>
      </dsp:nvSpPr>
      <dsp:spPr>
        <a:xfrm>
          <a:off x="3428453" y="2286835"/>
          <a:ext cx="1271092" cy="355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Apply model</a:t>
          </a:r>
        </a:p>
      </dsp:txBody>
      <dsp:txXfrm>
        <a:off x="3438868" y="2297250"/>
        <a:ext cx="1250262" cy="3347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DC48-5B94-49F9-0BB5-F50E8EB8C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6BE2CD-2241-3CA3-EA3D-C400B6AF2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59AD6D-9CEE-AFD5-9058-36BE1E6C9A10}"/>
              </a:ext>
            </a:extLst>
          </p:cNvPr>
          <p:cNvSpPr>
            <a:spLocks noGrp="1"/>
          </p:cNvSpPr>
          <p:nvPr>
            <p:ph type="dt" sz="half" idx="10"/>
          </p:nvPr>
        </p:nvSpPr>
        <p:spPr/>
        <p:txBody>
          <a:bodyPr/>
          <a:lstStyle/>
          <a:p>
            <a:fld id="{9FA4A8EB-CA96-42E4-8955-66D1243FCF2B}" type="datetimeFigureOut">
              <a:rPr lang="en-IN" smtClean="0"/>
              <a:t>14-03-2023</a:t>
            </a:fld>
            <a:endParaRPr lang="en-IN"/>
          </a:p>
        </p:txBody>
      </p:sp>
      <p:sp>
        <p:nvSpPr>
          <p:cNvPr id="5" name="Footer Placeholder 4">
            <a:extLst>
              <a:ext uri="{FF2B5EF4-FFF2-40B4-BE49-F238E27FC236}">
                <a16:creationId xmlns:a16="http://schemas.microsoft.com/office/drawing/2014/main" id="{B76BE73D-C54C-0CFC-A737-9A6B05A52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D0686-A322-0F07-8991-4ECB17EF63E5}"/>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3942098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84B5-E230-665D-DC53-C7F6FA62B6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0A86C1-A7F7-A5C6-DD6E-C02C259E55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749765-EC55-C530-2B6C-EA8A89175789}"/>
              </a:ext>
            </a:extLst>
          </p:cNvPr>
          <p:cNvSpPr>
            <a:spLocks noGrp="1"/>
          </p:cNvSpPr>
          <p:nvPr>
            <p:ph type="dt" sz="half" idx="10"/>
          </p:nvPr>
        </p:nvSpPr>
        <p:spPr/>
        <p:txBody>
          <a:bodyPr/>
          <a:lstStyle/>
          <a:p>
            <a:fld id="{9FA4A8EB-CA96-42E4-8955-66D1243FCF2B}" type="datetimeFigureOut">
              <a:rPr lang="en-IN" smtClean="0"/>
              <a:t>14-03-2023</a:t>
            </a:fld>
            <a:endParaRPr lang="en-IN"/>
          </a:p>
        </p:txBody>
      </p:sp>
      <p:sp>
        <p:nvSpPr>
          <p:cNvPr id="5" name="Footer Placeholder 4">
            <a:extLst>
              <a:ext uri="{FF2B5EF4-FFF2-40B4-BE49-F238E27FC236}">
                <a16:creationId xmlns:a16="http://schemas.microsoft.com/office/drawing/2014/main" id="{D0ACDEC9-DDC9-2671-1EA1-41F3CFD07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B9816F-70F2-08FB-05C2-71AD1341E983}"/>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4431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8AA71E-3185-9CE2-F254-34AEC95DC0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C1FACB-158E-6029-4BB1-24B20EB59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BB5999-5A54-9D2F-1777-EA6BD7C2CC1A}"/>
              </a:ext>
            </a:extLst>
          </p:cNvPr>
          <p:cNvSpPr>
            <a:spLocks noGrp="1"/>
          </p:cNvSpPr>
          <p:nvPr>
            <p:ph type="dt" sz="half" idx="10"/>
          </p:nvPr>
        </p:nvSpPr>
        <p:spPr/>
        <p:txBody>
          <a:bodyPr/>
          <a:lstStyle/>
          <a:p>
            <a:fld id="{9FA4A8EB-CA96-42E4-8955-66D1243FCF2B}" type="datetimeFigureOut">
              <a:rPr lang="en-IN" smtClean="0"/>
              <a:t>14-03-2023</a:t>
            </a:fld>
            <a:endParaRPr lang="en-IN"/>
          </a:p>
        </p:txBody>
      </p:sp>
      <p:sp>
        <p:nvSpPr>
          <p:cNvPr id="5" name="Footer Placeholder 4">
            <a:extLst>
              <a:ext uri="{FF2B5EF4-FFF2-40B4-BE49-F238E27FC236}">
                <a16:creationId xmlns:a16="http://schemas.microsoft.com/office/drawing/2014/main" id="{8302FC60-89DD-69C0-4EF0-4907552E38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BFF8C2-CF4D-C61C-713B-BE373E8E9DDB}"/>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404901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EF6C00"/>
                </a:solidFill>
                <a:latin typeface="Trebuchet MS"/>
                <a:cs typeface="Trebuchet MS"/>
              </a:defRPr>
            </a:lvl1pPr>
          </a:lstStyle>
          <a:p>
            <a:endParaRPr/>
          </a:p>
        </p:txBody>
      </p:sp>
      <p:sp>
        <p:nvSpPr>
          <p:cNvPr id="3" name="Holder 3"/>
          <p:cNvSpPr>
            <a:spLocks noGrp="1"/>
          </p:cNvSpPr>
          <p:nvPr>
            <p:ph sz="half" idx="2"/>
          </p:nvPr>
        </p:nvSpPr>
        <p:spPr>
          <a:xfrm>
            <a:off x="1083734" y="1595119"/>
            <a:ext cx="4012353" cy="328231"/>
          </a:xfrm>
          <a:prstGeom prst="rect">
            <a:avLst/>
          </a:prstGeom>
        </p:spPr>
        <p:txBody>
          <a:bodyPr wrap="square" lIns="0" tIns="0" rIns="0" bIns="0">
            <a:spAutoFit/>
          </a:bodyPr>
          <a:lstStyle>
            <a:lvl1pPr>
              <a:defRPr sz="2133" b="0" i="0">
                <a:solidFill>
                  <a:schemeClr val="tx1"/>
                </a:solidFill>
                <a:latin typeface="Georgia"/>
                <a:cs typeface="Georgia"/>
              </a:defRPr>
            </a:lvl1pPr>
          </a:lstStyle>
          <a:p>
            <a:endParaRPr/>
          </a:p>
        </p:txBody>
      </p:sp>
      <p:sp>
        <p:nvSpPr>
          <p:cNvPr id="4" name="Holder 4"/>
          <p:cNvSpPr>
            <a:spLocks noGrp="1"/>
          </p:cNvSpPr>
          <p:nvPr>
            <p:ph sz="half" idx="3"/>
          </p:nvPr>
        </p:nvSpPr>
        <p:spPr>
          <a:xfrm>
            <a:off x="6278880" y="1577340"/>
            <a:ext cx="530352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1498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20C4-7902-676B-902B-A49E6993CE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859DD7-F5A8-5691-631A-FC2810C25B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5E9CC4-A2DC-FE67-7B40-A70D16694D04}"/>
              </a:ext>
            </a:extLst>
          </p:cNvPr>
          <p:cNvSpPr>
            <a:spLocks noGrp="1"/>
          </p:cNvSpPr>
          <p:nvPr>
            <p:ph type="dt" sz="half" idx="10"/>
          </p:nvPr>
        </p:nvSpPr>
        <p:spPr/>
        <p:txBody>
          <a:bodyPr/>
          <a:lstStyle/>
          <a:p>
            <a:fld id="{9FA4A8EB-CA96-42E4-8955-66D1243FCF2B}" type="datetimeFigureOut">
              <a:rPr lang="en-IN" smtClean="0"/>
              <a:t>14-03-2023</a:t>
            </a:fld>
            <a:endParaRPr lang="en-IN"/>
          </a:p>
        </p:txBody>
      </p:sp>
      <p:sp>
        <p:nvSpPr>
          <p:cNvPr id="5" name="Footer Placeholder 4">
            <a:extLst>
              <a:ext uri="{FF2B5EF4-FFF2-40B4-BE49-F238E27FC236}">
                <a16:creationId xmlns:a16="http://schemas.microsoft.com/office/drawing/2014/main" id="{F03B4225-82D2-3265-BC02-1C62BD601C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BCFBA-473D-3953-29E5-A8E36208B3A0}"/>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328449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F9D4-9967-38AD-C4FC-CB63375F5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B3962E-4C81-E672-5C05-5E090EBC0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EF2DC-BE6D-EC8B-858A-906B9D7C007B}"/>
              </a:ext>
            </a:extLst>
          </p:cNvPr>
          <p:cNvSpPr>
            <a:spLocks noGrp="1"/>
          </p:cNvSpPr>
          <p:nvPr>
            <p:ph type="dt" sz="half" idx="10"/>
          </p:nvPr>
        </p:nvSpPr>
        <p:spPr/>
        <p:txBody>
          <a:bodyPr/>
          <a:lstStyle/>
          <a:p>
            <a:fld id="{9FA4A8EB-CA96-42E4-8955-66D1243FCF2B}" type="datetimeFigureOut">
              <a:rPr lang="en-IN" smtClean="0"/>
              <a:t>14-03-2023</a:t>
            </a:fld>
            <a:endParaRPr lang="en-IN"/>
          </a:p>
        </p:txBody>
      </p:sp>
      <p:sp>
        <p:nvSpPr>
          <p:cNvPr id="5" name="Footer Placeholder 4">
            <a:extLst>
              <a:ext uri="{FF2B5EF4-FFF2-40B4-BE49-F238E27FC236}">
                <a16:creationId xmlns:a16="http://schemas.microsoft.com/office/drawing/2014/main" id="{F995DE29-C312-0E87-8684-CA9D40878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8D1DB-7C90-7FF6-FF62-8C3E9A049515}"/>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73701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58C3-1EEC-B5E7-3D20-01C0971C33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DC4D91-200A-01D4-2B7B-0A2716CA1B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67C913-3BFC-BAEB-4515-BC587A458E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AE050E-B4C9-E11A-C16E-3AFB9B031E90}"/>
              </a:ext>
            </a:extLst>
          </p:cNvPr>
          <p:cNvSpPr>
            <a:spLocks noGrp="1"/>
          </p:cNvSpPr>
          <p:nvPr>
            <p:ph type="dt" sz="half" idx="10"/>
          </p:nvPr>
        </p:nvSpPr>
        <p:spPr/>
        <p:txBody>
          <a:bodyPr/>
          <a:lstStyle/>
          <a:p>
            <a:fld id="{9FA4A8EB-CA96-42E4-8955-66D1243FCF2B}" type="datetimeFigureOut">
              <a:rPr lang="en-IN" smtClean="0"/>
              <a:t>14-03-2023</a:t>
            </a:fld>
            <a:endParaRPr lang="en-IN"/>
          </a:p>
        </p:txBody>
      </p:sp>
      <p:sp>
        <p:nvSpPr>
          <p:cNvPr id="6" name="Footer Placeholder 5">
            <a:extLst>
              <a:ext uri="{FF2B5EF4-FFF2-40B4-BE49-F238E27FC236}">
                <a16:creationId xmlns:a16="http://schemas.microsoft.com/office/drawing/2014/main" id="{A70FE0BF-85F6-A147-5104-45C8D2FF0B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05BA37-0305-D441-85F6-900C960E8828}"/>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479673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CFE3-1D55-0DED-64E4-A05DF4E37C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7C40AE-12F5-8EB3-2B2D-267C385C3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BA3C5B-94A8-4065-B8CB-2BF6CB12AA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EA96E5-28C4-FEC3-42BC-C25B8B09C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C34DC-55CC-519E-85DE-7D460E8708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1A296E-D303-BD45-CD63-B6FD2563FCB0}"/>
              </a:ext>
            </a:extLst>
          </p:cNvPr>
          <p:cNvSpPr>
            <a:spLocks noGrp="1"/>
          </p:cNvSpPr>
          <p:nvPr>
            <p:ph type="dt" sz="half" idx="10"/>
          </p:nvPr>
        </p:nvSpPr>
        <p:spPr/>
        <p:txBody>
          <a:bodyPr/>
          <a:lstStyle/>
          <a:p>
            <a:fld id="{9FA4A8EB-CA96-42E4-8955-66D1243FCF2B}" type="datetimeFigureOut">
              <a:rPr lang="en-IN" smtClean="0"/>
              <a:t>14-03-2023</a:t>
            </a:fld>
            <a:endParaRPr lang="en-IN"/>
          </a:p>
        </p:txBody>
      </p:sp>
      <p:sp>
        <p:nvSpPr>
          <p:cNvPr id="8" name="Footer Placeholder 7">
            <a:extLst>
              <a:ext uri="{FF2B5EF4-FFF2-40B4-BE49-F238E27FC236}">
                <a16:creationId xmlns:a16="http://schemas.microsoft.com/office/drawing/2014/main" id="{08FE94C1-8B68-24C6-B972-0A58D63C94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B912CD-F60C-8C0A-8240-A247C339DC1F}"/>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1214868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4C21-CF22-AC1D-F2CA-C74CDFCD8E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489BAD-21DE-9C10-5FDF-94A480BB87BF}"/>
              </a:ext>
            </a:extLst>
          </p:cNvPr>
          <p:cNvSpPr>
            <a:spLocks noGrp="1"/>
          </p:cNvSpPr>
          <p:nvPr>
            <p:ph type="dt" sz="half" idx="10"/>
          </p:nvPr>
        </p:nvSpPr>
        <p:spPr/>
        <p:txBody>
          <a:bodyPr/>
          <a:lstStyle/>
          <a:p>
            <a:fld id="{9FA4A8EB-CA96-42E4-8955-66D1243FCF2B}" type="datetimeFigureOut">
              <a:rPr lang="en-IN" smtClean="0"/>
              <a:t>14-03-2023</a:t>
            </a:fld>
            <a:endParaRPr lang="en-IN"/>
          </a:p>
        </p:txBody>
      </p:sp>
      <p:sp>
        <p:nvSpPr>
          <p:cNvPr id="4" name="Footer Placeholder 3">
            <a:extLst>
              <a:ext uri="{FF2B5EF4-FFF2-40B4-BE49-F238E27FC236}">
                <a16:creationId xmlns:a16="http://schemas.microsoft.com/office/drawing/2014/main" id="{FF7803F6-73A9-897D-6495-FEAF59229C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68C014-0FF4-FC39-D715-2D89F2CC0FB5}"/>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96407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EC44F4-CC19-E721-EEB9-CE05D3188940}"/>
              </a:ext>
            </a:extLst>
          </p:cNvPr>
          <p:cNvSpPr>
            <a:spLocks noGrp="1"/>
          </p:cNvSpPr>
          <p:nvPr>
            <p:ph type="dt" sz="half" idx="10"/>
          </p:nvPr>
        </p:nvSpPr>
        <p:spPr/>
        <p:txBody>
          <a:bodyPr/>
          <a:lstStyle/>
          <a:p>
            <a:fld id="{9FA4A8EB-CA96-42E4-8955-66D1243FCF2B}" type="datetimeFigureOut">
              <a:rPr lang="en-IN" smtClean="0"/>
              <a:t>14-03-2023</a:t>
            </a:fld>
            <a:endParaRPr lang="en-IN"/>
          </a:p>
        </p:txBody>
      </p:sp>
      <p:sp>
        <p:nvSpPr>
          <p:cNvPr id="3" name="Footer Placeholder 2">
            <a:extLst>
              <a:ext uri="{FF2B5EF4-FFF2-40B4-BE49-F238E27FC236}">
                <a16:creationId xmlns:a16="http://schemas.microsoft.com/office/drawing/2014/main" id="{731AA759-BA45-5C5C-B4C1-D9C6158A96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6E60D2-D695-6CF7-3A49-49D0B4FDD29B}"/>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360101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35F5-3F88-6B31-DC15-FBC158D2D8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145CEF-09E4-BCA1-9841-014F8A7500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0A4166-69BB-869A-524A-6787BAC48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E51F6-1E91-D486-D5D2-26357BEA87B7}"/>
              </a:ext>
            </a:extLst>
          </p:cNvPr>
          <p:cNvSpPr>
            <a:spLocks noGrp="1"/>
          </p:cNvSpPr>
          <p:nvPr>
            <p:ph type="dt" sz="half" idx="10"/>
          </p:nvPr>
        </p:nvSpPr>
        <p:spPr/>
        <p:txBody>
          <a:bodyPr/>
          <a:lstStyle/>
          <a:p>
            <a:fld id="{9FA4A8EB-CA96-42E4-8955-66D1243FCF2B}" type="datetimeFigureOut">
              <a:rPr lang="en-IN" smtClean="0"/>
              <a:t>14-03-2023</a:t>
            </a:fld>
            <a:endParaRPr lang="en-IN"/>
          </a:p>
        </p:txBody>
      </p:sp>
      <p:sp>
        <p:nvSpPr>
          <p:cNvPr id="6" name="Footer Placeholder 5">
            <a:extLst>
              <a:ext uri="{FF2B5EF4-FFF2-40B4-BE49-F238E27FC236}">
                <a16:creationId xmlns:a16="http://schemas.microsoft.com/office/drawing/2014/main" id="{D83A8269-752E-A36A-C2D0-EB076AA8F8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CFD48-1B25-85D4-B8B8-3B0E242A7AC9}"/>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96134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86BE-6333-72FC-DAF5-0715B9B5B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17F60B-BBBC-3615-513B-286FCBC5A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24CC3B-CF7D-B381-1A84-A7F8AD1D0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329C9-C2E1-EE0C-5B66-4D7F55A7DF3B}"/>
              </a:ext>
            </a:extLst>
          </p:cNvPr>
          <p:cNvSpPr>
            <a:spLocks noGrp="1"/>
          </p:cNvSpPr>
          <p:nvPr>
            <p:ph type="dt" sz="half" idx="10"/>
          </p:nvPr>
        </p:nvSpPr>
        <p:spPr/>
        <p:txBody>
          <a:bodyPr/>
          <a:lstStyle/>
          <a:p>
            <a:fld id="{9FA4A8EB-CA96-42E4-8955-66D1243FCF2B}" type="datetimeFigureOut">
              <a:rPr lang="en-IN" smtClean="0"/>
              <a:t>14-03-2023</a:t>
            </a:fld>
            <a:endParaRPr lang="en-IN"/>
          </a:p>
        </p:txBody>
      </p:sp>
      <p:sp>
        <p:nvSpPr>
          <p:cNvPr id="6" name="Footer Placeholder 5">
            <a:extLst>
              <a:ext uri="{FF2B5EF4-FFF2-40B4-BE49-F238E27FC236}">
                <a16:creationId xmlns:a16="http://schemas.microsoft.com/office/drawing/2014/main" id="{0306EC13-50B1-63B5-4BC4-C981CC0535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0669DD-D3F6-0E7C-6CAD-5BD67F64FA68}"/>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56506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18631-8154-3A64-F810-106391F80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017718-BC20-0B84-2F9C-03457E361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6B53F-CC07-2776-2617-1ECFA6356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4A8EB-CA96-42E4-8955-66D1243FCF2B}" type="datetimeFigureOut">
              <a:rPr lang="en-IN" smtClean="0"/>
              <a:t>14-03-2023</a:t>
            </a:fld>
            <a:endParaRPr lang="en-IN"/>
          </a:p>
        </p:txBody>
      </p:sp>
      <p:sp>
        <p:nvSpPr>
          <p:cNvPr id="5" name="Footer Placeholder 4">
            <a:extLst>
              <a:ext uri="{FF2B5EF4-FFF2-40B4-BE49-F238E27FC236}">
                <a16:creationId xmlns:a16="http://schemas.microsoft.com/office/drawing/2014/main" id="{96E57647-5B72-B004-6573-F7273EB8F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E23F8A-C6C7-B521-77A1-50D315982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1874B-AD6A-4371-8DE2-D0DEDA5C3CE0}" type="slidenum">
              <a:rPr lang="en-IN" smtClean="0"/>
              <a:t>‹#›</a:t>
            </a:fld>
            <a:endParaRPr lang="en-IN"/>
          </a:p>
        </p:txBody>
      </p:sp>
    </p:spTree>
    <p:extLst>
      <p:ext uri="{BB962C8B-B14F-4D97-AF65-F5344CB8AC3E}">
        <p14:creationId xmlns:p14="http://schemas.microsoft.com/office/powerpoint/2010/main" val="16524407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brownlee/Datasets/releases/download/Flickr8k/Flickr8k_text.zip" TargetMode="External"/><Relationship Id="rId2" Type="http://schemas.openxmlformats.org/officeDocument/2006/relationships/hyperlink" Target="https://github.com/jbrownlee/Datasets/releases/download/Flickr8k/Flickr8k_Dataset.zip" TargetMode="Externa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5139" y="749255"/>
            <a:ext cx="1018507" cy="1026800"/>
          </a:xfrm>
          <a:prstGeom prst="rect">
            <a:avLst/>
          </a:prstGeom>
          <a:blipFill>
            <a:blip r:embed="rId2" cstate="print"/>
            <a:stretch>
              <a:fillRect/>
            </a:stretch>
          </a:blipFill>
        </p:spPr>
        <p:txBody>
          <a:bodyPr wrap="square" lIns="0" tIns="0" rIns="0" bIns="0" rtlCol="0"/>
          <a:lstStyle/>
          <a:p>
            <a:pPr algn="ctr"/>
            <a:endParaRPr sz="1632" dirty="0"/>
          </a:p>
        </p:txBody>
      </p:sp>
      <p:grpSp>
        <p:nvGrpSpPr>
          <p:cNvPr id="3" name="object 3"/>
          <p:cNvGrpSpPr/>
          <p:nvPr/>
        </p:nvGrpSpPr>
        <p:grpSpPr>
          <a:xfrm>
            <a:off x="1247607" y="700655"/>
            <a:ext cx="8512903" cy="1138969"/>
            <a:chOff x="0" y="772667"/>
            <a:chExt cx="9387840" cy="1256030"/>
          </a:xfrm>
        </p:grpSpPr>
        <p:sp>
          <p:nvSpPr>
            <p:cNvPr id="4" name="object 4"/>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pPr algn="ctr"/>
              <a:endParaRPr sz="1632"/>
            </a:p>
          </p:txBody>
        </p:sp>
        <p:sp>
          <p:nvSpPr>
            <p:cNvPr id="5" name="object 5"/>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pPr algn="ctr"/>
              <a:endParaRPr sz="1632"/>
            </a:p>
          </p:txBody>
        </p:sp>
      </p:grpSp>
      <p:sp>
        <p:nvSpPr>
          <p:cNvPr id="6" name="object 6"/>
          <p:cNvSpPr txBox="1">
            <a:spLocks noGrp="1"/>
          </p:cNvSpPr>
          <p:nvPr>
            <p:ph type="title"/>
          </p:nvPr>
        </p:nvSpPr>
        <p:spPr>
          <a:xfrm>
            <a:off x="1374289" y="1063335"/>
            <a:ext cx="8284060" cy="380380"/>
          </a:xfrm>
          <a:prstGeom prst="rect">
            <a:avLst/>
          </a:prstGeom>
        </p:spPr>
        <p:txBody>
          <a:bodyPr vert="horz" wrap="square" lIns="0" tIns="10941" rIns="0" bIns="0" rtlCol="0" anchor="ctr">
            <a:spAutoFit/>
          </a:bodyPr>
          <a:lstStyle/>
          <a:p>
            <a:pPr marL="1319775" marR="4607" indent="-1308834" algn="ctr">
              <a:lnSpc>
                <a:spcPct val="100299"/>
              </a:lnSpc>
              <a:spcBef>
                <a:spcPts val="86"/>
              </a:spcBef>
            </a:pPr>
            <a:r>
              <a:rPr sz="2400" dirty="0">
                <a:solidFill>
                  <a:srgbClr val="FFFFFF"/>
                </a:solidFill>
                <a:latin typeface="Arial"/>
                <a:cs typeface="Arial"/>
              </a:rPr>
              <a:t>Center </a:t>
            </a:r>
            <a:r>
              <a:rPr sz="2400" spc="-5" dirty="0">
                <a:solidFill>
                  <a:srgbClr val="FFFFFF"/>
                </a:solidFill>
                <a:latin typeface="Arial"/>
                <a:cs typeface="Arial"/>
              </a:rPr>
              <a:t>for </a:t>
            </a:r>
            <a:r>
              <a:rPr sz="2400" dirty="0">
                <a:solidFill>
                  <a:srgbClr val="FFFFFF"/>
                </a:solidFill>
                <a:latin typeface="Arial"/>
                <a:cs typeface="Arial"/>
              </a:rPr>
              <a:t>Development </a:t>
            </a:r>
            <a:r>
              <a:rPr sz="2400" spc="5" dirty="0">
                <a:solidFill>
                  <a:srgbClr val="FFFFFF"/>
                </a:solidFill>
                <a:latin typeface="Arial"/>
                <a:cs typeface="Arial"/>
              </a:rPr>
              <a:t>of</a:t>
            </a:r>
            <a:r>
              <a:rPr sz="2400" spc="-109" dirty="0">
                <a:solidFill>
                  <a:srgbClr val="FFFFFF"/>
                </a:solidFill>
                <a:latin typeface="Arial"/>
                <a:cs typeface="Arial"/>
              </a:rPr>
              <a:t> </a:t>
            </a:r>
            <a:r>
              <a:rPr sz="2400" dirty="0">
                <a:solidFill>
                  <a:srgbClr val="FFFFFF"/>
                </a:solidFill>
                <a:latin typeface="Arial"/>
                <a:cs typeface="Arial"/>
              </a:rPr>
              <a:t>Advanced  Computing Patna</a:t>
            </a:r>
          </a:p>
        </p:txBody>
      </p:sp>
      <p:sp>
        <p:nvSpPr>
          <p:cNvPr id="7" name="object 7"/>
          <p:cNvSpPr txBox="1"/>
          <p:nvPr/>
        </p:nvSpPr>
        <p:spPr>
          <a:xfrm>
            <a:off x="2301529" y="2018662"/>
            <a:ext cx="7718849" cy="3899892"/>
          </a:xfrm>
          <a:prstGeom prst="rect">
            <a:avLst/>
          </a:prstGeom>
        </p:spPr>
        <p:txBody>
          <a:bodyPr vert="horz" wrap="square" lIns="0" tIns="81766" rIns="0" bIns="0" rtlCol="0">
            <a:spAutoFit/>
          </a:bodyPr>
          <a:lstStyle/>
          <a:p>
            <a:pPr algn="ctr"/>
            <a:r>
              <a:rPr lang="en-US" sz="2800" dirty="0">
                <a:solidFill>
                  <a:schemeClr val="accent1"/>
                </a:solidFill>
                <a:latin typeface="Times New Roman" panose="02020603050405020304" pitchFamily="18" charset="0"/>
                <a:cs typeface="Times New Roman" panose="02020603050405020304" pitchFamily="18" charset="0"/>
              </a:rPr>
              <a:t>Image Captioning: Transforming Objects into Text</a:t>
            </a:r>
            <a:endParaRPr lang="en-IN" sz="2800" dirty="0">
              <a:solidFill>
                <a:schemeClr val="accent1"/>
              </a:solidFill>
              <a:latin typeface="Times New Roman" panose="02020603050405020304" pitchFamily="18" charset="0"/>
              <a:cs typeface="Times New Roman" panose="02020603050405020304" pitchFamily="18" charset="0"/>
            </a:endParaRPr>
          </a:p>
          <a:p>
            <a:pPr algn="ctr">
              <a:spcBef>
                <a:spcPts val="1442"/>
              </a:spcBef>
            </a:pPr>
            <a:r>
              <a:rPr sz="1995" spc="-14" dirty="0">
                <a:solidFill>
                  <a:srgbClr val="1F1C50"/>
                </a:solidFill>
                <a:latin typeface="Arial"/>
                <a:cs typeface="Arial"/>
              </a:rPr>
              <a:t>By</a:t>
            </a:r>
            <a:endParaRPr sz="1995" dirty="0">
              <a:latin typeface="Arial"/>
              <a:cs typeface="Arial"/>
            </a:endParaRPr>
          </a:p>
          <a:p>
            <a:pPr marR="85797" algn="ctr">
              <a:spcBef>
                <a:spcPts val="322"/>
              </a:spcBef>
            </a:pPr>
            <a:r>
              <a:rPr lang="en-IN" sz="2040" spc="91" dirty="0">
                <a:solidFill>
                  <a:srgbClr val="1F1C50"/>
                </a:solidFill>
                <a:latin typeface="Arial"/>
                <a:cs typeface="Arial"/>
              </a:rPr>
              <a:t>Patil Sumit </a:t>
            </a:r>
            <a:r>
              <a:rPr sz="2040" spc="-95" dirty="0">
                <a:solidFill>
                  <a:srgbClr val="1F1C50"/>
                </a:solidFill>
                <a:latin typeface="Arial"/>
                <a:cs typeface="Arial"/>
              </a:rPr>
              <a:t>(PRN</a:t>
            </a:r>
            <a:r>
              <a:rPr sz="2040" spc="-195" dirty="0">
                <a:solidFill>
                  <a:srgbClr val="1F1C50"/>
                </a:solidFill>
                <a:latin typeface="Arial"/>
                <a:cs typeface="Arial"/>
              </a:rPr>
              <a:t> </a:t>
            </a:r>
            <a:r>
              <a:rPr sz="2040" spc="50" dirty="0">
                <a:solidFill>
                  <a:srgbClr val="1F1C50"/>
                </a:solidFill>
                <a:latin typeface="Arial"/>
                <a:cs typeface="Arial"/>
              </a:rPr>
              <a:t>No.:</a:t>
            </a:r>
            <a:r>
              <a:rPr lang="en-IN" sz="2040" spc="50" dirty="0">
                <a:solidFill>
                  <a:srgbClr val="1F1C50"/>
                </a:solidFill>
                <a:latin typeface="Arial"/>
                <a:cs typeface="Arial"/>
              </a:rPr>
              <a:t>220980728007</a:t>
            </a:r>
            <a:r>
              <a:rPr sz="2040" spc="50" dirty="0">
                <a:solidFill>
                  <a:srgbClr val="1F1C50"/>
                </a:solidFill>
                <a:latin typeface="Arial"/>
                <a:cs typeface="Arial"/>
              </a:rPr>
              <a:t>)</a:t>
            </a:r>
            <a:endParaRPr sz="2040" dirty="0">
              <a:latin typeface="Arial"/>
              <a:cs typeface="Arial"/>
            </a:endParaRPr>
          </a:p>
          <a:p>
            <a:pPr marL="1177548" marR="1262769" algn="ctr">
              <a:lnSpc>
                <a:spcPct val="113399"/>
              </a:lnSpc>
              <a:spcBef>
                <a:spcPts val="9"/>
              </a:spcBef>
            </a:pPr>
            <a:r>
              <a:rPr lang="en-US" sz="2040" spc="91" dirty="0">
                <a:solidFill>
                  <a:srgbClr val="1F1C50"/>
                </a:solidFill>
                <a:latin typeface="Arial"/>
                <a:cs typeface="Arial"/>
              </a:rPr>
              <a:t>Bhise Aditya </a:t>
            </a:r>
            <a:r>
              <a:rPr sz="2040" spc="-91" dirty="0">
                <a:solidFill>
                  <a:srgbClr val="1F1C50"/>
                </a:solidFill>
                <a:latin typeface="Arial"/>
                <a:cs typeface="Arial"/>
              </a:rPr>
              <a:t>(PRN </a:t>
            </a:r>
            <a:r>
              <a:rPr sz="2040" spc="86" dirty="0">
                <a:solidFill>
                  <a:srgbClr val="1F1C50"/>
                </a:solidFill>
                <a:latin typeface="Arial"/>
                <a:cs typeface="Arial"/>
              </a:rPr>
              <a:t>No.:</a:t>
            </a:r>
            <a:r>
              <a:rPr lang="en-IN" sz="2040" spc="50" dirty="0">
                <a:solidFill>
                  <a:srgbClr val="1F1C50"/>
                </a:solidFill>
                <a:latin typeface="Arial"/>
                <a:cs typeface="Arial"/>
              </a:rPr>
              <a:t> 220980728004</a:t>
            </a:r>
            <a:r>
              <a:rPr sz="2040" spc="86" dirty="0">
                <a:solidFill>
                  <a:srgbClr val="1F1C50"/>
                </a:solidFill>
                <a:latin typeface="Arial"/>
                <a:cs typeface="Arial"/>
              </a:rPr>
              <a:t>)</a:t>
            </a:r>
            <a:r>
              <a:rPr lang="en-IN" sz="2040" spc="86" dirty="0">
                <a:solidFill>
                  <a:srgbClr val="1F1C50"/>
                </a:solidFill>
                <a:latin typeface="Arial"/>
                <a:cs typeface="Arial"/>
              </a:rPr>
              <a:t> </a:t>
            </a:r>
          </a:p>
          <a:p>
            <a:pPr marL="1177548" marR="1262769" algn="ctr">
              <a:lnSpc>
                <a:spcPct val="113399"/>
              </a:lnSpc>
              <a:spcBef>
                <a:spcPts val="9"/>
              </a:spcBef>
            </a:pPr>
            <a:r>
              <a:rPr lang="en-US" sz="2040" spc="91" dirty="0">
                <a:solidFill>
                  <a:srgbClr val="1F1C50"/>
                </a:solidFill>
                <a:latin typeface="Arial"/>
                <a:cs typeface="Arial"/>
              </a:rPr>
              <a:t>Patil Rahul </a:t>
            </a:r>
            <a:r>
              <a:rPr lang="en-US" sz="2040" spc="-91" dirty="0">
                <a:solidFill>
                  <a:srgbClr val="1F1C50"/>
                </a:solidFill>
                <a:latin typeface="Arial"/>
                <a:cs typeface="Arial"/>
              </a:rPr>
              <a:t>(PRN </a:t>
            </a:r>
            <a:r>
              <a:rPr lang="en-US" sz="2040" spc="86" dirty="0">
                <a:solidFill>
                  <a:srgbClr val="1F1C50"/>
                </a:solidFill>
                <a:latin typeface="Arial"/>
                <a:cs typeface="Arial"/>
              </a:rPr>
              <a:t>No.:</a:t>
            </a:r>
            <a:r>
              <a:rPr lang="en-IN" sz="2040" spc="50" dirty="0">
                <a:solidFill>
                  <a:srgbClr val="1F1C50"/>
                </a:solidFill>
                <a:latin typeface="Arial"/>
                <a:cs typeface="Arial"/>
              </a:rPr>
              <a:t> 220980728003</a:t>
            </a:r>
            <a:r>
              <a:rPr lang="en-US" sz="2040" spc="86" dirty="0">
                <a:solidFill>
                  <a:srgbClr val="1F1C50"/>
                </a:solidFill>
                <a:latin typeface="Arial"/>
                <a:cs typeface="Arial"/>
              </a:rPr>
              <a:t>) </a:t>
            </a:r>
          </a:p>
          <a:p>
            <a:pPr marL="1177548" marR="1262769" algn="ctr">
              <a:lnSpc>
                <a:spcPct val="113399"/>
              </a:lnSpc>
              <a:spcBef>
                <a:spcPts val="9"/>
              </a:spcBef>
            </a:pPr>
            <a:r>
              <a:rPr lang="en-US" sz="2040" spc="91" dirty="0">
                <a:solidFill>
                  <a:srgbClr val="1F1C50"/>
                </a:solidFill>
                <a:latin typeface="Arial"/>
                <a:cs typeface="Arial"/>
              </a:rPr>
              <a:t>Kumari Megha </a:t>
            </a:r>
            <a:r>
              <a:rPr lang="en-US" sz="2040" spc="-91" dirty="0">
                <a:solidFill>
                  <a:srgbClr val="1F1C50"/>
                </a:solidFill>
                <a:latin typeface="Arial"/>
                <a:cs typeface="Arial"/>
              </a:rPr>
              <a:t>(PRN </a:t>
            </a:r>
            <a:r>
              <a:rPr lang="en-US" sz="2040" spc="86" dirty="0">
                <a:solidFill>
                  <a:srgbClr val="1F1C50"/>
                </a:solidFill>
                <a:latin typeface="Arial"/>
                <a:cs typeface="Arial"/>
              </a:rPr>
              <a:t>No.:</a:t>
            </a:r>
            <a:r>
              <a:rPr lang="en-IN" sz="2040" spc="50" dirty="0">
                <a:solidFill>
                  <a:srgbClr val="1F1C50"/>
                </a:solidFill>
                <a:latin typeface="Arial"/>
                <a:cs typeface="Arial"/>
              </a:rPr>
              <a:t> 220980728002</a:t>
            </a:r>
            <a:r>
              <a:rPr lang="en-US" sz="2040" spc="86" dirty="0">
                <a:solidFill>
                  <a:srgbClr val="1F1C50"/>
                </a:solidFill>
                <a:latin typeface="Arial"/>
                <a:cs typeface="Arial"/>
              </a:rPr>
              <a:t>) </a:t>
            </a:r>
          </a:p>
          <a:p>
            <a:pPr marL="1177548" marR="1262769" algn="ctr">
              <a:lnSpc>
                <a:spcPct val="113399"/>
              </a:lnSpc>
              <a:spcBef>
                <a:spcPts val="9"/>
              </a:spcBef>
            </a:pPr>
            <a:endParaRPr lang="en-US" sz="2040" spc="86" dirty="0">
              <a:solidFill>
                <a:srgbClr val="1F1C50"/>
              </a:solidFill>
              <a:latin typeface="Arial"/>
              <a:cs typeface="Arial"/>
            </a:endParaRPr>
          </a:p>
          <a:p>
            <a:pPr marL="1177548" marR="1262769" algn="ctr">
              <a:lnSpc>
                <a:spcPct val="113399"/>
              </a:lnSpc>
              <a:spcBef>
                <a:spcPts val="9"/>
              </a:spcBef>
            </a:pPr>
            <a:r>
              <a:rPr sz="2040" spc="86" dirty="0">
                <a:solidFill>
                  <a:srgbClr val="1F1C50"/>
                </a:solidFill>
                <a:latin typeface="Arial"/>
                <a:cs typeface="Arial"/>
              </a:rPr>
              <a:t> </a:t>
            </a:r>
            <a:r>
              <a:rPr lang="en-US" sz="1723" spc="14" dirty="0">
                <a:solidFill>
                  <a:srgbClr val="BF0000"/>
                </a:solidFill>
                <a:latin typeface="Arial"/>
                <a:cs typeface="Arial"/>
              </a:rPr>
              <a:t>Guided By</a:t>
            </a:r>
          </a:p>
          <a:p>
            <a:pPr marR="279848" algn="ctr">
              <a:spcBef>
                <a:spcPts val="1374"/>
              </a:spcBef>
            </a:pPr>
            <a:r>
              <a:rPr lang="en-US" sz="1723" b="1" spc="14" dirty="0">
                <a:solidFill>
                  <a:srgbClr val="BF0000"/>
                </a:solidFill>
                <a:latin typeface="Arial"/>
                <a:cs typeface="Arial"/>
              </a:rPr>
              <a:t> </a:t>
            </a:r>
            <a:r>
              <a:rPr lang="en-IN" sz="1723" b="1" spc="14" dirty="0">
                <a:solidFill>
                  <a:srgbClr val="BF0000"/>
                </a:solidFill>
                <a:latin typeface="Arial"/>
                <a:cs typeface="Arial"/>
              </a:rPr>
              <a:t>Swami Aditya Nath</a:t>
            </a:r>
            <a:endParaRPr sz="1723" b="1" dirty="0">
              <a:latin typeface="Arial"/>
              <a:cs typeface="Arial"/>
            </a:endParaRPr>
          </a:p>
          <a:p>
            <a:pPr marR="276968" algn="ctr">
              <a:spcBef>
                <a:spcPts val="453"/>
              </a:spcBef>
            </a:pPr>
            <a:r>
              <a:rPr lang="en-US" sz="1723" b="1" spc="9" dirty="0">
                <a:solidFill>
                  <a:srgbClr val="BF0000"/>
                </a:solidFill>
                <a:latin typeface="Arial"/>
                <a:cs typeface="Arial"/>
              </a:rPr>
              <a:t> </a:t>
            </a:r>
            <a:endParaRPr sz="1723"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24347" y="1912858"/>
            <a:ext cx="7817048" cy="4300107"/>
          </a:xfrm>
          <a:prstGeom prst="rect">
            <a:avLst/>
          </a:prstGeom>
        </p:spPr>
        <p:txBody>
          <a:bodyPr vert="horz" wrap="square" lIns="0" tIns="18752" rIns="0" bIns="0" rtlCol="0">
            <a:spAutoFit/>
          </a:bodyPr>
          <a:lstStyle/>
          <a:p>
            <a:pPr marL="330387" marR="39289" indent="-285740">
              <a:lnSpc>
                <a:spcPts val="2180"/>
              </a:lnSpc>
              <a:spcBef>
                <a:spcPts val="148"/>
              </a:spcBef>
              <a:buSzPct val="144230"/>
              <a:buChar char="•"/>
              <a:tabLst>
                <a:tab pos="330387" algn="l"/>
              </a:tabLst>
            </a:pPr>
            <a:r>
              <a:rPr spc="-53" dirty="0">
                <a:latin typeface="Verdana"/>
                <a:cs typeface="Verdana"/>
              </a:rPr>
              <a:t>We</a:t>
            </a:r>
            <a:r>
              <a:rPr dirty="0">
                <a:latin typeface="Verdana"/>
                <a:cs typeface="Verdana"/>
              </a:rPr>
              <a:t> </a:t>
            </a:r>
            <a:r>
              <a:rPr spc="-7" dirty="0">
                <a:latin typeface="Verdana"/>
                <a:cs typeface="Verdana"/>
              </a:rPr>
              <a:t>performed</a:t>
            </a:r>
            <a:r>
              <a:rPr spc="4" dirty="0">
                <a:latin typeface="Verdana"/>
                <a:cs typeface="Verdana"/>
              </a:rPr>
              <a:t> </a:t>
            </a:r>
            <a:r>
              <a:rPr spc="-7" dirty="0">
                <a:latin typeface="Verdana"/>
                <a:cs typeface="Verdana"/>
              </a:rPr>
              <a:t>some</a:t>
            </a:r>
            <a:r>
              <a:rPr spc="4" dirty="0">
                <a:latin typeface="Verdana"/>
                <a:cs typeface="Verdana"/>
              </a:rPr>
              <a:t> </a:t>
            </a:r>
            <a:r>
              <a:rPr spc="-7" dirty="0">
                <a:latin typeface="Verdana"/>
                <a:cs typeface="Verdana"/>
              </a:rPr>
              <a:t>basic</a:t>
            </a:r>
            <a:r>
              <a:rPr spc="4" dirty="0">
                <a:latin typeface="Verdana"/>
                <a:cs typeface="Verdana"/>
              </a:rPr>
              <a:t> </a:t>
            </a:r>
            <a:r>
              <a:rPr spc="-4" dirty="0">
                <a:latin typeface="Verdana"/>
                <a:cs typeface="Verdana"/>
              </a:rPr>
              <a:t>cleaning</a:t>
            </a:r>
            <a:r>
              <a:rPr spc="4" dirty="0">
                <a:latin typeface="Verdana"/>
                <a:cs typeface="Verdana"/>
              </a:rPr>
              <a:t> </a:t>
            </a:r>
            <a:r>
              <a:rPr spc="-7" dirty="0">
                <a:latin typeface="Verdana"/>
                <a:cs typeface="Verdana"/>
              </a:rPr>
              <a:t>on</a:t>
            </a:r>
            <a:r>
              <a:rPr spc="4" dirty="0">
                <a:latin typeface="Verdana"/>
                <a:cs typeface="Verdana"/>
              </a:rPr>
              <a:t> </a:t>
            </a:r>
            <a:r>
              <a:rPr spc="-7" dirty="0">
                <a:latin typeface="Verdana"/>
                <a:cs typeface="Verdana"/>
              </a:rPr>
              <a:t>text(captions)</a:t>
            </a:r>
            <a:r>
              <a:rPr spc="4" dirty="0">
                <a:latin typeface="Verdana"/>
                <a:cs typeface="Verdana"/>
              </a:rPr>
              <a:t> </a:t>
            </a:r>
            <a:r>
              <a:rPr spc="-11" dirty="0">
                <a:latin typeface="Verdana"/>
                <a:cs typeface="Verdana"/>
              </a:rPr>
              <a:t>like</a:t>
            </a:r>
            <a:r>
              <a:rPr spc="4" dirty="0">
                <a:latin typeface="Verdana"/>
                <a:cs typeface="Verdana"/>
              </a:rPr>
              <a:t> </a:t>
            </a:r>
            <a:r>
              <a:rPr spc="-11" dirty="0">
                <a:latin typeface="Verdana"/>
                <a:cs typeface="Verdana"/>
              </a:rPr>
              <a:t>lower- </a:t>
            </a:r>
            <a:r>
              <a:rPr spc="-633" dirty="0">
                <a:latin typeface="Verdana"/>
                <a:cs typeface="Verdana"/>
              </a:rPr>
              <a:t> </a:t>
            </a:r>
            <a:r>
              <a:rPr spc="-4" dirty="0">
                <a:latin typeface="Verdana"/>
                <a:cs typeface="Verdana"/>
              </a:rPr>
              <a:t>casting all </a:t>
            </a:r>
            <a:r>
              <a:rPr spc="-7" dirty="0">
                <a:latin typeface="Verdana"/>
                <a:cs typeface="Verdana"/>
              </a:rPr>
              <a:t>words,</a:t>
            </a:r>
            <a:r>
              <a:rPr spc="-4" dirty="0">
                <a:latin typeface="Verdana"/>
                <a:cs typeface="Verdana"/>
              </a:rPr>
              <a:t> </a:t>
            </a:r>
            <a:r>
              <a:rPr spc="-7" dirty="0">
                <a:latin typeface="Verdana"/>
                <a:cs typeface="Verdana"/>
              </a:rPr>
              <a:t>removing</a:t>
            </a:r>
            <a:r>
              <a:rPr spc="-4" dirty="0">
                <a:latin typeface="Verdana"/>
                <a:cs typeface="Verdana"/>
              </a:rPr>
              <a:t> special </a:t>
            </a:r>
            <a:r>
              <a:rPr spc="-11" dirty="0">
                <a:latin typeface="Verdana"/>
                <a:cs typeface="Verdana"/>
              </a:rPr>
              <a:t>tokens</a:t>
            </a:r>
            <a:r>
              <a:rPr spc="-4" dirty="0">
                <a:latin typeface="Verdana"/>
                <a:cs typeface="Verdana"/>
              </a:rPr>
              <a:t> and </a:t>
            </a:r>
            <a:r>
              <a:rPr spc="-7" dirty="0">
                <a:latin typeface="Verdana"/>
                <a:cs typeface="Verdana"/>
              </a:rPr>
              <a:t>numbers.</a:t>
            </a:r>
            <a:endParaRPr dirty="0">
              <a:latin typeface="Verdana"/>
              <a:cs typeface="Verdana"/>
            </a:endParaRPr>
          </a:p>
          <a:p>
            <a:pPr>
              <a:spcBef>
                <a:spcPts val="39"/>
              </a:spcBef>
              <a:buFont typeface="Verdana"/>
              <a:buChar char="•"/>
            </a:pPr>
            <a:endParaRPr dirty="0">
              <a:latin typeface="Verdana"/>
              <a:cs typeface="Verdana"/>
            </a:endParaRPr>
          </a:p>
          <a:p>
            <a:pPr marL="330387" marR="620591" indent="-285740">
              <a:lnSpc>
                <a:spcPts val="2180"/>
              </a:lnSpc>
              <a:spcBef>
                <a:spcPts val="4"/>
              </a:spcBef>
              <a:buSzPct val="144230"/>
              <a:buChar char="•"/>
              <a:tabLst>
                <a:tab pos="330387" algn="l"/>
              </a:tabLst>
            </a:pPr>
            <a:r>
              <a:rPr spc="-7" dirty="0">
                <a:latin typeface="Verdana"/>
                <a:cs typeface="Verdana"/>
              </a:rPr>
              <a:t>Create</a:t>
            </a:r>
            <a:r>
              <a:rPr spc="-4" dirty="0">
                <a:latin typeface="Verdana"/>
                <a:cs typeface="Verdana"/>
              </a:rPr>
              <a:t> a</a:t>
            </a:r>
            <a:r>
              <a:rPr dirty="0">
                <a:latin typeface="Verdana"/>
                <a:cs typeface="Verdana"/>
              </a:rPr>
              <a:t> </a:t>
            </a:r>
            <a:r>
              <a:rPr spc="-7" dirty="0">
                <a:latin typeface="Verdana"/>
                <a:cs typeface="Verdana"/>
              </a:rPr>
              <a:t>vocabulary</a:t>
            </a:r>
            <a:r>
              <a:rPr dirty="0">
                <a:latin typeface="Verdana"/>
                <a:cs typeface="Verdana"/>
              </a:rPr>
              <a:t> </a:t>
            </a:r>
            <a:r>
              <a:rPr spc="-7" dirty="0">
                <a:latin typeface="Verdana"/>
                <a:cs typeface="Verdana"/>
              </a:rPr>
              <a:t>of</a:t>
            </a:r>
            <a:r>
              <a:rPr dirty="0">
                <a:latin typeface="Verdana"/>
                <a:cs typeface="Verdana"/>
              </a:rPr>
              <a:t> </a:t>
            </a:r>
            <a:r>
              <a:rPr spc="-4" dirty="0">
                <a:latin typeface="Verdana"/>
                <a:cs typeface="Verdana"/>
              </a:rPr>
              <a:t>all</a:t>
            </a:r>
            <a:r>
              <a:rPr dirty="0">
                <a:latin typeface="Verdana"/>
                <a:cs typeface="Verdana"/>
              </a:rPr>
              <a:t> </a:t>
            </a:r>
            <a:r>
              <a:rPr spc="-7" dirty="0">
                <a:latin typeface="Verdana"/>
                <a:cs typeface="Verdana"/>
              </a:rPr>
              <a:t>unique</a:t>
            </a:r>
            <a:r>
              <a:rPr dirty="0">
                <a:latin typeface="Verdana"/>
                <a:cs typeface="Verdana"/>
              </a:rPr>
              <a:t> </a:t>
            </a:r>
            <a:r>
              <a:rPr spc="-7" dirty="0">
                <a:latin typeface="Verdana"/>
                <a:cs typeface="Verdana"/>
              </a:rPr>
              <a:t>words</a:t>
            </a:r>
            <a:r>
              <a:rPr dirty="0">
                <a:latin typeface="Verdana"/>
                <a:cs typeface="Verdana"/>
              </a:rPr>
              <a:t> </a:t>
            </a:r>
            <a:r>
              <a:rPr spc="-7" dirty="0">
                <a:latin typeface="Verdana"/>
                <a:cs typeface="Verdana"/>
              </a:rPr>
              <a:t>present</a:t>
            </a:r>
            <a:r>
              <a:rPr dirty="0">
                <a:latin typeface="Verdana"/>
                <a:cs typeface="Verdana"/>
              </a:rPr>
              <a:t> </a:t>
            </a:r>
            <a:r>
              <a:rPr spc="-7" dirty="0">
                <a:latin typeface="Verdana"/>
                <a:cs typeface="Verdana"/>
              </a:rPr>
              <a:t>across</a:t>
            </a:r>
            <a:r>
              <a:rPr dirty="0">
                <a:latin typeface="Verdana"/>
                <a:cs typeface="Verdana"/>
              </a:rPr>
              <a:t> </a:t>
            </a:r>
            <a:r>
              <a:rPr spc="-7" dirty="0">
                <a:latin typeface="Verdana"/>
                <a:cs typeface="Verdana"/>
              </a:rPr>
              <a:t>the </a:t>
            </a:r>
            <a:r>
              <a:rPr spc="-633" dirty="0">
                <a:latin typeface="Verdana"/>
                <a:cs typeface="Verdana"/>
              </a:rPr>
              <a:t> </a:t>
            </a:r>
            <a:r>
              <a:rPr spc="-7" dirty="0">
                <a:latin typeface="Verdana"/>
                <a:cs typeface="Verdana"/>
              </a:rPr>
              <a:t>40000 captions.</a:t>
            </a:r>
            <a:endParaRPr dirty="0">
              <a:latin typeface="Verdana"/>
              <a:cs typeface="Verdana"/>
            </a:endParaRPr>
          </a:p>
          <a:p>
            <a:pPr>
              <a:spcBef>
                <a:spcPts val="39"/>
              </a:spcBef>
              <a:buFont typeface="Verdana"/>
              <a:buChar char="•"/>
            </a:pPr>
            <a:endParaRPr dirty="0">
              <a:latin typeface="Verdana"/>
              <a:cs typeface="Verdana"/>
            </a:endParaRPr>
          </a:p>
          <a:p>
            <a:pPr marL="330387" marR="420573" indent="-285740">
              <a:lnSpc>
                <a:spcPts val="2180"/>
              </a:lnSpc>
              <a:buSzPct val="144230"/>
              <a:buChar char="•"/>
              <a:tabLst>
                <a:tab pos="330387" algn="l"/>
              </a:tabLst>
            </a:pPr>
            <a:r>
              <a:rPr spc="-53" dirty="0">
                <a:latin typeface="Verdana"/>
                <a:cs typeface="Verdana"/>
              </a:rPr>
              <a:t>We</a:t>
            </a:r>
            <a:r>
              <a:rPr dirty="0">
                <a:latin typeface="Verdana"/>
                <a:cs typeface="Verdana"/>
              </a:rPr>
              <a:t> </a:t>
            </a:r>
            <a:r>
              <a:rPr spc="-7" dirty="0">
                <a:latin typeface="Verdana"/>
                <a:cs typeface="Verdana"/>
              </a:rPr>
              <a:t>consider</a:t>
            </a:r>
            <a:r>
              <a:rPr dirty="0">
                <a:latin typeface="Verdana"/>
                <a:cs typeface="Verdana"/>
              </a:rPr>
              <a:t> </a:t>
            </a:r>
            <a:r>
              <a:rPr spc="-7" dirty="0">
                <a:latin typeface="Verdana"/>
                <a:cs typeface="Verdana"/>
              </a:rPr>
              <a:t>only</a:t>
            </a:r>
            <a:r>
              <a:rPr dirty="0">
                <a:latin typeface="Verdana"/>
                <a:cs typeface="Verdana"/>
              </a:rPr>
              <a:t> </a:t>
            </a:r>
            <a:r>
              <a:rPr spc="-7" dirty="0">
                <a:latin typeface="Verdana"/>
                <a:cs typeface="Verdana"/>
              </a:rPr>
              <a:t>those</a:t>
            </a:r>
            <a:r>
              <a:rPr dirty="0">
                <a:latin typeface="Verdana"/>
                <a:cs typeface="Verdana"/>
              </a:rPr>
              <a:t> </a:t>
            </a:r>
            <a:r>
              <a:rPr spc="-7" dirty="0">
                <a:latin typeface="Verdana"/>
                <a:cs typeface="Verdana"/>
              </a:rPr>
              <a:t>words</a:t>
            </a:r>
            <a:r>
              <a:rPr dirty="0">
                <a:latin typeface="Verdana"/>
                <a:cs typeface="Verdana"/>
              </a:rPr>
              <a:t> </a:t>
            </a:r>
            <a:r>
              <a:rPr spc="-7" dirty="0">
                <a:latin typeface="Verdana"/>
                <a:cs typeface="Verdana"/>
              </a:rPr>
              <a:t>that</a:t>
            </a:r>
            <a:r>
              <a:rPr dirty="0">
                <a:latin typeface="Verdana"/>
                <a:cs typeface="Verdana"/>
              </a:rPr>
              <a:t> </a:t>
            </a:r>
            <a:r>
              <a:rPr spc="-7" dirty="0">
                <a:latin typeface="Verdana"/>
                <a:cs typeface="Verdana"/>
              </a:rPr>
              <a:t>occur</a:t>
            </a:r>
            <a:r>
              <a:rPr dirty="0">
                <a:latin typeface="Verdana"/>
                <a:cs typeface="Verdana"/>
              </a:rPr>
              <a:t> </a:t>
            </a:r>
            <a:r>
              <a:rPr spc="-4" dirty="0">
                <a:latin typeface="Verdana"/>
                <a:cs typeface="Verdana"/>
              </a:rPr>
              <a:t>at</a:t>
            </a:r>
            <a:r>
              <a:rPr dirty="0">
                <a:latin typeface="Verdana"/>
                <a:cs typeface="Verdana"/>
              </a:rPr>
              <a:t> </a:t>
            </a:r>
            <a:r>
              <a:rPr spc="-4" dirty="0">
                <a:latin typeface="Verdana"/>
                <a:cs typeface="Verdana"/>
              </a:rPr>
              <a:t>least</a:t>
            </a:r>
            <a:r>
              <a:rPr dirty="0">
                <a:latin typeface="Verdana"/>
                <a:cs typeface="Verdana"/>
              </a:rPr>
              <a:t> </a:t>
            </a:r>
            <a:r>
              <a:rPr spc="-7" dirty="0">
                <a:latin typeface="Verdana"/>
                <a:cs typeface="Verdana"/>
              </a:rPr>
              <a:t>10</a:t>
            </a:r>
            <a:r>
              <a:rPr dirty="0">
                <a:latin typeface="Verdana"/>
                <a:cs typeface="Verdana"/>
              </a:rPr>
              <a:t> </a:t>
            </a:r>
            <a:r>
              <a:rPr spc="-7" dirty="0">
                <a:latin typeface="Verdana"/>
                <a:cs typeface="Verdana"/>
              </a:rPr>
              <a:t>times</a:t>
            </a:r>
            <a:r>
              <a:rPr dirty="0">
                <a:latin typeface="Verdana"/>
                <a:cs typeface="Verdana"/>
              </a:rPr>
              <a:t> </a:t>
            </a:r>
            <a:r>
              <a:rPr spc="-4" dirty="0">
                <a:latin typeface="Verdana"/>
                <a:cs typeface="Verdana"/>
              </a:rPr>
              <a:t>in </a:t>
            </a:r>
            <a:r>
              <a:rPr spc="-633" dirty="0">
                <a:latin typeface="Verdana"/>
                <a:cs typeface="Verdana"/>
              </a:rPr>
              <a:t> </a:t>
            </a:r>
            <a:r>
              <a:rPr spc="-7" dirty="0">
                <a:latin typeface="Verdana"/>
                <a:cs typeface="Verdana"/>
              </a:rPr>
              <a:t>the </a:t>
            </a:r>
            <a:r>
              <a:rPr spc="-4" dirty="0">
                <a:latin typeface="Verdana"/>
                <a:cs typeface="Verdana"/>
              </a:rPr>
              <a:t>entire </a:t>
            </a:r>
            <a:r>
              <a:rPr spc="-7" dirty="0">
                <a:latin typeface="Verdana"/>
                <a:cs typeface="Verdana"/>
              </a:rPr>
              <a:t>corpus</a:t>
            </a:r>
            <a:r>
              <a:rPr spc="-4" dirty="0">
                <a:latin typeface="Verdana"/>
                <a:cs typeface="Verdana"/>
              </a:rPr>
              <a:t> </a:t>
            </a:r>
            <a:r>
              <a:rPr spc="-7" dirty="0">
                <a:latin typeface="Verdana"/>
                <a:cs typeface="Verdana"/>
              </a:rPr>
              <a:t>of</a:t>
            </a:r>
            <a:r>
              <a:rPr spc="-4" dirty="0">
                <a:latin typeface="Verdana"/>
                <a:cs typeface="Verdana"/>
              </a:rPr>
              <a:t> </a:t>
            </a:r>
            <a:r>
              <a:rPr spc="-7" dirty="0">
                <a:latin typeface="Verdana"/>
                <a:cs typeface="Verdana"/>
              </a:rPr>
              <a:t>40000</a:t>
            </a:r>
            <a:r>
              <a:rPr spc="-4" dirty="0">
                <a:latin typeface="Verdana"/>
                <a:cs typeface="Verdana"/>
              </a:rPr>
              <a:t> </a:t>
            </a:r>
            <a:r>
              <a:rPr spc="-7" dirty="0">
                <a:latin typeface="Verdana"/>
                <a:cs typeface="Verdana"/>
              </a:rPr>
              <a:t>captions.</a:t>
            </a:r>
            <a:endParaRPr dirty="0">
              <a:latin typeface="Verdana"/>
              <a:cs typeface="Verdana"/>
            </a:endParaRPr>
          </a:p>
          <a:p>
            <a:pPr>
              <a:spcBef>
                <a:spcPts val="42"/>
              </a:spcBef>
              <a:buFont typeface="Verdana"/>
              <a:buChar char="•"/>
            </a:pPr>
            <a:endParaRPr dirty="0">
              <a:latin typeface="Verdana"/>
              <a:cs typeface="Verdana"/>
            </a:endParaRPr>
          </a:p>
          <a:p>
            <a:pPr marL="330387" marR="112510" indent="-285740">
              <a:lnSpc>
                <a:spcPts val="2180"/>
              </a:lnSpc>
              <a:buSzPct val="144230"/>
              <a:buChar char="•"/>
              <a:tabLst>
                <a:tab pos="330387" algn="l"/>
              </a:tabLst>
            </a:pPr>
            <a:r>
              <a:rPr spc="-11" dirty="0">
                <a:latin typeface="Verdana"/>
                <a:cs typeface="Verdana"/>
              </a:rPr>
              <a:t>Reducing</a:t>
            </a:r>
            <a:r>
              <a:rPr spc="-7" dirty="0">
                <a:latin typeface="Verdana"/>
                <a:cs typeface="Verdana"/>
              </a:rPr>
              <a:t> the</a:t>
            </a:r>
            <a:r>
              <a:rPr spc="-4" dirty="0">
                <a:latin typeface="Verdana"/>
                <a:cs typeface="Verdana"/>
              </a:rPr>
              <a:t> </a:t>
            </a:r>
            <a:r>
              <a:rPr spc="-7" dirty="0">
                <a:latin typeface="Verdana"/>
                <a:cs typeface="Verdana"/>
              </a:rPr>
              <a:t>vocabulary</a:t>
            </a:r>
            <a:r>
              <a:rPr spc="-4" dirty="0">
                <a:latin typeface="Verdana"/>
                <a:cs typeface="Verdana"/>
              </a:rPr>
              <a:t> </a:t>
            </a:r>
            <a:r>
              <a:rPr spc="-7" dirty="0">
                <a:latin typeface="Verdana"/>
                <a:cs typeface="Verdana"/>
              </a:rPr>
              <a:t>size</a:t>
            </a:r>
            <a:r>
              <a:rPr spc="-4" dirty="0">
                <a:latin typeface="Verdana"/>
                <a:cs typeface="Verdana"/>
              </a:rPr>
              <a:t> </a:t>
            </a:r>
            <a:r>
              <a:rPr spc="-7" dirty="0">
                <a:latin typeface="Verdana"/>
                <a:cs typeface="Verdana"/>
              </a:rPr>
              <a:t>results </a:t>
            </a:r>
            <a:r>
              <a:rPr spc="-4" dirty="0">
                <a:latin typeface="Verdana"/>
                <a:cs typeface="Verdana"/>
              </a:rPr>
              <a:t>in less </a:t>
            </a:r>
            <a:r>
              <a:rPr spc="-7" dirty="0">
                <a:latin typeface="Verdana"/>
                <a:cs typeface="Verdana"/>
              </a:rPr>
              <a:t>overfitting</a:t>
            </a:r>
            <a:r>
              <a:rPr spc="-4" dirty="0">
                <a:latin typeface="Verdana"/>
                <a:cs typeface="Verdana"/>
              </a:rPr>
              <a:t> and less </a:t>
            </a:r>
            <a:r>
              <a:rPr spc="-633" dirty="0">
                <a:latin typeface="Verdana"/>
                <a:cs typeface="Verdana"/>
              </a:rPr>
              <a:t> </a:t>
            </a:r>
            <a:r>
              <a:rPr spc="-7" dirty="0">
                <a:latin typeface="Verdana"/>
                <a:cs typeface="Verdana"/>
              </a:rPr>
              <a:t>computation.</a:t>
            </a:r>
            <a:endParaRPr dirty="0">
              <a:latin typeface="Verdana"/>
              <a:cs typeface="Verdana"/>
            </a:endParaRPr>
          </a:p>
          <a:p>
            <a:pPr>
              <a:spcBef>
                <a:spcPts val="39"/>
              </a:spcBef>
              <a:buFont typeface="Verdana"/>
              <a:buChar char="•"/>
            </a:pPr>
            <a:endParaRPr dirty="0">
              <a:latin typeface="Verdana"/>
              <a:cs typeface="Verdana"/>
            </a:endParaRPr>
          </a:p>
          <a:p>
            <a:pPr marL="330387" marR="4974998" indent="-285740">
              <a:lnSpc>
                <a:spcPts val="2180"/>
              </a:lnSpc>
              <a:buSzPct val="144230"/>
              <a:buChar char="•"/>
              <a:tabLst>
                <a:tab pos="330387" algn="l"/>
              </a:tabLst>
            </a:pPr>
            <a:r>
              <a:rPr spc="-46" dirty="0">
                <a:latin typeface="Verdana"/>
                <a:cs typeface="Verdana"/>
              </a:rPr>
              <a:t>Total</a:t>
            </a:r>
            <a:r>
              <a:rPr spc="-21" dirty="0">
                <a:latin typeface="Verdana"/>
                <a:cs typeface="Verdana"/>
              </a:rPr>
              <a:t> </a:t>
            </a:r>
            <a:r>
              <a:rPr spc="-25" dirty="0">
                <a:latin typeface="Verdana"/>
                <a:cs typeface="Verdana"/>
              </a:rPr>
              <a:t>Words</a:t>
            </a:r>
            <a:r>
              <a:rPr spc="-21" dirty="0">
                <a:latin typeface="Verdana"/>
                <a:cs typeface="Verdana"/>
              </a:rPr>
              <a:t> </a:t>
            </a:r>
            <a:r>
              <a:rPr spc="-4" dirty="0">
                <a:latin typeface="Verdana"/>
                <a:cs typeface="Verdana"/>
              </a:rPr>
              <a:t>-</a:t>
            </a:r>
            <a:r>
              <a:rPr spc="-21" dirty="0">
                <a:latin typeface="Verdana"/>
                <a:cs typeface="Verdana"/>
              </a:rPr>
              <a:t> </a:t>
            </a:r>
            <a:r>
              <a:rPr spc="-7" dirty="0">
                <a:latin typeface="Verdana"/>
                <a:cs typeface="Verdana"/>
              </a:rPr>
              <a:t>373837 </a:t>
            </a:r>
            <a:r>
              <a:rPr spc="-633" dirty="0">
                <a:latin typeface="Verdana"/>
                <a:cs typeface="Verdana"/>
              </a:rPr>
              <a:t> </a:t>
            </a:r>
            <a:r>
              <a:rPr spc="-7" dirty="0">
                <a:latin typeface="Verdana"/>
                <a:cs typeface="Verdana"/>
              </a:rPr>
              <a:t>Unique</a:t>
            </a:r>
            <a:r>
              <a:rPr spc="-18" dirty="0">
                <a:latin typeface="Verdana"/>
                <a:cs typeface="Verdana"/>
              </a:rPr>
              <a:t> </a:t>
            </a:r>
            <a:r>
              <a:rPr spc="-25" dirty="0">
                <a:latin typeface="Verdana"/>
                <a:cs typeface="Verdana"/>
              </a:rPr>
              <a:t>Words</a:t>
            </a:r>
            <a:r>
              <a:rPr spc="-18" dirty="0">
                <a:latin typeface="Verdana"/>
                <a:cs typeface="Verdana"/>
              </a:rPr>
              <a:t> </a:t>
            </a:r>
            <a:r>
              <a:rPr spc="-4" dirty="0">
                <a:latin typeface="Verdana"/>
                <a:cs typeface="Verdana"/>
              </a:rPr>
              <a:t>-</a:t>
            </a:r>
            <a:r>
              <a:rPr spc="-18" dirty="0">
                <a:latin typeface="Verdana"/>
                <a:cs typeface="Verdana"/>
              </a:rPr>
              <a:t> </a:t>
            </a:r>
            <a:r>
              <a:rPr spc="-7" dirty="0">
                <a:latin typeface="Verdana"/>
                <a:cs typeface="Verdana"/>
              </a:rPr>
              <a:t>8424</a:t>
            </a:r>
            <a:endParaRPr dirty="0">
              <a:latin typeface="Verdana"/>
              <a:cs typeface="Verdana"/>
            </a:endParaRPr>
          </a:p>
          <a:p>
            <a:pPr marL="330387">
              <a:lnSpc>
                <a:spcPts val="2109"/>
              </a:lnSpc>
            </a:pPr>
            <a:r>
              <a:rPr spc="-4" dirty="0">
                <a:latin typeface="Verdana"/>
                <a:cs typeface="Verdana"/>
              </a:rPr>
              <a:t>Filtered</a:t>
            </a:r>
            <a:r>
              <a:rPr spc="-14" dirty="0">
                <a:latin typeface="Verdana"/>
                <a:cs typeface="Verdana"/>
              </a:rPr>
              <a:t> </a:t>
            </a:r>
            <a:r>
              <a:rPr spc="-7" dirty="0">
                <a:latin typeface="Verdana"/>
                <a:cs typeface="Verdana"/>
              </a:rPr>
              <a:t>Unique</a:t>
            </a:r>
            <a:r>
              <a:rPr spc="-14" dirty="0">
                <a:latin typeface="Verdana"/>
                <a:cs typeface="Verdana"/>
              </a:rPr>
              <a:t> </a:t>
            </a:r>
            <a:r>
              <a:rPr spc="-25" dirty="0">
                <a:latin typeface="Verdana"/>
                <a:cs typeface="Verdana"/>
              </a:rPr>
              <a:t>Words</a:t>
            </a:r>
            <a:r>
              <a:rPr spc="-14" dirty="0">
                <a:latin typeface="Verdana"/>
                <a:cs typeface="Verdana"/>
              </a:rPr>
              <a:t> </a:t>
            </a:r>
            <a:r>
              <a:rPr spc="-4" dirty="0">
                <a:latin typeface="Verdana"/>
                <a:cs typeface="Verdana"/>
              </a:rPr>
              <a:t>-</a:t>
            </a:r>
            <a:r>
              <a:rPr spc="-11" dirty="0">
                <a:latin typeface="Verdana"/>
                <a:cs typeface="Verdana"/>
              </a:rPr>
              <a:t> </a:t>
            </a:r>
            <a:r>
              <a:rPr spc="-7" dirty="0">
                <a:latin typeface="Verdana"/>
                <a:cs typeface="Verdana"/>
              </a:rPr>
              <a:t>1845</a:t>
            </a:r>
            <a:endParaRPr dirty="0">
              <a:latin typeface="Verdana"/>
              <a:cs typeface="Verdana"/>
            </a:endParaRPr>
          </a:p>
        </p:txBody>
      </p:sp>
      <p:grpSp>
        <p:nvGrpSpPr>
          <p:cNvPr id="6" name="object 3">
            <a:extLst>
              <a:ext uri="{FF2B5EF4-FFF2-40B4-BE49-F238E27FC236}">
                <a16:creationId xmlns:a16="http://schemas.microsoft.com/office/drawing/2014/main" id="{546AD110-9447-4FD8-2CE8-0F79195BA661}"/>
              </a:ext>
            </a:extLst>
          </p:cNvPr>
          <p:cNvGrpSpPr/>
          <p:nvPr/>
        </p:nvGrpSpPr>
        <p:grpSpPr>
          <a:xfrm>
            <a:off x="667339" y="289171"/>
            <a:ext cx="9387840" cy="1256030"/>
            <a:chOff x="0" y="772667"/>
            <a:chExt cx="9387840" cy="1256030"/>
          </a:xfrm>
        </p:grpSpPr>
        <p:sp>
          <p:nvSpPr>
            <p:cNvPr id="7" name="object 4">
              <a:extLst>
                <a:ext uri="{FF2B5EF4-FFF2-40B4-BE49-F238E27FC236}">
                  <a16:creationId xmlns:a16="http://schemas.microsoft.com/office/drawing/2014/main" id="{5566CB6D-9257-B73B-C42B-D21406177968}"/>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8" name="object 5">
              <a:extLst>
                <a:ext uri="{FF2B5EF4-FFF2-40B4-BE49-F238E27FC236}">
                  <a16:creationId xmlns:a16="http://schemas.microsoft.com/office/drawing/2014/main" id="{A6505174-CF54-2A75-57B7-25C04EF6C0A4}"/>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8BB2B00A-2400-5D04-24B0-87F7CB368D3C}"/>
              </a:ext>
            </a:extLst>
          </p:cNvPr>
          <p:cNvSpPr txBox="1"/>
          <p:nvPr/>
        </p:nvSpPr>
        <p:spPr>
          <a:xfrm>
            <a:off x="1174750" y="645035"/>
            <a:ext cx="6096000" cy="523220"/>
          </a:xfrm>
          <a:prstGeom prst="rect">
            <a:avLst/>
          </a:prstGeom>
          <a:noFill/>
        </p:spPr>
        <p:txBody>
          <a:bodyPr wrap="square">
            <a:spAutoFit/>
          </a:bodyPr>
          <a:lstStyle/>
          <a:p>
            <a:r>
              <a:rPr lang="en-IN" sz="2800" dirty="0">
                <a:solidFill>
                  <a:schemeClr val="bg1"/>
                </a:solidFill>
              </a:rPr>
              <a:t>Data Cleaning</a:t>
            </a:r>
          </a:p>
        </p:txBody>
      </p:sp>
      <p:sp>
        <p:nvSpPr>
          <p:cNvPr id="11" name="object 2">
            <a:extLst>
              <a:ext uri="{FF2B5EF4-FFF2-40B4-BE49-F238E27FC236}">
                <a16:creationId xmlns:a16="http://schemas.microsoft.com/office/drawing/2014/main" id="{6DD6F912-A426-1FF8-E5B5-7301D5C56815}"/>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00336" y="1780461"/>
            <a:ext cx="7738914" cy="4535586"/>
          </a:xfrm>
          <a:prstGeom prst="rect">
            <a:avLst/>
          </a:prstGeom>
        </p:spPr>
        <p:txBody>
          <a:bodyPr vert="horz" wrap="square" lIns="0" tIns="11162" rIns="0" bIns="0" rtlCol="0">
            <a:spAutoFit/>
          </a:bodyPr>
          <a:lstStyle/>
          <a:p>
            <a:pPr marL="303599" marR="256719" indent="-285740">
              <a:spcBef>
                <a:spcPts val="88"/>
              </a:spcBef>
              <a:buSzPct val="146000"/>
              <a:buChar char="•"/>
              <a:tabLst>
                <a:tab pos="303599" algn="l"/>
              </a:tabLst>
            </a:pPr>
            <a:r>
              <a:rPr spc="7" dirty="0">
                <a:latin typeface="Verdana"/>
                <a:cs typeface="Verdana"/>
              </a:rPr>
              <a:t>Input</a:t>
            </a:r>
            <a:r>
              <a:rPr spc="4" dirty="0">
                <a:latin typeface="Verdana"/>
                <a:cs typeface="Verdana"/>
              </a:rPr>
              <a:t> </a:t>
            </a:r>
            <a:r>
              <a:rPr spc="7" dirty="0">
                <a:latin typeface="Verdana"/>
                <a:cs typeface="Verdana"/>
              </a:rPr>
              <a:t>to</a:t>
            </a:r>
            <a:r>
              <a:rPr spc="4" dirty="0">
                <a:latin typeface="Verdana"/>
                <a:cs typeface="Verdana"/>
              </a:rPr>
              <a:t> </a:t>
            </a:r>
            <a:r>
              <a:rPr spc="7" dirty="0">
                <a:latin typeface="Verdana"/>
                <a:cs typeface="Verdana"/>
              </a:rPr>
              <a:t>our</a:t>
            </a:r>
            <a:r>
              <a:rPr spc="11" dirty="0">
                <a:latin typeface="Verdana"/>
                <a:cs typeface="Verdana"/>
              </a:rPr>
              <a:t> </a:t>
            </a:r>
            <a:r>
              <a:rPr spc="7" dirty="0">
                <a:latin typeface="Verdana"/>
                <a:cs typeface="Verdana"/>
              </a:rPr>
              <a:t>model</a:t>
            </a:r>
            <a:r>
              <a:rPr spc="4" dirty="0">
                <a:latin typeface="Verdana"/>
                <a:cs typeface="Verdana"/>
              </a:rPr>
              <a:t> </a:t>
            </a:r>
            <a:r>
              <a:rPr spc="7" dirty="0">
                <a:latin typeface="Verdana"/>
                <a:cs typeface="Verdana"/>
              </a:rPr>
              <a:t>is</a:t>
            </a:r>
            <a:r>
              <a:rPr spc="11" dirty="0">
                <a:latin typeface="Verdana"/>
                <a:cs typeface="Verdana"/>
              </a:rPr>
              <a:t> an</a:t>
            </a:r>
            <a:r>
              <a:rPr spc="4" dirty="0">
                <a:latin typeface="Verdana"/>
                <a:cs typeface="Verdana"/>
              </a:rPr>
              <a:t> </a:t>
            </a:r>
            <a:r>
              <a:rPr spc="7" dirty="0">
                <a:latin typeface="Verdana"/>
                <a:cs typeface="Verdana"/>
              </a:rPr>
              <a:t>image.</a:t>
            </a:r>
            <a:r>
              <a:rPr spc="11" dirty="0">
                <a:latin typeface="Verdana"/>
                <a:cs typeface="Verdana"/>
              </a:rPr>
              <a:t> </a:t>
            </a:r>
            <a:r>
              <a:rPr spc="-32" dirty="0">
                <a:latin typeface="Verdana"/>
                <a:cs typeface="Verdana"/>
              </a:rPr>
              <a:t>We</a:t>
            </a:r>
            <a:r>
              <a:rPr spc="4" dirty="0">
                <a:latin typeface="Verdana"/>
                <a:cs typeface="Verdana"/>
              </a:rPr>
              <a:t> convert</a:t>
            </a:r>
            <a:r>
              <a:rPr spc="7" dirty="0">
                <a:latin typeface="Verdana"/>
                <a:cs typeface="Verdana"/>
              </a:rPr>
              <a:t> every</a:t>
            </a:r>
            <a:r>
              <a:rPr spc="4" dirty="0">
                <a:latin typeface="Verdana"/>
                <a:cs typeface="Verdana"/>
              </a:rPr>
              <a:t> </a:t>
            </a:r>
            <a:r>
              <a:rPr spc="11" dirty="0">
                <a:latin typeface="Verdana"/>
                <a:cs typeface="Verdana"/>
              </a:rPr>
              <a:t>image</a:t>
            </a:r>
            <a:r>
              <a:rPr spc="7" dirty="0">
                <a:latin typeface="Verdana"/>
                <a:cs typeface="Verdana"/>
              </a:rPr>
              <a:t> into</a:t>
            </a:r>
            <a:r>
              <a:rPr spc="4" dirty="0">
                <a:latin typeface="Verdana"/>
                <a:cs typeface="Verdana"/>
              </a:rPr>
              <a:t> </a:t>
            </a:r>
            <a:r>
              <a:rPr spc="11" dirty="0">
                <a:latin typeface="Verdana"/>
                <a:cs typeface="Verdana"/>
              </a:rPr>
              <a:t>a </a:t>
            </a:r>
            <a:r>
              <a:rPr spc="-608" dirty="0">
                <a:latin typeface="Verdana"/>
                <a:cs typeface="Verdana"/>
              </a:rPr>
              <a:t> </a:t>
            </a:r>
            <a:r>
              <a:rPr spc="4" dirty="0">
                <a:latin typeface="Verdana"/>
                <a:cs typeface="Verdana"/>
              </a:rPr>
              <a:t>fixed </a:t>
            </a:r>
            <a:r>
              <a:rPr spc="7" dirty="0">
                <a:latin typeface="Verdana"/>
                <a:cs typeface="Verdana"/>
              </a:rPr>
              <a:t>sized </a:t>
            </a:r>
            <a:r>
              <a:rPr spc="4" dirty="0">
                <a:latin typeface="Verdana"/>
                <a:cs typeface="Verdana"/>
              </a:rPr>
              <a:t>vector </a:t>
            </a:r>
            <a:r>
              <a:rPr spc="11" dirty="0">
                <a:latin typeface="Verdana"/>
                <a:cs typeface="Verdana"/>
              </a:rPr>
              <a:t>which </a:t>
            </a:r>
            <a:r>
              <a:rPr spc="7" dirty="0">
                <a:latin typeface="Verdana"/>
                <a:cs typeface="Verdana"/>
              </a:rPr>
              <a:t>can be fed </a:t>
            </a:r>
            <a:r>
              <a:rPr spc="11" dirty="0">
                <a:latin typeface="Verdana"/>
                <a:cs typeface="Verdana"/>
              </a:rPr>
              <a:t>as </a:t>
            </a:r>
            <a:r>
              <a:rPr spc="7" dirty="0">
                <a:latin typeface="Verdana"/>
                <a:cs typeface="Verdana"/>
              </a:rPr>
              <a:t>input to the </a:t>
            </a:r>
            <a:r>
              <a:rPr spc="4" dirty="0">
                <a:latin typeface="Verdana"/>
                <a:cs typeface="Verdana"/>
              </a:rPr>
              <a:t>neural </a:t>
            </a:r>
            <a:r>
              <a:rPr spc="7" dirty="0">
                <a:latin typeface="Verdana"/>
                <a:cs typeface="Verdana"/>
              </a:rPr>
              <a:t> network.</a:t>
            </a:r>
            <a:endParaRPr dirty="0">
              <a:latin typeface="Verdana"/>
              <a:cs typeface="Verdana"/>
            </a:endParaRPr>
          </a:p>
          <a:p>
            <a:pPr>
              <a:spcBef>
                <a:spcPts val="14"/>
              </a:spcBef>
              <a:buFont typeface="Verdana"/>
              <a:buChar char="•"/>
            </a:pPr>
            <a:endParaRPr sz="2000" dirty="0">
              <a:latin typeface="Verdana"/>
              <a:cs typeface="Verdana"/>
            </a:endParaRPr>
          </a:p>
          <a:p>
            <a:pPr marL="303599" marR="12501" indent="-285740">
              <a:buSzPct val="146000"/>
              <a:buChar char="•"/>
              <a:tabLst>
                <a:tab pos="303599" algn="l"/>
              </a:tabLst>
            </a:pPr>
            <a:r>
              <a:rPr spc="-7" dirty="0">
                <a:latin typeface="Verdana"/>
                <a:cs typeface="Verdana"/>
              </a:rPr>
              <a:t>For</a:t>
            </a:r>
            <a:r>
              <a:rPr spc="7" dirty="0">
                <a:latin typeface="Verdana"/>
                <a:cs typeface="Verdana"/>
              </a:rPr>
              <a:t> this purpose, </a:t>
            </a:r>
            <a:r>
              <a:rPr spc="11" dirty="0">
                <a:latin typeface="Verdana"/>
                <a:cs typeface="Verdana"/>
              </a:rPr>
              <a:t>we</a:t>
            </a:r>
            <a:r>
              <a:rPr spc="7" dirty="0">
                <a:latin typeface="Verdana"/>
                <a:cs typeface="Verdana"/>
              </a:rPr>
              <a:t> opt</a:t>
            </a:r>
            <a:r>
              <a:rPr spc="4" dirty="0">
                <a:latin typeface="Verdana"/>
                <a:cs typeface="Verdana"/>
              </a:rPr>
              <a:t> </a:t>
            </a:r>
            <a:r>
              <a:rPr spc="7" dirty="0">
                <a:latin typeface="Verdana"/>
                <a:cs typeface="Verdana"/>
              </a:rPr>
              <a:t>for </a:t>
            </a:r>
            <a:r>
              <a:rPr spc="4" dirty="0">
                <a:latin typeface="Verdana"/>
                <a:cs typeface="Verdana"/>
              </a:rPr>
              <a:t>transfer</a:t>
            </a:r>
            <a:r>
              <a:rPr spc="7" dirty="0">
                <a:latin typeface="Verdana"/>
                <a:cs typeface="Verdana"/>
              </a:rPr>
              <a:t> learning by</a:t>
            </a:r>
            <a:r>
              <a:rPr spc="4" dirty="0">
                <a:latin typeface="Verdana"/>
                <a:cs typeface="Verdana"/>
              </a:rPr>
              <a:t> </a:t>
            </a:r>
            <a:r>
              <a:rPr spc="11" dirty="0">
                <a:latin typeface="Verdana"/>
                <a:cs typeface="Verdana"/>
              </a:rPr>
              <a:t>using</a:t>
            </a:r>
            <a:r>
              <a:rPr spc="4" dirty="0">
                <a:latin typeface="Verdana"/>
                <a:cs typeface="Verdana"/>
              </a:rPr>
              <a:t> </a:t>
            </a:r>
            <a:r>
              <a:rPr dirty="0">
                <a:latin typeface="Verdana"/>
                <a:cs typeface="Verdana"/>
              </a:rPr>
              <a:t>ResNet-50 </a:t>
            </a:r>
            <a:r>
              <a:rPr spc="-605" dirty="0">
                <a:latin typeface="Verdana"/>
                <a:cs typeface="Verdana"/>
              </a:rPr>
              <a:t> </a:t>
            </a:r>
            <a:r>
              <a:rPr spc="7" dirty="0">
                <a:latin typeface="Verdana"/>
                <a:cs typeface="Verdana"/>
              </a:rPr>
              <a:t>model</a:t>
            </a:r>
            <a:r>
              <a:rPr spc="25" dirty="0">
                <a:latin typeface="Verdana"/>
                <a:cs typeface="Verdana"/>
              </a:rPr>
              <a:t> </a:t>
            </a:r>
            <a:r>
              <a:rPr spc="7" dirty="0">
                <a:latin typeface="Verdana"/>
                <a:cs typeface="Verdana"/>
              </a:rPr>
              <a:t>(</a:t>
            </a:r>
            <a:r>
              <a:rPr spc="28" dirty="0">
                <a:latin typeface="Verdana"/>
                <a:cs typeface="Verdana"/>
              </a:rPr>
              <a:t> </a:t>
            </a:r>
            <a:r>
              <a:rPr spc="4" dirty="0">
                <a:latin typeface="Verdana"/>
                <a:cs typeface="Verdana"/>
              </a:rPr>
              <a:t>pre-trained</a:t>
            </a:r>
            <a:r>
              <a:rPr spc="28" dirty="0">
                <a:latin typeface="Verdana"/>
                <a:cs typeface="Verdana"/>
              </a:rPr>
              <a:t> </a:t>
            </a:r>
            <a:r>
              <a:rPr spc="7" dirty="0">
                <a:latin typeface="Verdana"/>
                <a:cs typeface="Verdana"/>
              </a:rPr>
              <a:t>model</a:t>
            </a:r>
            <a:r>
              <a:rPr spc="28" dirty="0">
                <a:latin typeface="Verdana"/>
                <a:cs typeface="Verdana"/>
              </a:rPr>
              <a:t> </a:t>
            </a:r>
            <a:r>
              <a:rPr spc="7" dirty="0">
                <a:latin typeface="Verdana"/>
                <a:cs typeface="Verdana"/>
              </a:rPr>
              <a:t>).</a:t>
            </a:r>
            <a:r>
              <a:rPr spc="28" dirty="0">
                <a:latin typeface="Verdana"/>
                <a:cs typeface="Verdana"/>
              </a:rPr>
              <a:t> </a:t>
            </a:r>
            <a:r>
              <a:rPr spc="7" dirty="0">
                <a:latin typeface="Verdana"/>
                <a:cs typeface="Verdana"/>
              </a:rPr>
              <a:t>This</a:t>
            </a:r>
            <a:r>
              <a:rPr spc="32" dirty="0">
                <a:latin typeface="Verdana"/>
                <a:cs typeface="Verdana"/>
              </a:rPr>
              <a:t> </a:t>
            </a:r>
            <a:r>
              <a:rPr spc="7" dirty="0">
                <a:latin typeface="Verdana"/>
                <a:cs typeface="Verdana"/>
              </a:rPr>
              <a:t>model</a:t>
            </a:r>
            <a:r>
              <a:rPr spc="28" dirty="0">
                <a:latin typeface="Verdana"/>
                <a:cs typeface="Verdana"/>
              </a:rPr>
              <a:t> </a:t>
            </a:r>
            <a:r>
              <a:rPr spc="4" dirty="0">
                <a:latin typeface="Verdana"/>
                <a:cs typeface="Verdana"/>
              </a:rPr>
              <a:t>was</a:t>
            </a:r>
            <a:r>
              <a:rPr spc="32" dirty="0">
                <a:latin typeface="Verdana"/>
                <a:cs typeface="Verdana"/>
              </a:rPr>
              <a:t> </a:t>
            </a:r>
            <a:r>
              <a:rPr spc="4" dirty="0">
                <a:latin typeface="Verdana"/>
                <a:cs typeface="Verdana"/>
              </a:rPr>
              <a:t>trained</a:t>
            </a:r>
            <a:r>
              <a:rPr spc="25" dirty="0">
                <a:latin typeface="Verdana"/>
                <a:cs typeface="Verdana"/>
              </a:rPr>
              <a:t> </a:t>
            </a:r>
            <a:r>
              <a:rPr spc="7" dirty="0">
                <a:latin typeface="Verdana"/>
                <a:cs typeface="Verdana"/>
              </a:rPr>
              <a:t>on </a:t>
            </a:r>
            <a:r>
              <a:rPr spc="11" dirty="0">
                <a:latin typeface="Verdana"/>
                <a:cs typeface="Verdana"/>
              </a:rPr>
              <a:t> Imagenet</a:t>
            </a:r>
            <a:r>
              <a:rPr dirty="0">
                <a:latin typeface="Verdana"/>
                <a:cs typeface="Verdana"/>
              </a:rPr>
              <a:t> </a:t>
            </a:r>
            <a:r>
              <a:rPr spc="7" dirty="0">
                <a:latin typeface="Verdana"/>
                <a:cs typeface="Verdana"/>
              </a:rPr>
              <a:t>dataset</a:t>
            </a:r>
            <a:r>
              <a:rPr spc="4" dirty="0">
                <a:latin typeface="Verdana"/>
                <a:cs typeface="Verdana"/>
              </a:rPr>
              <a:t> </a:t>
            </a:r>
            <a:r>
              <a:rPr spc="7" dirty="0">
                <a:latin typeface="Verdana"/>
                <a:cs typeface="Verdana"/>
              </a:rPr>
              <a:t>to</a:t>
            </a:r>
            <a:r>
              <a:rPr spc="4" dirty="0">
                <a:latin typeface="Verdana"/>
                <a:cs typeface="Verdana"/>
              </a:rPr>
              <a:t> </a:t>
            </a:r>
            <a:r>
              <a:rPr spc="7" dirty="0">
                <a:latin typeface="Verdana"/>
                <a:cs typeface="Verdana"/>
              </a:rPr>
              <a:t>perform </a:t>
            </a:r>
            <a:r>
              <a:rPr spc="11" dirty="0">
                <a:latin typeface="Verdana"/>
                <a:cs typeface="Verdana"/>
              </a:rPr>
              <a:t>image</a:t>
            </a:r>
            <a:r>
              <a:rPr spc="4" dirty="0">
                <a:latin typeface="Verdana"/>
                <a:cs typeface="Verdana"/>
              </a:rPr>
              <a:t> </a:t>
            </a:r>
            <a:r>
              <a:rPr spc="7" dirty="0">
                <a:latin typeface="Verdana"/>
                <a:cs typeface="Verdana"/>
              </a:rPr>
              <a:t>classification. </a:t>
            </a:r>
            <a:r>
              <a:rPr spc="-32" dirty="0">
                <a:latin typeface="Verdana"/>
                <a:cs typeface="Verdana"/>
              </a:rPr>
              <a:t>We</a:t>
            </a:r>
            <a:r>
              <a:rPr spc="4" dirty="0">
                <a:latin typeface="Verdana"/>
                <a:cs typeface="Verdana"/>
              </a:rPr>
              <a:t> </a:t>
            </a:r>
            <a:r>
              <a:rPr spc="7" dirty="0">
                <a:latin typeface="Verdana"/>
                <a:cs typeface="Verdana"/>
              </a:rPr>
              <a:t>just </a:t>
            </a:r>
            <a:r>
              <a:rPr spc="11" dirty="0">
                <a:latin typeface="Verdana"/>
                <a:cs typeface="Verdana"/>
              </a:rPr>
              <a:t> </a:t>
            </a:r>
            <a:r>
              <a:rPr spc="7" dirty="0">
                <a:latin typeface="Verdana"/>
                <a:cs typeface="Verdana"/>
              </a:rPr>
              <a:t>remove the last softmax </a:t>
            </a:r>
            <a:r>
              <a:rPr dirty="0">
                <a:latin typeface="Verdana"/>
                <a:cs typeface="Verdana"/>
              </a:rPr>
              <a:t>layer </a:t>
            </a:r>
            <a:r>
              <a:rPr spc="11" dirty="0">
                <a:latin typeface="Verdana"/>
                <a:cs typeface="Verdana"/>
              </a:rPr>
              <a:t>from </a:t>
            </a:r>
            <a:r>
              <a:rPr spc="7" dirty="0">
                <a:latin typeface="Verdana"/>
                <a:cs typeface="Verdana"/>
              </a:rPr>
              <a:t>the model </a:t>
            </a:r>
            <a:r>
              <a:rPr spc="11" dirty="0">
                <a:latin typeface="Verdana"/>
                <a:cs typeface="Verdana"/>
              </a:rPr>
              <a:t>and </a:t>
            </a:r>
            <a:r>
              <a:rPr spc="4" dirty="0">
                <a:latin typeface="Verdana"/>
                <a:cs typeface="Verdana"/>
              </a:rPr>
              <a:t>extract </a:t>
            </a:r>
            <a:r>
              <a:rPr spc="7" dirty="0">
                <a:latin typeface="Verdana"/>
                <a:cs typeface="Verdana"/>
              </a:rPr>
              <a:t>the </a:t>
            </a:r>
            <a:r>
              <a:rPr spc="11" dirty="0">
                <a:latin typeface="Verdana"/>
                <a:cs typeface="Verdana"/>
              </a:rPr>
              <a:t> </a:t>
            </a:r>
            <a:r>
              <a:rPr spc="7" dirty="0">
                <a:latin typeface="Verdana"/>
                <a:cs typeface="Verdana"/>
              </a:rPr>
              <a:t>feature</a:t>
            </a:r>
            <a:r>
              <a:rPr dirty="0">
                <a:latin typeface="Verdana"/>
                <a:cs typeface="Verdana"/>
              </a:rPr>
              <a:t> </a:t>
            </a:r>
            <a:r>
              <a:rPr spc="4" dirty="0">
                <a:latin typeface="Verdana"/>
                <a:cs typeface="Verdana"/>
              </a:rPr>
              <a:t>vector</a:t>
            </a:r>
            <a:r>
              <a:rPr spc="7" dirty="0">
                <a:latin typeface="Verdana"/>
                <a:cs typeface="Verdana"/>
              </a:rPr>
              <a:t> for every</a:t>
            </a:r>
            <a:r>
              <a:rPr spc="4" dirty="0">
                <a:latin typeface="Verdana"/>
                <a:cs typeface="Verdana"/>
              </a:rPr>
              <a:t> </a:t>
            </a:r>
            <a:r>
              <a:rPr spc="7" dirty="0">
                <a:latin typeface="Verdana"/>
                <a:cs typeface="Verdana"/>
              </a:rPr>
              <a:t>image.</a:t>
            </a:r>
            <a:endParaRPr dirty="0">
              <a:latin typeface="Verdana"/>
              <a:cs typeface="Verdana"/>
            </a:endParaRPr>
          </a:p>
          <a:p>
            <a:pPr>
              <a:spcBef>
                <a:spcPts val="14"/>
              </a:spcBef>
              <a:buFont typeface="Verdana"/>
              <a:buChar char="•"/>
            </a:pPr>
            <a:endParaRPr sz="2000" dirty="0">
              <a:latin typeface="Verdana"/>
              <a:cs typeface="Verdana"/>
            </a:endParaRPr>
          </a:p>
          <a:p>
            <a:pPr marL="303599" marR="391553" indent="-285740">
              <a:buSzPct val="146000"/>
              <a:buChar char="•"/>
              <a:tabLst>
                <a:tab pos="303599" algn="l"/>
              </a:tabLst>
            </a:pPr>
            <a:r>
              <a:rPr spc="-32" dirty="0">
                <a:latin typeface="Verdana"/>
                <a:cs typeface="Verdana"/>
              </a:rPr>
              <a:t>We</a:t>
            </a:r>
            <a:r>
              <a:rPr spc="4" dirty="0">
                <a:latin typeface="Verdana"/>
                <a:cs typeface="Verdana"/>
              </a:rPr>
              <a:t> </a:t>
            </a:r>
            <a:r>
              <a:rPr spc="7" dirty="0">
                <a:latin typeface="Verdana"/>
                <a:cs typeface="Verdana"/>
              </a:rPr>
              <a:t>pass every </a:t>
            </a:r>
            <a:r>
              <a:rPr spc="11" dirty="0">
                <a:latin typeface="Verdana"/>
                <a:cs typeface="Verdana"/>
              </a:rPr>
              <a:t>image</a:t>
            </a:r>
            <a:r>
              <a:rPr spc="4" dirty="0">
                <a:latin typeface="Verdana"/>
                <a:cs typeface="Verdana"/>
              </a:rPr>
              <a:t> </a:t>
            </a:r>
            <a:r>
              <a:rPr spc="7" dirty="0">
                <a:latin typeface="Verdana"/>
                <a:cs typeface="Verdana"/>
              </a:rPr>
              <a:t>to this model</a:t>
            </a:r>
            <a:r>
              <a:rPr spc="4" dirty="0">
                <a:latin typeface="Verdana"/>
                <a:cs typeface="Verdana"/>
              </a:rPr>
              <a:t> </a:t>
            </a:r>
            <a:r>
              <a:rPr spc="7" dirty="0">
                <a:latin typeface="Verdana"/>
                <a:cs typeface="Verdana"/>
              </a:rPr>
              <a:t>to get</a:t>
            </a:r>
            <a:r>
              <a:rPr spc="4" dirty="0">
                <a:latin typeface="Verdana"/>
                <a:cs typeface="Verdana"/>
              </a:rPr>
              <a:t> </a:t>
            </a:r>
            <a:r>
              <a:rPr spc="7" dirty="0">
                <a:latin typeface="Verdana"/>
                <a:cs typeface="Verdana"/>
              </a:rPr>
              <a:t>the corresponding </a:t>
            </a:r>
            <a:r>
              <a:rPr spc="11" dirty="0">
                <a:latin typeface="Verdana"/>
                <a:cs typeface="Verdana"/>
              </a:rPr>
              <a:t> </a:t>
            </a:r>
            <a:r>
              <a:rPr spc="7" dirty="0">
                <a:latin typeface="Verdana"/>
                <a:cs typeface="Verdana"/>
              </a:rPr>
              <a:t>feature</a:t>
            </a:r>
            <a:r>
              <a:rPr spc="11" dirty="0">
                <a:latin typeface="Verdana"/>
                <a:cs typeface="Verdana"/>
              </a:rPr>
              <a:t> </a:t>
            </a:r>
            <a:r>
              <a:rPr spc="-32" dirty="0">
                <a:latin typeface="Verdana"/>
                <a:cs typeface="Verdana"/>
              </a:rPr>
              <a:t>vector.</a:t>
            </a:r>
            <a:r>
              <a:rPr spc="14" dirty="0">
                <a:latin typeface="Verdana"/>
                <a:cs typeface="Verdana"/>
              </a:rPr>
              <a:t> </a:t>
            </a:r>
            <a:r>
              <a:rPr spc="11" dirty="0">
                <a:latin typeface="Verdana"/>
                <a:cs typeface="Verdana"/>
              </a:rPr>
              <a:t>A</a:t>
            </a:r>
            <a:r>
              <a:rPr spc="18" dirty="0">
                <a:latin typeface="Verdana"/>
                <a:cs typeface="Verdana"/>
              </a:rPr>
              <a:t> </a:t>
            </a:r>
            <a:r>
              <a:rPr spc="7" dirty="0">
                <a:latin typeface="Verdana"/>
                <a:cs typeface="Verdana"/>
              </a:rPr>
              <a:t>dictionary</a:t>
            </a:r>
            <a:r>
              <a:rPr spc="11" dirty="0">
                <a:latin typeface="Verdana"/>
                <a:cs typeface="Verdana"/>
              </a:rPr>
              <a:t> named</a:t>
            </a:r>
            <a:r>
              <a:rPr spc="14" dirty="0">
                <a:latin typeface="Verdana"/>
                <a:cs typeface="Verdana"/>
              </a:rPr>
              <a:t> </a:t>
            </a:r>
            <a:r>
              <a:rPr spc="4" dirty="0">
                <a:latin typeface="Verdana"/>
                <a:cs typeface="Verdana"/>
              </a:rPr>
              <a:t>“encoding_train”</a:t>
            </a:r>
            <a:r>
              <a:rPr spc="14" dirty="0">
                <a:latin typeface="Verdana"/>
                <a:cs typeface="Verdana"/>
              </a:rPr>
              <a:t> </a:t>
            </a:r>
            <a:r>
              <a:rPr spc="11" dirty="0">
                <a:latin typeface="Verdana"/>
                <a:cs typeface="Verdana"/>
              </a:rPr>
              <a:t>maps</a:t>
            </a:r>
            <a:r>
              <a:rPr spc="14" dirty="0">
                <a:latin typeface="Verdana"/>
                <a:cs typeface="Verdana"/>
              </a:rPr>
              <a:t> </a:t>
            </a:r>
            <a:r>
              <a:rPr spc="7" dirty="0">
                <a:latin typeface="Verdana"/>
                <a:cs typeface="Verdana"/>
              </a:rPr>
              <a:t>the </a:t>
            </a:r>
            <a:r>
              <a:rPr spc="-608" dirty="0">
                <a:latin typeface="Verdana"/>
                <a:cs typeface="Verdana"/>
              </a:rPr>
              <a:t> </a:t>
            </a:r>
            <a:r>
              <a:rPr spc="7" dirty="0">
                <a:latin typeface="Verdana"/>
                <a:cs typeface="Verdana"/>
              </a:rPr>
              <a:t>image_id(key)</a:t>
            </a:r>
            <a:r>
              <a:rPr spc="4" dirty="0">
                <a:latin typeface="Verdana"/>
                <a:cs typeface="Verdana"/>
              </a:rPr>
              <a:t> </a:t>
            </a:r>
            <a:r>
              <a:rPr spc="7" dirty="0">
                <a:latin typeface="Verdana"/>
                <a:cs typeface="Verdana"/>
              </a:rPr>
              <a:t>to</a:t>
            </a:r>
            <a:r>
              <a:rPr spc="4" dirty="0">
                <a:latin typeface="Verdana"/>
                <a:cs typeface="Verdana"/>
              </a:rPr>
              <a:t> </a:t>
            </a:r>
            <a:r>
              <a:rPr spc="7" dirty="0">
                <a:latin typeface="Verdana"/>
                <a:cs typeface="Verdana"/>
              </a:rPr>
              <a:t>the</a:t>
            </a:r>
            <a:r>
              <a:rPr spc="4" dirty="0">
                <a:latin typeface="Verdana"/>
                <a:cs typeface="Verdana"/>
              </a:rPr>
              <a:t> </a:t>
            </a:r>
            <a:r>
              <a:rPr spc="7" dirty="0">
                <a:latin typeface="Verdana"/>
                <a:cs typeface="Verdana"/>
              </a:rPr>
              <a:t>feature</a:t>
            </a:r>
            <a:r>
              <a:rPr spc="4" dirty="0">
                <a:latin typeface="Verdana"/>
                <a:cs typeface="Verdana"/>
              </a:rPr>
              <a:t> vector(value).</a:t>
            </a:r>
            <a:endParaRPr dirty="0">
              <a:latin typeface="Verdana"/>
              <a:cs typeface="Verdana"/>
            </a:endParaRPr>
          </a:p>
          <a:p>
            <a:pPr>
              <a:spcBef>
                <a:spcPts val="11"/>
              </a:spcBef>
              <a:buFont typeface="Verdana"/>
              <a:buChar char="•"/>
            </a:pPr>
            <a:endParaRPr sz="2000" dirty="0">
              <a:latin typeface="Verdana"/>
              <a:cs typeface="Verdana"/>
            </a:endParaRPr>
          </a:p>
          <a:p>
            <a:pPr marL="303599" indent="-285740">
              <a:buSzPct val="146000"/>
              <a:buChar char="•"/>
              <a:tabLst>
                <a:tab pos="303599" algn="l"/>
              </a:tabLst>
            </a:pPr>
            <a:r>
              <a:rPr spc="-11" dirty="0">
                <a:latin typeface="Verdana"/>
                <a:cs typeface="Verdana"/>
              </a:rPr>
              <a:t>Similarly,</a:t>
            </a:r>
            <a:r>
              <a:rPr spc="14" dirty="0">
                <a:latin typeface="Verdana"/>
                <a:cs typeface="Verdana"/>
              </a:rPr>
              <a:t> </a:t>
            </a:r>
            <a:r>
              <a:rPr spc="11" dirty="0">
                <a:latin typeface="Verdana"/>
                <a:cs typeface="Verdana"/>
              </a:rPr>
              <a:t>we </a:t>
            </a:r>
            <a:r>
              <a:rPr spc="7" dirty="0">
                <a:latin typeface="Verdana"/>
                <a:cs typeface="Verdana"/>
              </a:rPr>
              <a:t>create</a:t>
            </a:r>
            <a:r>
              <a:rPr spc="14" dirty="0">
                <a:latin typeface="Verdana"/>
                <a:cs typeface="Verdana"/>
              </a:rPr>
              <a:t> </a:t>
            </a:r>
            <a:r>
              <a:rPr spc="11" dirty="0">
                <a:latin typeface="Verdana"/>
                <a:cs typeface="Verdana"/>
              </a:rPr>
              <a:t>a</a:t>
            </a:r>
            <a:r>
              <a:rPr spc="14" dirty="0">
                <a:latin typeface="Verdana"/>
                <a:cs typeface="Verdana"/>
              </a:rPr>
              <a:t> </a:t>
            </a:r>
            <a:r>
              <a:rPr spc="7" dirty="0">
                <a:latin typeface="Verdana"/>
                <a:cs typeface="Verdana"/>
              </a:rPr>
              <a:t>dictionary</a:t>
            </a:r>
            <a:r>
              <a:rPr spc="11" dirty="0">
                <a:latin typeface="Verdana"/>
                <a:cs typeface="Verdana"/>
              </a:rPr>
              <a:t> </a:t>
            </a:r>
            <a:r>
              <a:rPr spc="7" dirty="0">
                <a:latin typeface="Verdana"/>
                <a:cs typeface="Verdana"/>
              </a:rPr>
              <a:t>“encoding_test”</a:t>
            </a:r>
            <a:r>
              <a:rPr spc="18" dirty="0">
                <a:latin typeface="Verdana"/>
                <a:cs typeface="Verdana"/>
              </a:rPr>
              <a:t> </a:t>
            </a:r>
            <a:r>
              <a:rPr spc="7" dirty="0">
                <a:latin typeface="Verdana"/>
                <a:cs typeface="Verdana"/>
              </a:rPr>
              <a:t>for</a:t>
            </a:r>
            <a:r>
              <a:rPr spc="14" dirty="0">
                <a:latin typeface="Verdana"/>
                <a:cs typeface="Verdana"/>
              </a:rPr>
              <a:t> </a:t>
            </a:r>
            <a:r>
              <a:rPr spc="7" dirty="0">
                <a:latin typeface="Verdana"/>
                <a:cs typeface="Verdana"/>
              </a:rPr>
              <a:t>test</a:t>
            </a:r>
            <a:r>
              <a:rPr spc="14" dirty="0">
                <a:latin typeface="Verdana"/>
                <a:cs typeface="Verdana"/>
              </a:rPr>
              <a:t> </a:t>
            </a:r>
            <a:r>
              <a:rPr spc="7" dirty="0">
                <a:latin typeface="Verdana"/>
                <a:cs typeface="Verdana"/>
              </a:rPr>
              <a:t>images.</a:t>
            </a:r>
            <a:endParaRPr dirty="0">
              <a:latin typeface="Verdana"/>
              <a:cs typeface="Verdana"/>
            </a:endParaRPr>
          </a:p>
        </p:txBody>
      </p:sp>
      <p:grpSp>
        <p:nvGrpSpPr>
          <p:cNvPr id="4" name="object 3">
            <a:extLst>
              <a:ext uri="{FF2B5EF4-FFF2-40B4-BE49-F238E27FC236}">
                <a16:creationId xmlns:a16="http://schemas.microsoft.com/office/drawing/2014/main" id="{C1947960-B51D-42EE-8578-58B44BAAA709}"/>
              </a:ext>
            </a:extLst>
          </p:cNvPr>
          <p:cNvGrpSpPr/>
          <p:nvPr/>
        </p:nvGrpSpPr>
        <p:grpSpPr>
          <a:xfrm>
            <a:off x="648289" y="-844551"/>
            <a:ext cx="9321211" cy="2283381"/>
            <a:chOff x="-133350" y="772667"/>
            <a:chExt cx="9521190" cy="2730810"/>
          </a:xfrm>
        </p:grpSpPr>
        <p:sp>
          <p:nvSpPr>
            <p:cNvPr id="5" name="object 4">
              <a:extLst>
                <a:ext uri="{FF2B5EF4-FFF2-40B4-BE49-F238E27FC236}">
                  <a16:creationId xmlns:a16="http://schemas.microsoft.com/office/drawing/2014/main" id="{759BC735-A0F2-3EFF-D133-E652741F2D33}"/>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6" name="object 5">
              <a:extLst>
                <a:ext uri="{FF2B5EF4-FFF2-40B4-BE49-F238E27FC236}">
                  <a16:creationId xmlns:a16="http://schemas.microsoft.com/office/drawing/2014/main" id="{770B400B-92CA-D456-C74C-567DBB087CD8}"/>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object 2">
            <a:extLst>
              <a:ext uri="{FF2B5EF4-FFF2-40B4-BE49-F238E27FC236}">
                <a16:creationId xmlns:a16="http://schemas.microsoft.com/office/drawing/2014/main" id="{88DB07A2-9F5F-B545-79DD-6EC8FA622C50}"/>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
        <p:nvSpPr>
          <p:cNvPr id="11" name="TextBox 10">
            <a:extLst>
              <a:ext uri="{FF2B5EF4-FFF2-40B4-BE49-F238E27FC236}">
                <a16:creationId xmlns:a16="http://schemas.microsoft.com/office/drawing/2014/main" id="{D24BB642-0E8F-095E-201B-5AD26811C04C}"/>
              </a:ext>
            </a:extLst>
          </p:cNvPr>
          <p:cNvSpPr txBox="1"/>
          <p:nvPr/>
        </p:nvSpPr>
        <p:spPr>
          <a:xfrm>
            <a:off x="1263650" y="659004"/>
            <a:ext cx="6096000" cy="523220"/>
          </a:xfrm>
          <a:prstGeom prst="rect">
            <a:avLst/>
          </a:prstGeom>
          <a:noFill/>
        </p:spPr>
        <p:txBody>
          <a:bodyPr wrap="square">
            <a:spAutoFit/>
          </a:bodyPr>
          <a:lstStyle/>
          <a:p>
            <a:r>
              <a:rPr lang="en-IN" sz="2800" dirty="0">
                <a:solidFill>
                  <a:schemeClr val="bg1"/>
                </a:solidFill>
              </a:rPr>
              <a:t>Data Pre-processing (Images)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0726" y="2385100"/>
            <a:ext cx="7550051" cy="2225459"/>
          </a:xfrm>
          <a:prstGeom prst="rect">
            <a:avLst/>
          </a:prstGeom>
        </p:spPr>
        <p:txBody>
          <a:bodyPr vert="horz" wrap="square" lIns="0" tIns="9376" rIns="0" bIns="0" rtlCol="0">
            <a:spAutoFit/>
          </a:bodyPr>
          <a:lstStyle/>
          <a:p>
            <a:pPr marL="375034" marR="30360" indent="-339316">
              <a:spcBef>
                <a:spcPts val="74"/>
              </a:spcBef>
              <a:buSzPct val="145000"/>
              <a:buChar char="•"/>
              <a:tabLst>
                <a:tab pos="375034" algn="l"/>
              </a:tabLst>
            </a:pPr>
            <a:r>
              <a:rPr spc="-49" dirty="0">
                <a:latin typeface="Verdana"/>
                <a:cs typeface="Verdana"/>
              </a:rPr>
              <a:t>We</a:t>
            </a:r>
            <a:r>
              <a:rPr spc="4" dirty="0">
                <a:latin typeface="Verdana"/>
                <a:cs typeface="Verdana"/>
              </a:rPr>
              <a:t> </a:t>
            </a:r>
            <a:r>
              <a:rPr dirty="0">
                <a:latin typeface="Verdana"/>
                <a:cs typeface="Verdana"/>
              </a:rPr>
              <a:t>represent</a:t>
            </a:r>
            <a:r>
              <a:rPr spc="4" dirty="0">
                <a:latin typeface="Verdana"/>
                <a:cs typeface="Verdana"/>
              </a:rPr>
              <a:t> </a:t>
            </a:r>
            <a:r>
              <a:rPr dirty="0">
                <a:latin typeface="Verdana"/>
                <a:cs typeface="Verdana"/>
              </a:rPr>
              <a:t>each</a:t>
            </a:r>
            <a:r>
              <a:rPr spc="4" dirty="0">
                <a:latin typeface="Verdana"/>
                <a:cs typeface="Verdana"/>
              </a:rPr>
              <a:t> </a:t>
            </a:r>
            <a:r>
              <a:rPr dirty="0">
                <a:latin typeface="Verdana"/>
                <a:cs typeface="Verdana"/>
              </a:rPr>
              <a:t>unique</a:t>
            </a:r>
            <a:r>
              <a:rPr spc="4" dirty="0">
                <a:latin typeface="Verdana"/>
                <a:cs typeface="Verdana"/>
              </a:rPr>
              <a:t> </a:t>
            </a:r>
            <a:r>
              <a:rPr dirty="0">
                <a:latin typeface="Verdana"/>
                <a:cs typeface="Verdana"/>
              </a:rPr>
              <a:t>word</a:t>
            </a:r>
            <a:r>
              <a:rPr spc="4" dirty="0">
                <a:latin typeface="Verdana"/>
                <a:cs typeface="Verdana"/>
              </a:rPr>
              <a:t> </a:t>
            </a:r>
            <a:r>
              <a:rPr dirty="0">
                <a:latin typeface="Verdana"/>
                <a:cs typeface="Verdana"/>
              </a:rPr>
              <a:t>in</a:t>
            </a:r>
            <a:r>
              <a:rPr spc="4" dirty="0">
                <a:latin typeface="Verdana"/>
                <a:cs typeface="Verdana"/>
              </a:rPr>
              <a:t> </a:t>
            </a:r>
            <a:r>
              <a:rPr dirty="0">
                <a:latin typeface="Verdana"/>
                <a:cs typeface="Verdana"/>
              </a:rPr>
              <a:t>the</a:t>
            </a:r>
            <a:r>
              <a:rPr spc="4" dirty="0">
                <a:latin typeface="Verdana"/>
                <a:cs typeface="Verdana"/>
              </a:rPr>
              <a:t> </a:t>
            </a:r>
            <a:r>
              <a:rPr spc="-4" dirty="0">
                <a:latin typeface="Verdana"/>
                <a:cs typeface="Verdana"/>
              </a:rPr>
              <a:t>vocabulary</a:t>
            </a:r>
            <a:r>
              <a:rPr spc="4" dirty="0">
                <a:latin typeface="Verdana"/>
                <a:cs typeface="Verdana"/>
              </a:rPr>
              <a:t> </a:t>
            </a:r>
            <a:r>
              <a:rPr spc="-4" dirty="0">
                <a:latin typeface="Verdana"/>
                <a:cs typeface="Verdana"/>
              </a:rPr>
              <a:t>by </a:t>
            </a:r>
            <a:r>
              <a:rPr spc="-731" dirty="0">
                <a:latin typeface="Verdana"/>
                <a:cs typeface="Verdana"/>
              </a:rPr>
              <a:t> </a:t>
            </a:r>
            <a:r>
              <a:rPr dirty="0">
                <a:latin typeface="Verdana"/>
                <a:cs typeface="Verdana"/>
              </a:rPr>
              <a:t>an</a:t>
            </a:r>
            <a:r>
              <a:rPr spc="-4" dirty="0">
                <a:latin typeface="Verdana"/>
                <a:cs typeface="Verdana"/>
              </a:rPr>
              <a:t> </a:t>
            </a:r>
            <a:r>
              <a:rPr dirty="0">
                <a:latin typeface="Verdana"/>
                <a:cs typeface="Verdana"/>
              </a:rPr>
              <a:t>integer(index).</a:t>
            </a:r>
          </a:p>
          <a:p>
            <a:pPr>
              <a:spcBef>
                <a:spcPts val="7"/>
              </a:spcBef>
              <a:buFont typeface="Verdana"/>
              <a:buChar char="•"/>
            </a:pPr>
            <a:endParaRPr dirty="0">
              <a:latin typeface="Verdana"/>
              <a:cs typeface="Verdana"/>
            </a:endParaRPr>
          </a:p>
          <a:p>
            <a:pPr marL="375034" marR="687115" indent="-339316">
              <a:buSzPct val="145000"/>
              <a:buChar char="•"/>
              <a:tabLst>
                <a:tab pos="375034" algn="l"/>
              </a:tabLst>
            </a:pPr>
            <a:r>
              <a:rPr dirty="0">
                <a:latin typeface="Verdana"/>
                <a:cs typeface="Verdana"/>
              </a:rPr>
              <a:t>All the 1845 unique words in the corpus will </a:t>
            </a:r>
            <a:r>
              <a:rPr spc="-4" dirty="0">
                <a:latin typeface="Verdana"/>
                <a:cs typeface="Verdana"/>
              </a:rPr>
              <a:t>be </a:t>
            </a:r>
            <a:r>
              <a:rPr dirty="0">
                <a:latin typeface="Verdana"/>
                <a:cs typeface="Verdana"/>
              </a:rPr>
              <a:t> represented</a:t>
            </a:r>
            <a:r>
              <a:rPr spc="-4" dirty="0">
                <a:latin typeface="Verdana"/>
                <a:cs typeface="Verdana"/>
              </a:rPr>
              <a:t> by </a:t>
            </a:r>
            <a:r>
              <a:rPr dirty="0">
                <a:latin typeface="Verdana"/>
                <a:cs typeface="Verdana"/>
              </a:rPr>
              <a:t>an</a:t>
            </a:r>
            <a:r>
              <a:rPr spc="-4" dirty="0">
                <a:latin typeface="Verdana"/>
                <a:cs typeface="Verdana"/>
              </a:rPr>
              <a:t> </a:t>
            </a:r>
            <a:r>
              <a:rPr dirty="0">
                <a:latin typeface="Verdana"/>
                <a:cs typeface="Verdana"/>
              </a:rPr>
              <a:t>integer between</a:t>
            </a:r>
            <a:r>
              <a:rPr spc="-4" dirty="0">
                <a:latin typeface="Verdana"/>
                <a:cs typeface="Verdana"/>
              </a:rPr>
              <a:t> </a:t>
            </a:r>
            <a:r>
              <a:rPr spc="4" dirty="0">
                <a:latin typeface="Verdana"/>
                <a:cs typeface="Verdana"/>
              </a:rPr>
              <a:t>1</a:t>
            </a:r>
            <a:r>
              <a:rPr spc="-4" dirty="0">
                <a:latin typeface="Verdana"/>
                <a:cs typeface="Verdana"/>
              </a:rPr>
              <a:t> </a:t>
            </a:r>
            <a:r>
              <a:rPr spc="4" dirty="0">
                <a:latin typeface="Verdana"/>
                <a:cs typeface="Verdana"/>
              </a:rPr>
              <a:t>and</a:t>
            </a:r>
            <a:r>
              <a:rPr spc="-4" dirty="0">
                <a:latin typeface="Verdana"/>
                <a:cs typeface="Verdana"/>
              </a:rPr>
              <a:t> </a:t>
            </a:r>
            <a:r>
              <a:rPr dirty="0">
                <a:latin typeface="Verdana"/>
                <a:cs typeface="Verdana"/>
              </a:rPr>
              <a:t>1845.</a:t>
            </a:r>
          </a:p>
          <a:p>
            <a:pPr>
              <a:spcBef>
                <a:spcPts val="7"/>
              </a:spcBef>
            </a:pPr>
            <a:endParaRPr dirty="0">
              <a:latin typeface="Verdana"/>
              <a:cs typeface="Verdana"/>
            </a:endParaRPr>
          </a:p>
          <a:p>
            <a:pPr marL="375034" marR="247344" indent="-339316">
              <a:buSzPct val="145000"/>
              <a:buChar char="•"/>
              <a:tabLst>
                <a:tab pos="375034" algn="l"/>
              </a:tabLst>
            </a:pPr>
            <a:r>
              <a:rPr spc="-49" dirty="0">
                <a:latin typeface="Verdana"/>
                <a:cs typeface="Verdana"/>
              </a:rPr>
              <a:t>We</a:t>
            </a:r>
            <a:r>
              <a:rPr spc="-4" dirty="0">
                <a:latin typeface="Verdana"/>
                <a:cs typeface="Verdana"/>
              </a:rPr>
              <a:t> </a:t>
            </a:r>
            <a:r>
              <a:rPr dirty="0">
                <a:latin typeface="Verdana"/>
                <a:cs typeface="Verdana"/>
              </a:rPr>
              <a:t>also</a:t>
            </a:r>
            <a:r>
              <a:rPr spc="-4" dirty="0">
                <a:latin typeface="Verdana"/>
                <a:cs typeface="Verdana"/>
              </a:rPr>
              <a:t> </a:t>
            </a:r>
            <a:r>
              <a:rPr dirty="0">
                <a:latin typeface="Verdana"/>
                <a:cs typeface="Verdana"/>
              </a:rPr>
              <a:t>calculate the</a:t>
            </a:r>
            <a:r>
              <a:rPr spc="-4" dirty="0">
                <a:latin typeface="Verdana"/>
                <a:cs typeface="Verdana"/>
              </a:rPr>
              <a:t> </a:t>
            </a:r>
            <a:r>
              <a:rPr spc="4" dirty="0">
                <a:latin typeface="Verdana"/>
                <a:cs typeface="Verdana"/>
              </a:rPr>
              <a:t>maximum</a:t>
            </a:r>
            <a:r>
              <a:rPr dirty="0">
                <a:latin typeface="Verdana"/>
                <a:cs typeface="Verdana"/>
              </a:rPr>
              <a:t> length</a:t>
            </a:r>
            <a:r>
              <a:rPr spc="-4" dirty="0">
                <a:latin typeface="Verdana"/>
                <a:cs typeface="Verdana"/>
              </a:rPr>
              <a:t> </a:t>
            </a:r>
            <a:r>
              <a:rPr dirty="0">
                <a:latin typeface="Verdana"/>
                <a:cs typeface="Verdana"/>
              </a:rPr>
              <a:t>of a</a:t>
            </a:r>
            <a:r>
              <a:rPr spc="-4" dirty="0">
                <a:latin typeface="Verdana"/>
                <a:cs typeface="Verdana"/>
              </a:rPr>
              <a:t> </a:t>
            </a:r>
            <a:r>
              <a:rPr dirty="0">
                <a:latin typeface="Verdana"/>
                <a:cs typeface="Verdana"/>
              </a:rPr>
              <a:t>caption </a:t>
            </a:r>
            <a:r>
              <a:rPr spc="-731" dirty="0">
                <a:latin typeface="Verdana"/>
                <a:cs typeface="Verdana"/>
              </a:rPr>
              <a:t> </a:t>
            </a:r>
            <a:r>
              <a:rPr dirty="0">
                <a:latin typeface="Verdana"/>
                <a:cs typeface="Verdana"/>
              </a:rPr>
              <a:t>(35</a:t>
            </a:r>
            <a:r>
              <a:rPr spc="-4" dirty="0">
                <a:latin typeface="Verdana"/>
                <a:cs typeface="Verdana"/>
              </a:rPr>
              <a:t> </a:t>
            </a:r>
            <a:r>
              <a:rPr dirty="0">
                <a:latin typeface="Verdana"/>
                <a:cs typeface="Verdana"/>
              </a:rPr>
              <a:t>- for our</a:t>
            </a:r>
            <a:r>
              <a:rPr spc="-4" dirty="0">
                <a:latin typeface="Verdana"/>
                <a:cs typeface="Verdana"/>
              </a:rPr>
              <a:t> </a:t>
            </a:r>
            <a:r>
              <a:rPr dirty="0">
                <a:latin typeface="Verdana"/>
                <a:cs typeface="Verdana"/>
              </a:rPr>
              <a:t>dataset).</a:t>
            </a:r>
          </a:p>
        </p:txBody>
      </p:sp>
      <p:grpSp>
        <p:nvGrpSpPr>
          <p:cNvPr id="6" name="object 3">
            <a:extLst>
              <a:ext uri="{FF2B5EF4-FFF2-40B4-BE49-F238E27FC236}">
                <a16:creationId xmlns:a16="http://schemas.microsoft.com/office/drawing/2014/main" id="{5FEFAFA2-CC56-E35F-4DF6-6A0BBF40F03D}"/>
              </a:ext>
            </a:extLst>
          </p:cNvPr>
          <p:cNvGrpSpPr/>
          <p:nvPr/>
        </p:nvGrpSpPr>
        <p:grpSpPr>
          <a:xfrm>
            <a:off x="648289" y="-844551"/>
            <a:ext cx="9321211" cy="2283381"/>
            <a:chOff x="-133350" y="772667"/>
            <a:chExt cx="9521190" cy="2730810"/>
          </a:xfrm>
        </p:grpSpPr>
        <p:sp>
          <p:nvSpPr>
            <p:cNvPr id="7" name="object 4">
              <a:extLst>
                <a:ext uri="{FF2B5EF4-FFF2-40B4-BE49-F238E27FC236}">
                  <a16:creationId xmlns:a16="http://schemas.microsoft.com/office/drawing/2014/main" id="{FDE3DAC5-05C2-5502-BF85-D32B705517C1}"/>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8" name="object 5">
              <a:extLst>
                <a:ext uri="{FF2B5EF4-FFF2-40B4-BE49-F238E27FC236}">
                  <a16:creationId xmlns:a16="http://schemas.microsoft.com/office/drawing/2014/main" id="{8A2F75BD-D3E5-CCC5-CD03-A9402C8DED21}"/>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TextBox 8">
            <a:extLst>
              <a:ext uri="{FF2B5EF4-FFF2-40B4-BE49-F238E27FC236}">
                <a16:creationId xmlns:a16="http://schemas.microsoft.com/office/drawing/2014/main" id="{DD5CC427-5E6D-506A-6F10-8717939728FE}"/>
              </a:ext>
            </a:extLst>
          </p:cNvPr>
          <p:cNvSpPr txBox="1"/>
          <p:nvPr/>
        </p:nvSpPr>
        <p:spPr>
          <a:xfrm>
            <a:off x="1263650" y="659004"/>
            <a:ext cx="6096000" cy="523220"/>
          </a:xfrm>
          <a:prstGeom prst="rect">
            <a:avLst/>
          </a:prstGeom>
          <a:noFill/>
        </p:spPr>
        <p:txBody>
          <a:bodyPr wrap="square">
            <a:spAutoFit/>
          </a:bodyPr>
          <a:lstStyle/>
          <a:p>
            <a:r>
              <a:rPr lang="en-IN" sz="2800" dirty="0">
                <a:solidFill>
                  <a:schemeClr val="bg1"/>
                </a:solidFill>
              </a:rPr>
              <a:t>Data Pre-processing (Caption)</a:t>
            </a:r>
          </a:p>
        </p:txBody>
      </p:sp>
      <p:sp>
        <p:nvSpPr>
          <p:cNvPr id="10" name="object 2">
            <a:extLst>
              <a:ext uri="{FF2B5EF4-FFF2-40B4-BE49-F238E27FC236}">
                <a16:creationId xmlns:a16="http://schemas.microsoft.com/office/drawing/2014/main" id="{7944E263-F60D-C7E6-7D96-2036A50989BE}"/>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04106" y="2358311"/>
            <a:ext cx="7759898" cy="2978886"/>
          </a:xfrm>
          <a:prstGeom prst="rect">
            <a:avLst/>
          </a:prstGeom>
        </p:spPr>
        <p:txBody>
          <a:bodyPr vert="horz" wrap="square" lIns="0" tIns="12948" rIns="0" bIns="0" rtlCol="0">
            <a:spAutoFit/>
          </a:bodyPr>
          <a:lstStyle/>
          <a:p>
            <a:pPr marL="383963" marR="21430" indent="-357175">
              <a:lnSpc>
                <a:spcPts val="2742"/>
              </a:lnSpc>
              <a:spcBef>
                <a:spcPts val="102"/>
              </a:spcBef>
              <a:buSzPct val="146031"/>
              <a:buChar char="•"/>
              <a:tabLst>
                <a:tab pos="383963" algn="l"/>
              </a:tabLst>
            </a:pPr>
            <a:r>
              <a:rPr spc="-46" dirty="0">
                <a:latin typeface="Verdana"/>
                <a:cs typeface="Verdana"/>
              </a:rPr>
              <a:t>We</a:t>
            </a:r>
            <a:r>
              <a:rPr dirty="0">
                <a:latin typeface="Verdana"/>
                <a:cs typeface="Verdana"/>
              </a:rPr>
              <a:t> give </a:t>
            </a:r>
            <a:r>
              <a:rPr spc="7" dirty="0">
                <a:latin typeface="Verdana"/>
                <a:cs typeface="Verdana"/>
              </a:rPr>
              <a:t>an</a:t>
            </a:r>
            <a:r>
              <a:rPr dirty="0">
                <a:latin typeface="Verdana"/>
                <a:cs typeface="Verdana"/>
              </a:rPr>
              <a:t> </a:t>
            </a:r>
            <a:r>
              <a:rPr spc="7" dirty="0">
                <a:latin typeface="Verdana"/>
                <a:cs typeface="Verdana"/>
              </a:rPr>
              <a:t>image</a:t>
            </a:r>
            <a:r>
              <a:rPr spc="4" dirty="0">
                <a:latin typeface="Verdana"/>
                <a:cs typeface="Verdana"/>
              </a:rPr>
              <a:t> </a:t>
            </a:r>
            <a:r>
              <a:rPr spc="7" dirty="0">
                <a:latin typeface="Verdana"/>
                <a:cs typeface="Verdana"/>
              </a:rPr>
              <a:t>as</a:t>
            </a:r>
            <a:r>
              <a:rPr dirty="0">
                <a:latin typeface="Verdana"/>
                <a:cs typeface="Verdana"/>
              </a:rPr>
              <a:t> </a:t>
            </a:r>
            <a:r>
              <a:rPr spc="4" dirty="0">
                <a:latin typeface="Verdana"/>
                <a:cs typeface="Verdana"/>
              </a:rPr>
              <a:t>input</a:t>
            </a:r>
            <a:r>
              <a:rPr dirty="0">
                <a:latin typeface="Verdana"/>
                <a:cs typeface="Verdana"/>
              </a:rPr>
              <a:t> </a:t>
            </a:r>
            <a:r>
              <a:rPr spc="4" dirty="0">
                <a:latin typeface="Verdana"/>
                <a:cs typeface="Verdana"/>
              </a:rPr>
              <a:t>to the</a:t>
            </a:r>
            <a:r>
              <a:rPr dirty="0">
                <a:latin typeface="Verdana"/>
                <a:cs typeface="Verdana"/>
              </a:rPr>
              <a:t> </a:t>
            </a:r>
            <a:r>
              <a:rPr spc="4" dirty="0">
                <a:latin typeface="Verdana"/>
                <a:cs typeface="Verdana"/>
              </a:rPr>
              <a:t>model</a:t>
            </a:r>
            <a:r>
              <a:rPr dirty="0">
                <a:latin typeface="Verdana"/>
                <a:cs typeface="Verdana"/>
              </a:rPr>
              <a:t> </a:t>
            </a:r>
            <a:r>
              <a:rPr spc="7" dirty="0">
                <a:latin typeface="Verdana"/>
                <a:cs typeface="Verdana"/>
              </a:rPr>
              <a:t>and</a:t>
            </a:r>
            <a:r>
              <a:rPr spc="4" dirty="0">
                <a:latin typeface="Verdana"/>
                <a:cs typeface="Verdana"/>
              </a:rPr>
              <a:t> expect </a:t>
            </a:r>
            <a:r>
              <a:rPr spc="-770" dirty="0">
                <a:latin typeface="Verdana"/>
                <a:cs typeface="Verdana"/>
              </a:rPr>
              <a:t> </a:t>
            </a:r>
            <a:r>
              <a:rPr spc="7" dirty="0">
                <a:latin typeface="Verdana"/>
                <a:cs typeface="Verdana"/>
              </a:rPr>
              <a:t>a</a:t>
            </a:r>
            <a:r>
              <a:rPr dirty="0">
                <a:latin typeface="Verdana"/>
                <a:cs typeface="Verdana"/>
              </a:rPr>
              <a:t> </a:t>
            </a:r>
            <a:r>
              <a:rPr spc="4" dirty="0">
                <a:latin typeface="Verdana"/>
                <a:cs typeface="Verdana"/>
              </a:rPr>
              <a:t>caption (or</a:t>
            </a:r>
            <a:r>
              <a:rPr dirty="0">
                <a:latin typeface="Verdana"/>
                <a:cs typeface="Verdana"/>
              </a:rPr>
              <a:t> </a:t>
            </a:r>
            <a:r>
              <a:rPr spc="4" dirty="0">
                <a:latin typeface="Verdana"/>
                <a:cs typeface="Verdana"/>
              </a:rPr>
              <a:t>sentence) </a:t>
            </a:r>
            <a:r>
              <a:rPr spc="7" dirty="0">
                <a:latin typeface="Verdana"/>
                <a:cs typeface="Verdana"/>
              </a:rPr>
              <a:t>as</a:t>
            </a:r>
            <a:r>
              <a:rPr spc="4" dirty="0">
                <a:latin typeface="Verdana"/>
                <a:cs typeface="Verdana"/>
              </a:rPr>
              <a:t> output.</a:t>
            </a:r>
            <a:endParaRPr dirty="0">
              <a:latin typeface="Verdana"/>
              <a:cs typeface="Verdana"/>
            </a:endParaRPr>
          </a:p>
          <a:p>
            <a:pPr>
              <a:spcBef>
                <a:spcPts val="28"/>
              </a:spcBef>
              <a:buFont typeface="Verdana"/>
              <a:buChar char="•"/>
            </a:pPr>
            <a:endParaRPr dirty="0">
              <a:latin typeface="Verdana"/>
              <a:cs typeface="Verdana"/>
            </a:endParaRPr>
          </a:p>
          <a:p>
            <a:pPr marL="383963" marR="165640" indent="-357175">
              <a:lnSpc>
                <a:spcPct val="103200"/>
              </a:lnSpc>
              <a:buSzPct val="146031"/>
              <a:buChar char="•"/>
              <a:tabLst>
                <a:tab pos="383963" algn="l"/>
              </a:tabLst>
            </a:pPr>
            <a:r>
              <a:rPr spc="4" dirty="0">
                <a:latin typeface="Verdana"/>
                <a:cs typeface="Verdana"/>
              </a:rPr>
              <a:t>But, the model cannot </a:t>
            </a:r>
            <a:r>
              <a:rPr dirty="0">
                <a:latin typeface="Verdana"/>
                <a:cs typeface="Verdana"/>
              </a:rPr>
              <a:t>generate</a:t>
            </a:r>
            <a:r>
              <a:rPr spc="4" dirty="0">
                <a:latin typeface="Verdana"/>
                <a:cs typeface="Verdana"/>
              </a:rPr>
              <a:t> entire sentence at </a:t>
            </a:r>
            <a:r>
              <a:rPr spc="-766" dirty="0">
                <a:latin typeface="Verdana"/>
                <a:cs typeface="Verdana"/>
              </a:rPr>
              <a:t> </a:t>
            </a:r>
            <a:r>
              <a:rPr spc="4" dirty="0">
                <a:latin typeface="Verdana"/>
                <a:cs typeface="Verdana"/>
              </a:rPr>
              <a:t>once.</a:t>
            </a:r>
            <a:endParaRPr dirty="0">
              <a:latin typeface="Verdana"/>
              <a:cs typeface="Verdana"/>
            </a:endParaRPr>
          </a:p>
          <a:p>
            <a:pPr>
              <a:spcBef>
                <a:spcPts val="4"/>
              </a:spcBef>
              <a:buFont typeface="Verdana"/>
              <a:buChar char="•"/>
            </a:pPr>
            <a:endParaRPr sz="2000" dirty="0">
              <a:latin typeface="Verdana"/>
              <a:cs typeface="Verdana"/>
            </a:endParaRPr>
          </a:p>
          <a:p>
            <a:pPr marL="383963" marR="55362" indent="-357175">
              <a:lnSpc>
                <a:spcPct val="103200"/>
              </a:lnSpc>
              <a:buSzPct val="146031"/>
              <a:buChar char="•"/>
              <a:tabLst>
                <a:tab pos="383963" algn="l"/>
              </a:tabLst>
            </a:pPr>
            <a:r>
              <a:rPr spc="-46" dirty="0">
                <a:latin typeface="Verdana"/>
                <a:cs typeface="Verdana"/>
              </a:rPr>
              <a:t>We</a:t>
            </a:r>
            <a:r>
              <a:rPr spc="4" dirty="0">
                <a:latin typeface="Verdana"/>
                <a:cs typeface="Verdana"/>
              </a:rPr>
              <a:t> also </a:t>
            </a:r>
            <a:r>
              <a:rPr dirty="0">
                <a:latin typeface="Verdana"/>
                <a:cs typeface="Verdana"/>
              </a:rPr>
              <a:t>provide</a:t>
            </a:r>
            <a:r>
              <a:rPr spc="4" dirty="0">
                <a:latin typeface="Verdana"/>
                <a:cs typeface="Verdana"/>
              </a:rPr>
              <a:t> </a:t>
            </a:r>
            <a:r>
              <a:rPr spc="7" dirty="0">
                <a:latin typeface="Verdana"/>
                <a:cs typeface="Verdana"/>
              </a:rPr>
              <a:t>a</a:t>
            </a:r>
            <a:r>
              <a:rPr spc="4" dirty="0">
                <a:latin typeface="Verdana"/>
                <a:cs typeface="Verdana"/>
              </a:rPr>
              <a:t> partial caption </a:t>
            </a:r>
            <a:r>
              <a:rPr spc="7" dirty="0">
                <a:latin typeface="Verdana"/>
                <a:cs typeface="Verdana"/>
              </a:rPr>
              <a:t>as </a:t>
            </a:r>
            <a:r>
              <a:rPr spc="4" dirty="0">
                <a:latin typeface="Verdana"/>
                <a:cs typeface="Verdana"/>
              </a:rPr>
              <a:t>input to the model </a:t>
            </a:r>
            <a:r>
              <a:rPr spc="7" dirty="0">
                <a:latin typeface="Verdana"/>
                <a:cs typeface="Verdana"/>
              </a:rPr>
              <a:t> </a:t>
            </a:r>
            <a:r>
              <a:rPr spc="4" dirty="0">
                <a:latin typeface="Verdana"/>
                <a:cs typeface="Verdana"/>
              </a:rPr>
              <a:t>along with the image. </a:t>
            </a:r>
            <a:r>
              <a:rPr spc="7" dirty="0">
                <a:latin typeface="Verdana"/>
                <a:cs typeface="Verdana"/>
              </a:rPr>
              <a:t>A </a:t>
            </a:r>
            <a:r>
              <a:rPr spc="4" dirty="0">
                <a:latin typeface="Verdana"/>
                <a:cs typeface="Verdana"/>
              </a:rPr>
              <a:t>single word in the </a:t>
            </a:r>
            <a:r>
              <a:rPr spc="7" dirty="0">
                <a:latin typeface="Verdana"/>
                <a:cs typeface="Verdana"/>
              </a:rPr>
              <a:t> </a:t>
            </a:r>
            <a:r>
              <a:rPr dirty="0">
                <a:latin typeface="Verdana"/>
                <a:cs typeface="Verdana"/>
              </a:rPr>
              <a:t>vocabulary</a:t>
            </a:r>
            <a:r>
              <a:rPr spc="4" dirty="0">
                <a:latin typeface="Verdana"/>
                <a:cs typeface="Verdana"/>
              </a:rPr>
              <a:t> is </a:t>
            </a:r>
            <a:r>
              <a:rPr dirty="0">
                <a:latin typeface="Verdana"/>
                <a:cs typeface="Verdana"/>
              </a:rPr>
              <a:t>given</a:t>
            </a:r>
            <a:r>
              <a:rPr spc="4" dirty="0">
                <a:latin typeface="Verdana"/>
                <a:cs typeface="Verdana"/>
              </a:rPr>
              <a:t> </a:t>
            </a:r>
            <a:r>
              <a:rPr spc="7" dirty="0">
                <a:latin typeface="Verdana"/>
                <a:cs typeface="Verdana"/>
              </a:rPr>
              <a:t>as </a:t>
            </a:r>
            <a:r>
              <a:rPr spc="4" dirty="0">
                <a:latin typeface="Verdana"/>
                <a:cs typeface="Verdana"/>
              </a:rPr>
              <a:t>output </a:t>
            </a:r>
            <a:r>
              <a:rPr spc="7" dirty="0">
                <a:latin typeface="Verdana"/>
                <a:cs typeface="Verdana"/>
              </a:rPr>
              <a:t>which</a:t>
            </a:r>
            <a:r>
              <a:rPr spc="4" dirty="0">
                <a:latin typeface="Verdana"/>
                <a:cs typeface="Verdana"/>
              </a:rPr>
              <a:t> is</a:t>
            </a:r>
            <a:r>
              <a:rPr spc="7" dirty="0">
                <a:latin typeface="Verdana"/>
                <a:cs typeface="Verdana"/>
              </a:rPr>
              <a:t> </a:t>
            </a:r>
            <a:r>
              <a:rPr spc="4" dirty="0">
                <a:latin typeface="Verdana"/>
                <a:cs typeface="Verdana"/>
              </a:rPr>
              <a:t>appended </a:t>
            </a:r>
            <a:r>
              <a:rPr dirty="0">
                <a:latin typeface="Verdana"/>
                <a:cs typeface="Verdana"/>
              </a:rPr>
              <a:t>to </a:t>
            </a:r>
            <a:r>
              <a:rPr spc="-766" dirty="0">
                <a:latin typeface="Verdana"/>
                <a:cs typeface="Verdana"/>
              </a:rPr>
              <a:t> </a:t>
            </a:r>
            <a:r>
              <a:rPr spc="4" dirty="0">
                <a:latin typeface="Verdana"/>
                <a:cs typeface="Verdana"/>
              </a:rPr>
              <a:t>the partial caption </a:t>
            </a:r>
            <a:r>
              <a:rPr spc="7" dirty="0">
                <a:latin typeface="Verdana"/>
                <a:cs typeface="Verdana"/>
              </a:rPr>
              <a:t>and </a:t>
            </a:r>
            <a:r>
              <a:rPr spc="4" dirty="0">
                <a:latin typeface="Verdana"/>
                <a:cs typeface="Verdana"/>
              </a:rPr>
              <a:t>fed to the model again. </a:t>
            </a:r>
            <a:r>
              <a:rPr spc="-4" dirty="0">
                <a:latin typeface="Verdana"/>
                <a:cs typeface="Verdana"/>
              </a:rPr>
              <a:t>Like </a:t>
            </a:r>
            <a:r>
              <a:rPr spc="-770" dirty="0">
                <a:latin typeface="Verdana"/>
                <a:cs typeface="Verdana"/>
              </a:rPr>
              <a:t> </a:t>
            </a:r>
            <a:r>
              <a:rPr spc="4" dirty="0">
                <a:latin typeface="Verdana"/>
                <a:cs typeface="Verdana"/>
              </a:rPr>
              <a:t>this,</a:t>
            </a:r>
            <a:r>
              <a:rPr dirty="0">
                <a:latin typeface="Verdana"/>
                <a:cs typeface="Verdana"/>
              </a:rPr>
              <a:t> </a:t>
            </a:r>
            <a:r>
              <a:rPr spc="7" dirty="0">
                <a:latin typeface="Verdana"/>
                <a:cs typeface="Verdana"/>
              </a:rPr>
              <a:t>we</a:t>
            </a:r>
            <a:r>
              <a:rPr spc="4" dirty="0">
                <a:latin typeface="Verdana"/>
                <a:cs typeface="Verdana"/>
              </a:rPr>
              <a:t> </a:t>
            </a:r>
            <a:r>
              <a:rPr dirty="0">
                <a:latin typeface="Verdana"/>
                <a:cs typeface="Verdana"/>
              </a:rPr>
              <a:t>generate </a:t>
            </a:r>
            <a:r>
              <a:rPr spc="4" dirty="0">
                <a:latin typeface="Verdana"/>
                <a:cs typeface="Verdana"/>
              </a:rPr>
              <a:t>the entire</a:t>
            </a:r>
            <a:r>
              <a:rPr dirty="0">
                <a:latin typeface="Verdana"/>
                <a:cs typeface="Verdana"/>
              </a:rPr>
              <a:t> </a:t>
            </a:r>
            <a:r>
              <a:rPr spc="4" dirty="0">
                <a:latin typeface="Verdana"/>
                <a:cs typeface="Verdana"/>
              </a:rPr>
              <a:t>sentence or caption.</a:t>
            </a:r>
            <a:endParaRPr dirty="0">
              <a:latin typeface="Verdana"/>
              <a:cs typeface="Verdana"/>
            </a:endParaRPr>
          </a:p>
        </p:txBody>
      </p:sp>
      <p:grpSp>
        <p:nvGrpSpPr>
          <p:cNvPr id="5" name="object 3">
            <a:extLst>
              <a:ext uri="{FF2B5EF4-FFF2-40B4-BE49-F238E27FC236}">
                <a16:creationId xmlns:a16="http://schemas.microsoft.com/office/drawing/2014/main" id="{D29FF578-7BD7-CD76-0810-FB98FF04A0C1}"/>
              </a:ext>
            </a:extLst>
          </p:cNvPr>
          <p:cNvGrpSpPr/>
          <p:nvPr/>
        </p:nvGrpSpPr>
        <p:grpSpPr>
          <a:xfrm>
            <a:off x="648289" y="-844551"/>
            <a:ext cx="9321211" cy="2283381"/>
            <a:chOff x="-133350" y="772667"/>
            <a:chExt cx="9521190" cy="2730810"/>
          </a:xfrm>
        </p:grpSpPr>
        <p:sp>
          <p:nvSpPr>
            <p:cNvPr id="6" name="object 4">
              <a:extLst>
                <a:ext uri="{FF2B5EF4-FFF2-40B4-BE49-F238E27FC236}">
                  <a16:creationId xmlns:a16="http://schemas.microsoft.com/office/drawing/2014/main" id="{E6B576D9-D808-0191-9246-11563A6C3550}"/>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7" name="object 5">
              <a:extLst>
                <a:ext uri="{FF2B5EF4-FFF2-40B4-BE49-F238E27FC236}">
                  <a16:creationId xmlns:a16="http://schemas.microsoft.com/office/drawing/2014/main" id="{459ACF21-DC8B-F40C-C3F6-898B3E6D4D08}"/>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TextBox 8">
            <a:extLst>
              <a:ext uri="{FF2B5EF4-FFF2-40B4-BE49-F238E27FC236}">
                <a16:creationId xmlns:a16="http://schemas.microsoft.com/office/drawing/2014/main" id="{68E6D7BE-F4AD-15E5-D32C-2561BFA98700}"/>
              </a:ext>
            </a:extLst>
          </p:cNvPr>
          <p:cNvSpPr txBox="1"/>
          <p:nvPr/>
        </p:nvSpPr>
        <p:spPr>
          <a:xfrm>
            <a:off x="1104106" y="601946"/>
            <a:ext cx="6096000" cy="523220"/>
          </a:xfrm>
          <a:prstGeom prst="rect">
            <a:avLst/>
          </a:prstGeom>
          <a:noFill/>
        </p:spPr>
        <p:txBody>
          <a:bodyPr wrap="square">
            <a:spAutoFit/>
          </a:bodyPr>
          <a:lstStyle/>
          <a:p>
            <a:r>
              <a:rPr lang="en-IN" sz="2800" dirty="0">
                <a:solidFill>
                  <a:schemeClr val="bg1"/>
                </a:solidFill>
              </a:rPr>
              <a:t>Data Preparation</a:t>
            </a:r>
          </a:p>
        </p:txBody>
      </p:sp>
      <p:sp>
        <p:nvSpPr>
          <p:cNvPr id="10" name="object 2">
            <a:extLst>
              <a:ext uri="{FF2B5EF4-FFF2-40B4-BE49-F238E27FC236}">
                <a16:creationId xmlns:a16="http://schemas.microsoft.com/office/drawing/2014/main" id="{A899B1D3-A75D-E760-5E5E-21FBB7A9B085}"/>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1200" y="1947334"/>
            <a:ext cx="3315547" cy="3538574"/>
          </a:xfrm>
          <a:prstGeom prst="rect">
            <a:avLst/>
          </a:prstGeom>
        </p:spPr>
        <p:txBody>
          <a:bodyPr vert="horz" wrap="square" lIns="0" tIns="37252" rIns="0" bIns="0" rtlCol="0">
            <a:spAutoFit/>
          </a:bodyPr>
          <a:lstStyle/>
          <a:p>
            <a:pPr marL="440256" marR="6773" indent="-423323">
              <a:lnSpc>
                <a:spcPts val="2133"/>
              </a:lnSpc>
              <a:spcBef>
                <a:spcPts val="292"/>
              </a:spcBef>
              <a:buChar char="●"/>
              <a:tabLst>
                <a:tab pos="439409" algn="l"/>
                <a:tab pos="440256" algn="l"/>
              </a:tabLst>
            </a:pPr>
            <a:r>
              <a:rPr sz="1867" dirty="0">
                <a:latin typeface="Georgia"/>
                <a:cs typeface="Georgia"/>
              </a:rPr>
              <a:t>A convolution neural </a:t>
            </a:r>
            <a:r>
              <a:rPr sz="1867" spc="7" dirty="0">
                <a:latin typeface="Georgia"/>
                <a:cs typeface="Georgia"/>
              </a:rPr>
              <a:t> </a:t>
            </a:r>
            <a:r>
              <a:rPr sz="1867" dirty="0">
                <a:latin typeface="Georgia"/>
                <a:cs typeface="Georgia"/>
              </a:rPr>
              <a:t>network </a:t>
            </a:r>
            <a:r>
              <a:rPr sz="1867" spc="-7" dirty="0">
                <a:latin typeface="Georgia"/>
                <a:cs typeface="Georgia"/>
              </a:rPr>
              <a:t>that </a:t>
            </a:r>
            <a:r>
              <a:rPr sz="1867" dirty="0">
                <a:latin typeface="Georgia"/>
                <a:cs typeface="Georgia"/>
              </a:rPr>
              <a:t>encodes an </a:t>
            </a:r>
            <a:r>
              <a:rPr sz="1867" spc="7" dirty="0">
                <a:latin typeface="Georgia"/>
                <a:cs typeface="Georgia"/>
              </a:rPr>
              <a:t> </a:t>
            </a:r>
            <a:r>
              <a:rPr sz="1867" spc="-7" dirty="0">
                <a:latin typeface="Georgia"/>
                <a:cs typeface="Georgia"/>
              </a:rPr>
              <a:t>image into </a:t>
            </a:r>
            <a:r>
              <a:rPr sz="1867" dirty="0">
                <a:latin typeface="Georgia"/>
                <a:cs typeface="Georgia"/>
              </a:rPr>
              <a:t>a compact </a:t>
            </a:r>
            <a:r>
              <a:rPr sz="1867" spc="7" dirty="0">
                <a:latin typeface="Georgia"/>
                <a:cs typeface="Georgia"/>
              </a:rPr>
              <a:t> </a:t>
            </a:r>
            <a:r>
              <a:rPr sz="1867" dirty="0">
                <a:latin typeface="Georgia"/>
                <a:cs typeface="Georgia"/>
              </a:rPr>
              <a:t>representation,</a:t>
            </a:r>
            <a:r>
              <a:rPr sz="1867" spc="-73" dirty="0">
                <a:latin typeface="Georgia"/>
                <a:cs typeface="Georgia"/>
              </a:rPr>
              <a:t> </a:t>
            </a:r>
            <a:r>
              <a:rPr sz="1867" dirty="0">
                <a:latin typeface="Georgia"/>
                <a:cs typeface="Georgia"/>
              </a:rPr>
              <a:t>followed</a:t>
            </a:r>
            <a:r>
              <a:rPr sz="1867" spc="-67" dirty="0">
                <a:latin typeface="Georgia"/>
                <a:cs typeface="Georgia"/>
              </a:rPr>
              <a:t> </a:t>
            </a:r>
            <a:r>
              <a:rPr sz="1867" dirty="0">
                <a:latin typeface="Georgia"/>
                <a:cs typeface="Georgia"/>
              </a:rPr>
              <a:t>by </a:t>
            </a:r>
            <a:r>
              <a:rPr sz="1867" spc="-440" dirty="0">
                <a:latin typeface="Georgia"/>
                <a:cs typeface="Georgia"/>
              </a:rPr>
              <a:t> </a:t>
            </a:r>
            <a:r>
              <a:rPr sz="1867" dirty="0">
                <a:latin typeface="Georgia"/>
                <a:cs typeface="Georgia"/>
              </a:rPr>
              <a:t>a </a:t>
            </a:r>
            <a:r>
              <a:rPr sz="1867" spc="-7" dirty="0">
                <a:latin typeface="Georgia"/>
                <a:cs typeface="Georgia"/>
              </a:rPr>
              <a:t>recurrent neural network </a:t>
            </a:r>
            <a:r>
              <a:rPr sz="1867" spc="-433" dirty="0">
                <a:latin typeface="Georgia"/>
                <a:cs typeface="Georgia"/>
              </a:rPr>
              <a:t> </a:t>
            </a:r>
            <a:r>
              <a:rPr sz="1867" spc="-7" dirty="0">
                <a:latin typeface="Georgia"/>
                <a:cs typeface="Georgia"/>
              </a:rPr>
              <a:t>that </a:t>
            </a:r>
            <a:r>
              <a:rPr sz="1867" dirty="0">
                <a:latin typeface="Georgia"/>
                <a:cs typeface="Georgia"/>
              </a:rPr>
              <a:t>generates a </a:t>
            </a:r>
            <a:r>
              <a:rPr sz="1867" spc="7" dirty="0">
                <a:latin typeface="Georgia"/>
                <a:cs typeface="Georgia"/>
              </a:rPr>
              <a:t> </a:t>
            </a:r>
            <a:r>
              <a:rPr sz="1867" spc="-7" dirty="0">
                <a:latin typeface="Georgia"/>
                <a:cs typeface="Georgia"/>
              </a:rPr>
              <a:t>corresponding</a:t>
            </a:r>
            <a:r>
              <a:rPr sz="1867" spc="-13" dirty="0">
                <a:latin typeface="Georgia"/>
                <a:cs typeface="Georgia"/>
              </a:rPr>
              <a:t> </a:t>
            </a:r>
            <a:r>
              <a:rPr sz="1867" dirty="0">
                <a:latin typeface="Georgia"/>
                <a:cs typeface="Georgia"/>
              </a:rPr>
              <a:t>sentence.</a:t>
            </a:r>
          </a:p>
          <a:p>
            <a:pPr marL="440256" marR="140543" indent="-423323" algn="just">
              <a:lnSpc>
                <a:spcPts val="2133"/>
              </a:lnSpc>
              <a:buChar char="●"/>
              <a:tabLst>
                <a:tab pos="440256" algn="l"/>
              </a:tabLst>
            </a:pPr>
            <a:r>
              <a:rPr sz="1867" dirty="0">
                <a:latin typeface="Georgia"/>
                <a:cs typeface="Georgia"/>
              </a:rPr>
              <a:t>Global </a:t>
            </a:r>
            <a:r>
              <a:rPr sz="1867" spc="-7" dirty="0">
                <a:latin typeface="Georgia"/>
                <a:cs typeface="Georgia"/>
              </a:rPr>
              <a:t>image </a:t>
            </a:r>
            <a:r>
              <a:rPr sz="1867" dirty="0">
                <a:latin typeface="Georgia"/>
                <a:cs typeface="Georgia"/>
              </a:rPr>
              <a:t>features are </a:t>
            </a:r>
            <a:r>
              <a:rPr sz="1867" spc="-433" dirty="0">
                <a:latin typeface="Georgia"/>
                <a:cs typeface="Georgia"/>
              </a:rPr>
              <a:t> </a:t>
            </a:r>
            <a:r>
              <a:rPr sz="1867" dirty="0">
                <a:latin typeface="Georgia"/>
                <a:cs typeface="Georgia"/>
              </a:rPr>
              <a:t>extracted</a:t>
            </a:r>
            <a:r>
              <a:rPr sz="1867" spc="-47" dirty="0">
                <a:latin typeface="Georgia"/>
                <a:cs typeface="Georgia"/>
              </a:rPr>
              <a:t> </a:t>
            </a:r>
            <a:r>
              <a:rPr sz="1867" dirty="0">
                <a:latin typeface="Georgia"/>
                <a:cs typeface="Georgia"/>
              </a:rPr>
              <a:t>from</a:t>
            </a:r>
            <a:r>
              <a:rPr sz="1867" spc="-47" dirty="0">
                <a:latin typeface="Georgia"/>
                <a:cs typeface="Georgia"/>
              </a:rPr>
              <a:t> </a:t>
            </a:r>
            <a:r>
              <a:rPr sz="1867" dirty="0">
                <a:latin typeface="Georgia"/>
                <a:cs typeface="Georgia"/>
              </a:rPr>
              <a:t>the</a:t>
            </a:r>
            <a:r>
              <a:rPr sz="1867" spc="-40" dirty="0">
                <a:latin typeface="Georgia"/>
                <a:cs typeface="Georgia"/>
              </a:rPr>
              <a:t> </a:t>
            </a:r>
            <a:r>
              <a:rPr sz="1867" dirty="0">
                <a:latin typeface="Georgia"/>
                <a:cs typeface="Georgia"/>
              </a:rPr>
              <a:t>hidden </a:t>
            </a:r>
            <a:r>
              <a:rPr sz="1867" spc="-440" dirty="0">
                <a:latin typeface="Georgia"/>
                <a:cs typeface="Georgia"/>
              </a:rPr>
              <a:t> </a:t>
            </a:r>
            <a:r>
              <a:rPr sz="1867" spc="-7" dirty="0">
                <a:latin typeface="Georgia"/>
                <a:cs typeface="Georgia"/>
              </a:rPr>
              <a:t>activations</a:t>
            </a:r>
            <a:r>
              <a:rPr sz="1867" spc="-13" dirty="0">
                <a:latin typeface="Georgia"/>
                <a:cs typeface="Georgia"/>
              </a:rPr>
              <a:t> </a:t>
            </a:r>
            <a:r>
              <a:rPr sz="1867" dirty="0">
                <a:latin typeface="Georgia"/>
                <a:cs typeface="Georgia"/>
              </a:rPr>
              <a:t>of</a:t>
            </a:r>
            <a:r>
              <a:rPr sz="1867" spc="-7" dirty="0">
                <a:latin typeface="Georgia"/>
                <a:cs typeface="Georgia"/>
              </a:rPr>
              <a:t> </a:t>
            </a:r>
            <a:r>
              <a:rPr sz="1867" dirty="0">
                <a:latin typeface="Georgia"/>
                <a:cs typeface="Georgia"/>
              </a:rPr>
              <a:t>CNN</a:t>
            </a:r>
          </a:p>
          <a:p>
            <a:pPr marL="440256" marR="58419" indent="-423323">
              <a:lnSpc>
                <a:spcPts val="2133"/>
              </a:lnSpc>
              <a:buChar char="●"/>
              <a:tabLst>
                <a:tab pos="439409" algn="l"/>
                <a:tab pos="440256" algn="l"/>
              </a:tabLst>
            </a:pPr>
            <a:r>
              <a:rPr sz="1867" spc="-7" dirty="0">
                <a:latin typeface="Georgia"/>
                <a:cs typeface="Georgia"/>
              </a:rPr>
              <a:t>Image</a:t>
            </a:r>
            <a:r>
              <a:rPr sz="1867" spc="-27" dirty="0">
                <a:latin typeface="Georgia"/>
                <a:cs typeface="Georgia"/>
              </a:rPr>
              <a:t> </a:t>
            </a:r>
            <a:r>
              <a:rPr sz="1867" dirty="0">
                <a:latin typeface="Georgia"/>
                <a:cs typeface="Georgia"/>
              </a:rPr>
              <a:t>features</a:t>
            </a:r>
            <a:r>
              <a:rPr sz="1867" spc="-27" dirty="0">
                <a:latin typeface="Georgia"/>
                <a:cs typeface="Georgia"/>
              </a:rPr>
              <a:t> </a:t>
            </a:r>
            <a:r>
              <a:rPr sz="1867" dirty="0">
                <a:latin typeface="Georgia"/>
                <a:cs typeface="Georgia"/>
              </a:rPr>
              <a:t>are</a:t>
            </a:r>
            <a:r>
              <a:rPr sz="1867" spc="-20" dirty="0">
                <a:latin typeface="Georgia"/>
                <a:cs typeface="Georgia"/>
              </a:rPr>
              <a:t> </a:t>
            </a:r>
            <a:r>
              <a:rPr sz="1867" dirty="0">
                <a:latin typeface="Georgia"/>
                <a:cs typeface="Georgia"/>
              </a:rPr>
              <a:t>fed</a:t>
            </a:r>
            <a:r>
              <a:rPr sz="1867" spc="-20" dirty="0">
                <a:latin typeface="Georgia"/>
                <a:cs typeface="Georgia"/>
              </a:rPr>
              <a:t> </a:t>
            </a:r>
            <a:r>
              <a:rPr sz="1867" spc="-7" dirty="0">
                <a:latin typeface="Georgia"/>
                <a:cs typeface="Georgia"/>
              </a:rPr>
              <a:t>into </a:t>
            </a:r>
            <a:r>
              <a:rPr sz="1867" spc="-433" dirty="0">
                <a:latin typeface="Georgia"/>
                <a:cs typeface="Georgia"/>
              </a:rPr>
              <a:t> </a:t>
            </a:r>
            <a:r>
              <a:rPr sz="1867" dirty="0">
                <a:latin typeface="Georgia"/>
                <a:cs typeface="Georgia"/>
              </a:rPr>
              <a:t>an </a:t>
            </a:r>
            <a:r>
              <a:rPr sz="1867" spc="-7" dirty="0">
                <a:latin typeface="Georgia"/>
                <a:cs typeface="Georgia"/>
              </a:rPr>
              <a:t>LSTM </a:t>
            </a:r>
            <a:r>
              <a:rPr sz="1867" dirty="0">
                <a:latin typeface="Georgia"/>
                <a:cs typeface="Georgia"/>
              </a:rPr>
              <a:t>to generate a </a:t>
            </a:r>
            <a:r>
              <a:rPr sz="1867" spc="7" dirty="0">
                <a:latin typeface="Georgia"/>
                <a:cs typeface="Georgia"/>
              </a:rPr>
              <a:t> </a:t>
            </a:r>
            <a:r>
              <a:rPr sz="1867" spc="-7" dirty="0">
                <a:latin typeface="Georgia"/>
                <a:cs typeface="Georgia"/>
              </a:rPr>
              <a:t>sequence</a:t>
            </a:r>
            <a:r>
              <a:rPr sz="1867" spc="-13" dirty="0">
                <a:latin typeface="Georgia"/>
                <a:cs typeface="Georgia"/>
              </a:rPr>
              <a:t> </a:t>
            </a:r>
            <a:r>
              <a:rPr sz="1867" dirty="0">
                <a:latin typeface="Georgia"/>
                <a:cs typeface="Georgia"/>
              </a:rPr>
              <a:t>of</a:t>
            </a:r>
            <a:r>
              <a:rPr sz="1867" spc="-13" dirty="0">
                <a:latin typeface="Georgia"/>
                <a:cs typeface="Georgia"/>
              </a:rPr>
              <a:t> </a:t>
            </a:r>
            <a:r>
              <a:rPr sz="1867" spc="-7" dirty="0">
                <a:latin typeface="Georgia"/>
                <a:cs typeface="Georgia"/>
              </a:rPr>
              <a:t>words</a:t>
            </a:r>
            <a:endParaRPr sz="1867" dirty="0">
              <a:latin typeface="Georgia"/>
              <a:cs typeface="Georgia"/>
            </a:endParaRPr>
          </a:p>
        </p:txBody>
      </p:sp>
      <p:pic>
        <p:nvPicPr>
          <p:cNvPr id="4" name="object 4"/>
          <p:cNvPicPr/>
          <p:nvPr/>
        </p:nvPicPr>
        <p:blipFill>
          <a:blip r:embed="rId2" cstate="print"/>
          <a:stretch>
            <a:fillRect/>
          </a:stretch>
        </p:blipFill>
        <p:spPr>
          <a:xfrm>
            <a:off x="4761038" y="3081856"/>
            <a:ext cx="6883500" cy="1357309"/>
          </a:xfrm>
          <a:prstGeom prst="rect">
            <a:avLst/>
          </a:prstGeom>
        </p:spPr>
      </p:pic>
      <p:grpSp>
        <p:nvGrpSpPr>
          <p:cNvPr id="7" name="object 3">
            <a:extLst>
              <a:ext uri="{FF2B5EF4-FFF2-40B4-BE49-F238E27FC236}">
                <a16:creationId xmlns:a16="http://schemas.microsoft.com/office/drawing/2014/main" id="{D46562C5-14BB-9AA6-AB13-3C034EA1E2A4}"/>
              </a:ext>
            </a:extLst>
          </p:cNvPr>
          <p:cNvGrpSpPr/>
          <p:nvPr/>
        </p:nvGrpSpPr>
        <p:grpSpPr>
          <a:xfrm>
            <a:off x="648289" y="-844551"/>
            <a:ext cx="9321211" cy="2283381"/>
            <a:chOff x="-133350" y="772667"/>
            <a:chExt cx="9521190" cy="2730810"/>
          </a:xfrm>
        </p:grpSpPr>
        <p:sp>
          <p:nvSpPr>
            <p:cNvPr id="8" name="object 4">
              <a:extLst>
                <a:ext uri="{FF2B5EF4-FFF2-40B4-BE49-F238E27FC236}">
                  <a16:creationId xmlns:a16="http://schemas.microsoft.com/office/drawing/2014/main" id="{930FE157-508C-C1BB-05B6-B79B69CD65BF}"/>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9" name="object 5">
              <a:extLst>
                <a:ext uri="{FF2B5EF4-FFF2-40B4-BE49-F238E27FC236}">
                  <a16:creationId xmlns:a16="http://schemas.microsoft.com/office/drawing/2014/main" id="{2C5D4119-C10F-4459-BCEB-01569B1D6FC9}"/>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A2A6E171-1133-7260-0668-F727C1509E8A}"/>
              </a:ext>
            </a:extLst>
          </p:cNvPr>
          <p:cNvSpPr txBox="1"/>
          <p:nvPr/>
        </p:nvSpPr>
        <p:spPr>
          <a:xfrm>
            <a:off x="1111250" y="735948"/>
            <a:ext cx="6096000" cy="523220"/>
          </a:xfrm>
          <a:prstGeom prst="rect">
            <a:avLst/>
          </a:prstGeom>
          <a:noFill/>
        </p:spPr>
        <p:txBody>
          <a:bodyPr wrap="square">
            <a:spAutoFit/>
          </a:bodyPr>
          <a:lstStyle/>
          <a:p>
            <a:r>
              <a:rPr lang="en-IN" sz="2800" dirty="0">
                <a:solidFill>
                  <a:schemeClr val="bg1"/>
                </a:solidFill>
              </a:rPr>
              <a:t>Architecture</a:t>
            </a:r>
          </a:p>
        </p:txBody>
      </p:sp>
      <p:sp>
        <p:nvSpPr>
          <p:cNvPr id="12" name="object 2">
            <a:extLst>
              <a:ext uri="{FF2B5EF4-FFF2-40B4-BE49-F238E27FC236}">
                <a16:creationId xmlns:a16="http://schemas.microsoft.com/office/drawing/2014/main" id="{AC32E2B5-D13C-1D13-4BA9-FEBABE0FFE94}"/>
              </a:ext>
            </a:extLst>
          </p:cNvPr>
          <p:cNvSpPr/>
          <p:nvPr/>
        </p:nvSpPr>
        <p:spPr>
          <a:xfrm>
            <a:off x="10626431" y="355599"/>
            <a:ext cx="1123187" cy="1132332"/>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0E8BA-6749-9AE5-26DA-5A8DA72EE132}"/>
              </a:ext>
            </a:extLst>
          </p:cNvPr>
          <p:cNvSpPr>
            <a:spLocks noGrp="1"/>
          </p:cNvSpPr>
          <p:nvPr>
            <p:ph idx="1"/>
          </p:nvPr>
        </p:nvSpPr>
        <p:spPr/>
        <p:txBody>
          <a:bodyPr/>
          <a:lstStyle/>
          <a:p>
            <a:pPr algn="l"/>
            <a:r>
              <a:rPr lang="en-US" sz="2400" b="0" i="0" dirty="0">
                <a:solidFill>
                  <a:srgbClr val="212529"/>
                </a:solidFill>
                <a:effectLst/>
                <a:latin typeface="Open Sans" panose="020B0606030504020204" pitchFamily="34" charset="0"/>
              </a:rPr>
              <a:t>Our image captioning architecture consists of three models:</a:t>
            </a:r>
          </a:p>
          <a:p>
            <a:pPr algn="l">
              <a:buFont typeface="+mj-lt"/>
              <a:buAutoNum type="arabicPeriod"/>
            </a:pPr>
            <a:r>
              <a:rPr lang="en-US" sz="2400" b="0" i="0" dirty="0">
                <a:solidFill>
                  <a:srgbClr val="212529"/>
                </a:solidFill>
                <a:effectLst/>
                <a:latin typeface="Open Sans" panose="020B0606030504020204" pitchFamily="34" charset="0"/>
              </a:rPr>
              <a:t>A CNN: used to extract the image features</a:t>
            </a:r>
          </a:p>
          <a:p>
            <a:pPr algn="l">
              <a:buFont typeface="+mj-lt"/>
              <a:buAutoNum type="arabicPeriod"/>
            </a:pPr>
            <a:r>
              <a:rPr lang="en-US" sz="2400" b="0" i="0" dirty="0">
                <a:solidFill>
                  <a:srgbClr val="212529"/>
                </a:solidFill>
                <a:effectLst/>
                <a:latin typeface="Open Sans" panose="020B0606030504020204" pitchFamily="34" charset="0"/>
              </a:rPr>
              <a:t>A </a:t>
            </a:r>
            <a:r>
              <a:rPr lang="en-US" sz="2400" b="0" i="0" dirty="0" err="1">
                <a:solidFill>
                  <a:srgbClr val="212529"/>
                </a:solidFill>
                <a:effectLst/>
                <a:latin typeface="Open Sans" panose="020B0606030504020204" pitchFamily="34" charset="0"/>
              </a:rPr>
              <a:t>TransformerEncoder</a:t>
            </a:r>
            <a:r>
              <a:rPr lang="en-US" sz="2400" b="0" i="0" dirty="0">
                <a:solidFill>
                  <a:srgbClr val="212529"/>
                </a:solidFill>
                <a:effectLst/>
                <a:latin typeface="Open Sans" panose="020B0606030504020204" pitchFamily="34" charset="0"/>
              </a:rPr>
              <a:t>: The extracted image features are then passed to a Transformer based encoder that generates a new representation of the inputs</a:t>
            </a:r>
          </a:p>
          <a:p>
            <a:pPr algn="l">
              <a:buFont typeface="+mj-lt"/>
              <a:buAutoNum type="arabicPeriod"/>
            </a:pPr>
            <a:r>
              <a:rPr lang="en-US" sz="2400" b="0" i="0" dirty="0">
                <a:solidFill>
                  <a:srgbClr val="212529"/>
                </a:solidFill>
                <a:effectLst/>
                <a:latin typeface="Open Sans" panose="020B0606030504020204" pitchFamily="34" charset="0"/>
              </a:rPr>
              <a:t>A </a:t>
            </a:r>
            <a:r>
              <a:rPr lang="en-US" sz="2400" b="0" i="0" dirty="0" err="1">
                <a:solidFill>
                  <a:srgbClr val="212529"/>
                </a:solidFill>
                <a:effectLst/>
                <a:latin typeface="Open Sans" panose="020B0606030504020204" pitchFamily="34" charset="0"/>
              </a:rPr>
              <a:t>TransformerDecoder</a:t>
            </a:r>
            <a:r>
              <a:rPr lang="en-US" sz="2400" b="0" i="0" dirty="0">
                <a:solidFill>
                  <a:srgbClr val="212529"/>
                </a:solidFill>
                <a:effectLst/>
                <a:latin typeface="Open Sans" panose="020B0606030504020204" pitchFamily="34" charset="0"/>
              </a:rPr>
              <a:t>: This model takes the encoder output and the text data (sequences) as inputs and tries to learn to generate the caption.</a:t>
            </a:r>
          </a:p>
          <a:p>
            <a:endParaRPr lang="en-IN" dirty="0"/>
          </a:p>
        </p:txBody>
      </p:sp>
      <p:grpSp>
        <p:nvGrpSpPr>
          <p:cNvPr id="6" name="object 3">
            <a:extLst>
              <a:ext uri="{FF2B5EF4-FFF2-40B4-BE49-F238E27FC236}">
                <a16:creationId xmlns:a16="http://schemas.microsoft.com/office/drawing/2014/main" id="{9C5E7BF4-B5A9-388B-7E00-4AE642DFF2DF}"/>
              </a:ext>
            </a:extLst>
          </p:cNvPr>
          <p:cNvGrpSpPr/>
          <p:nvPr/>
        </p:nvGrpSpPr>
        <p:grpSpPr>
          <a:xfrm>
            <a:off x="648289" y="-844551"/>
            <a:ext cx="9321211" cy="2283381"/>
            <a:chOff x="-133350" y="772667"/>
            <a:chExt cx="9521190" cy="2730810"/>
          </a:xfrm>
        </p:grpSpPr>
        <p:sp>
          <p:nvSpPr>
            <p:cNvPr id="7" name="object 4">
              <a:extLst>
                <a:ext uri="{FF2B5EF4-FFF2-40B4-BE49-F238E27FC236}">
                  <a16:creationId xmlns:a16="http://schemas.microsoft.com/office/drawing/2014/main" id="{D3058938-4816-9768-6787-75DFE146BB20}"/>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8" name="object 5">
              <a:extLst>
                <a:ext uri="{FF2B5EF4-FFF2-40B4-BE49-F238E27FC236}">
                  <a16:creationId xmlns:a16="http://schemas.microsoft.com/office/drawing/2014/main" id="{9BCB9EAD-13EC-B418-C40E-1ADE612F3C63}"/>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D73EA400-62A5-67B0-50E1-0A68EAC40434}"/>
              </a:ext>
            </a:extLst>
          </p:cNvPr>
          <p:cNvSpPr txBox="1"/>
          <p:nvPr/>
        </p:nvSpPr>
        <p:spPr>
          <a:xfrm>
            <a:off x="1193800" y="681037"/>
            <a:ext cx="6096000" cy="523220"/>
          </a:xfrm>
          <a:prstGeom prst="rect">
            <a:avLst/>
          </a:prstGeom>
          <a:noFill/>
        </p:spPr>
        <p:txBody>
          <a:bodyPr wrap="square">
            <a:spAutoFit/>
          </a:bodyPr>
          <a:lstStyle/>
          <a:p>
            <a:r>
              <a:rPr lang="en-IN" sz="2800" dirty="0">
                <a:solidFill>
                  <a:schemeClr val="bg1"/>
                </a:solidFill>
              </a:rPr>
              <a:t>Building The Model</a:t>
            </a:r>
          </a:p>
        </p:txBody>
      </p:sp>
      <p:sp>
        <p:nvSpPr>
          <p:cNvPr id="11" name="object 2">
            <a:extLst>
              <a:ext uri="{FF2B5EF4-FFF2-40B4-BE49-F238E27FC236}">
                <a16:creationId xmlns:a16="http://schemas.microsoft.com/office/drawing/2014/main" id="{BF07298A-8526-7E3D-C918-614B3A3F03D1}"/>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711404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 y="6727601"/>
            <a:ext cx="12192000" cy="131233"/>
          </a:xfrm>
          <a:custGeom>
            <a:avLst/>
            <a:gdLst/>
            <a:ahLst/>
            <a:cxnLst/>
            <a:rect l="l" t="t" r="r" b="b"/>
            <a:pathLst>
              <a:path w="9144000" h="98425">
                <a:moveTo>
                  <a:pt x="0" y="0"/>
                </a:moveTo>
                <a:lnTo>
                  <a:pt x="9144000" y="0"/>
                </a:lnTo>
                <a:lnTo>
                  <a:pt x="9144000" y="97799"/>
                </a:lnTo>
                <a:lnTo>
                  <a:pt x="0" y="97799"/>
                </a:lnTo>
                <a:lnTo>
                  <a:pt x="0" y="0"/>
                </a:lnTo>
                <a:close/>
              </a:path>
            </a:pathLst>
          </a:custGeom>
          <a:solidFill>
            <a:srgbClr val="4DB6AC"/>
          </a:solidFill>
        </p:spPr>
        <p:txBody>
          <a:bodyPr wrap="square" lIns="0" tIns="0" rIns="0" bIns="0" rtlCol="0"/>
          <a:lstStyle/>
          <a:p>
            <a:endParaRPr sz="2400"/>
          </a:p>
        </p:txBody>
      </p:sp>
      <p:pic>
        <p:nvPicPr>
          <p:cNvPr id="3" name="object 3"/>
          <p:cNvPicPr/>
          <p:nvPr/>
        </p:nvPicPr>
        <p:blipFill rotWithShape="1">
          <a:blip r:embed="rId2" cstate="print"/>
          <a:srcRect l="246" t="242" r="1" b="4967"/>
          <a:stretch/>
        </p:blipFill>
        <p:spPr>
          <a:xfrm>
            <a:off x="419100" y="1684644"/>
            <a:ext cx="11033542" cy="3503305"/>
          </a:xfrm>
          <a:prstGeom prst="rect">
            <a:avLst/>
          </a:prstGeom>
        </p:spPr>
      </p:pic>
      <p:grpSp>
        <p:nvGrpSpPr>
          <p:cNvPr id="5" name="object 3">
            <a:extLst>
              <a:ext uri="{FF2B5EF4-FFF2-40B4-BE49-F238E27FC236}">
                <a16:creationId xmlns:a16="http://schemas.microsoft.com/office/drawing/2014/main" id="{648964C7-975E-9B7A-6E72-A76FA10412E6}"/>
              </a:ext>
            </a:extLst>
          </p:cNvPr>
          <p:cNvGrpSpPr/>
          <p:nvPr/>
        </p:nvGrpSpPr>
        <p:grpSpPr>
          <a:xfrm>
            <a:off x="648289" y="-844551"/>
            <a:ext cx="9321211" cy="2283381"/>
            <a:chOff x="-133350" y="772667"/>
            <a:chExt cx="9521190" cy="2730810"/>
          </a:xfrm>
        </p:grpSpPr>
        <p:sp>
          <p:nvSpPr>
            <p:cNvPr id="6" name="object 4">
              <a:extLst>
                <a:ext uri="{FF2B5EF4-FFF2-40B4-BE49-F238E27FC236}">
                  <a16:creationId xmlns:a16="http://schemas.microsoft.com/office/drawing/2014/main" id="{0B467B24-EEA4-FBAA-DAB5-FE0D91047B73}"/>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7" name="object 5">
              <a:extLst>
                <a:ext uri="{FF2B5EF4-FFF2-40B4-BE49-F238E27FC236}">
                  <a16:creationId xmlns:a16="http://schemas.microsoft.com/office/drawing/2014/main" id="{A12F5E6A-8132-4130-5E87-1CD811FD0E3A}"/>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8" name="object 2">
            <a:extLst>
              <a:ext uri="{FF2B5EF4-FFF2-40B4-BE49-F238E27FC236}">
                <a16:creationId xmlns:a16="http://schemas.microsoft.com/office/drawing/2014/main" id="{12BDB954-1A1F-BBBC-707C-3B2979FA5FD1}"/>
              </a:ext>
            </a:extLst>
          </p:cNvPr>
          <p:cNvSpPr/>
          <p:nvPr/>
        </p:nvSpPr>
        <p:spPr>
          <a:xfrm>
            <a:off x="10626431" y="355599"/>
            <a:ext cx="1123187" cy="1132332"/>
          </a:xfrm>
          <a:prstGeom prst="rect">
            <a:avLst/>
          </a:prstGeom>
          <a:blipFill>
            <a:blip r:embed="rId3" cstate="print"/>
            <a:stretch>
              <a:fillRect/>
            </a:stretch>
          </a:blipFill>
        </p:spPr>
        <p:txBody>
          <a:bodyPr wrap="square" lIns="0" tIns="0" rIns="0" bIns="0" rtlCol="0"/>
          <a:lstStyle/>
          <a:p>
            <a:endParaRPr dirty="0"/>
          </a:p>
        </p:txBody>
      </p:sp>
      <p:sp>
        <p:nvSpPr>
          <p:cNvPr id="10" name="TextBox 9">
            <a:extLst>
              <a:ext uri="{FF2B5EF4-FFF2-40B4-BE49-F238E27FC236}">
                <a16:creationId xmlns:a16="http://schemas.microsoft.com/office/drawing/2014/main" id="{C35E427D-5923-E95D-1516-5B8729DEB5D6}"/>
              </a:ext>
            </a:extLst>
          </p:cNvPr>
          <p:cNvSpPr txBox="1"/>
          <p:nvPr/>
        </p:nvSpPr>
        <p:spPr>
          <a:xfrm>
            <a:off x="990600" y="653208"/>
            <a:ext cx="6096000" cy="523220"/>
          </a:xfrm>
          <a:prstGeom prst="rect">
            <a:avLst/>
          </a:prstGeom>
          <a:noFill/>
        </p:spPr>
        <p:txBody>
          <a:bodyPr wrap="square">
            <a:spAutoFit/>
          </a:bodyPr>
          <a:lstStyle/>
          <a:p>
            <a:r>
              <a:rPr lang="en-IN" sz="2800" dirty="0">
                <a:solidFill>
                  <a:schemeClr val="bg1"/>
                </a:solidFill>
              </a:rPr>
              <a:t>Feature extraction of Images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a:extLst>
              <a:ext uri="{FF2B5EF4-FFF2-40B4-BE49-F238E27FC236}">
                <a16:creationId xmlns:a16="http://schemas.microsoft.com/office/drawing/2014/main" id="{2C2CD431-4163-B9BE-64AF-72377EC0A834}"/>
              </a:ext>
            </a:extLst>
          </p:cNvPr>
          <p:cNvGrpSpPr/>
          <p:nvPr/>
        </p:nvGrpSpPr>
        <p:grpSpPr>
          <a:xfrm>
            <a:off x="648289" y="-844551"/>
            <a:ext cx="9321211" cy="2283381"/>
            <a:chOff x="-133350" y="772667"/>
            <a:chExt cx="9521190" cy="2730810"/>
          </a:xfrm>
        </p:grpSpPr>
        <p:sp>
          <p:nvSpPr>
            <p:cNvPr id="5" name="object 4">
              <a:extLst>
                <a:ext uri="{FF2B5EF4-FFF2-40B4-BE49-F238E27FC236}">
                  <a16:creationId xmlns:a16="http://schemas.microsoft.com/office/drawing/2014/main" id="{0C72B67B-8B55-2354-2718-60E630C48037}"/>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6" name="object 5">
              <a:extLst>
                <a:ext uri="{FF2B5EF4-FFF2-40B4-BE49-F238E27FC236}">
                  <a16:creationId xmlns:a16="http://schemas.microsoft.com/office/drawing/2014/main" id="{B3B6043E-93E3-2081-04CC-79AF2AA4FEB4}"/>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8" name="TextBox 7">
            <a:extLst>
              <a:ext uri="{FF2B5EF4-FFF2-40B4-BE49-F238E27FC236}">
                <a16:creationId xmlns:a16="http://schemas.microsoft.com/office/drawing/2014/main" id="{F1B1A0CC-3E35-D603-7FBA-A289754B4220}"/>
              </a:ext>
            </a:extLst>
          </p:cNvPr>
          <p:cNvSpPr txBox="1"/>
          <p:nvPr/>
        </p:nvSpPr>
        <p:spPr>
          <a:xfrm>
            <a:off x="1327150" y="735948"/>
            <a:ext cx="6096000" cy="523220"/>
          </a:xfrm>
          <a:prstGeom prst="rect">
            <a:avLst/>
          </a:prstGeom>
          <a:noFill/>
        </p:spPr>
        <p:txBody>
          <a:bodyPr wrap="square">
            <a:spAutoFit/>
          </a:bodyPr>
          <a:lstStyle/>
          <a:p>
            <a:r>
              <a:rPr lang="en-IN" sz="2800" dirty="0">
                <a:solidFill>
                  <a:schemeClr val="bg1"/>
                </a:solidFill>
              </a:rPr>
              <a:t>Prediction</a:t>
            </a:r>
          </a:p>
        </p:txBody>
      </p:sp>
      <p:sp>
        <p:nvSpPr>
          <p:cNvPr id="9" name="object 2">
            <a:extLst>
              <a:ext uri="{FF2B5EF4-FFF2-40B4-BE49-F238E27FC236}">
                <a16:creationId xmlns:a16="http://schemas.microsoft.com/office/drawing/2014/main" id="{B4DF608F-0DA4-B663-C817-DB519E724116}"/>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pic>
        <p:nvPicPr>
          <p:cNvPr id="13" name="Picture 12">
            <a:extLst>
              <a:ext uri="{FF2B5EF4-FFF2-40B4-BE49-F238E27FC236}">
                <a16:creationId xmlns:a16="http://schemas.microsoft.com/office/drawing/2014/main" id="{7927B07E-B7D1-A9E3-A2F0-7EACE4033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63" y="1838325"/>
            <a:ext cx="3900488" cy="3181350"/>
          </a:xfrm>
          <a:prstGeom prst="rect">
            <a:avLst/>
          </a:prstGeom>
        </p:spPr>
      </p:pic>
      <p:pic>
        <p:nvPicPr>
          <p:cNvPr id="15" name="Picture 14">
            <a:extLst>
              <a:ext uri="{FF2B5EF4-FFF2-40B4-BE49-F238E27FC236}">
                <a16:creationId xmlns:a16="http://schemas.microsoft.com/office/drawing/2014/main" id="{E2C96D96-9EA8-36E2-C85C-9A84715A8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700" y="1838325"/>
            <a:ext cx="3759200" cy="3248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5533" y="2534841"/>
            <a:ext cx="7995196" cy="2779006"/>
          </a:xfrm>
          <a:prstGeom prst="rect">
            <a:avLst/>
          </a:prstGeom>
        </p:spPr>
        <p:txBody>
          <a:bodyPr vert="horz" wrap="square" lIns="0" tIns="8930" rIns="0" bIns="0" rtlCol="0">
            <a:spAutoFit/>
          </a:bodyPr>
          <a:lstStyle/>
          <a:p>
            <a:pPr marL="370569" indent="-362085">
              <a:spcBef>
                <a:spcPts val="70"/>
              </a:spcBef>
              <a:buAutoNum type="arabicPeriod"/>
              <a:tabLst>
                <a:tab pos="371015" algn="l"/>
              </a:tabLst>
            </a:pPr>
            <a:r>
              <a:rPr u="heavy" spc="-4" dirty="0">
                <a:uFill>
                  <a:solidFill>
                    <a:srgbClr val="000000"/>
                  </a:solidFill>
                </a:uFill>
                <a:latin typeface="Verdana"/>
                <a:cs typeface="Verdana"/>
              </a:rPr>
              <a:t>https://cs.stanford.edu/people/karpathy/cvpr2015.pdf</a:t>
            </a:r>
            <a:endParaRPr dirty="0">
              <a:latin typeface="Verdana"/>
              <a:cs typeface="Verdana"/>
            </a:endParaRPr>
          </a:p>
          <a:p>
            <a:pPr>
              <a:spcBef>
                <a:spcPts val="7"/>
              </a:spcBef>
              <a:buFont typeface="Verdana"/>
              <a:buAutoNum type="arabicPeriod"/>
            </a:pPr>
            <a:endParaRPr dirty="0">
              <a:latin typeface="Verdana"/>
              <a:cs typeface="Verdana"/>
            </a:endParaRPr>
          </a:p>
          <a:p>
            <a:pPr marL="370569" indent="-362085">
              <a:spcBef>
                <a:spcPts val="4"/>
              </a:spcBef>
              <a:buAutoNum type="arabicPeriod"/>
              <a:tabLst>
                <a:tab pos="371015" algn="l"/>
              </a:tabLst>
            </a:pPr>
            <a:r>
              <a:rPr u="heavy" spc="-11" dirty="0">
                <a:uFill>
                  <a:solidFill>
                    <a:srgbClr val="000000"/>
                  </a:solidFill>
                </a:uFill>
                <a:latin typeface="Verdana"/>
                <a:cs typeface="Verdana"/>
              </a:rPr>
              <a:t>https://arxiv.org/abs/1411.4555</a:t>
            </a:r>
            <a:endParaRPr dirty="0">
              <a:latin typeface="Verdana"/>
              <a:cs typeface="Verdana"/>
            </a:endParaRPr>
          </a:p>
          <a:p>
            <a:pPr>
              <a:spcBef>
                <a:spcPts val="7"/>
              </a:spcBef>
              <a:buFont typeface="Verdana"/>
              <a:buAutoNum type="arabicPeriod"/>
            </a:pPr>
            <a:endParaRPr dirty="0">
              <a:latin typeface="Verdana"/>
              <a:cs typeface="Verdana"/>
            </a:endParaRPr>
          </a:p>
          <a:p>
            <a:pPr>
              <a:spcBef>
                <a:spcPts val="7"/>
              </a:spcBef>
              <a:buFont typeface="Verdana"/>
              <a:buAutoNum type="arabicPeriod"/>
            </a:pPr>
            <a:endParaRPr dirty="0">
              <a:latin typeface="Verdana"/>
              <a:cs typeface="Verdana"/>
            </a:endParaRPr>
          </a:p>
          <a:p>
            <a:pPr marL="8929" marR="3572">
              <a:spcBef>
                <a:spcPts val="4"/>
              </a:spcBef>
              <a:buAutoNum type="arabicPeriod"/>
              <a:tabLst>
                <a:tab pos="371015" algn="l"/>
              </a:tabLst>
            </a:pPr>
            <a:r>
              <a:rPr u="heavy" spc="-4" dirty="0">
                <a:uFill>
                  <a:solidFill>
                    <a:srgbClr val="000000"/>
                  </a:solidFill>
                </a:uFill>
                <a:latin typeface="Verdana"/>
                <a:cs typeface="Verdana"/>
              </a:rPr>
              <a:t>https://towardsdatascience.com/image-captioning-with- </a:t>
            </a:r>
            <a:r>
              <a:rPr spc="-731" dirty="0">
                <a:latin typeface="Verdana"/>
                <a:cs typeface="Verdana"/>
              </a:rPr>
              <a:t> </a:t>
            </a:r>
            <a:r>
              <a:rPr u="heavy" spc="-4" dirty="0">
                <a:uFill>
                  <a:solidFill>
                    <a:srgbClr val="000000"/>
                  </a:solidFill>
                </a:uFill>
                <a:latin typeface="Verdana"/>
                <a:cs typeface="Verdana"/>
              </a:rPr>
              <a:t>keras-teaching-computers-to-describe-pictures- </a:t>
            </a:r>
            <a:r>
              <a:rPr dirty="0">
                <a:latin typeface="Verdana"/>
                <a:cs typeface="Verdana"/>
              </a:rPr>
              <a:t> </a:t>
            </a:r>
            <a:r>
              <a:rPr u="heavy" spc="-4" dirty="0">
                <a:uFill>
                  <a:solidFill>
                    <a:srgbClr val="000000"/>
                  </a:solidFill>
                </a:uFill>
                <a:latin typeface="Verdana"/>
                <a:cs typeface="Verdana"/>
              </a:rPr>
              <a:t>c88a46a311b8</a:t>
            </a:r>
            <a:endParaRPr dirty="0">
              <a:latin typeface="Verdana"/>
              <a:cs typeface="Verdana"/>
            </a:endParaRPr>
          </a:p>
          <a:p>
            <a:pPr>
              <a:spcBef>
                <a:spcPts val="7"/>
              </a:spcBef>
              <a:buFont typeface="Verdana"/>
              <a:buAutoNum type="arabicPeriod"/>
            </a:pPr>
            <a:endParaRPr dirty="0">
              <a:latin typeface="Verdana"/>
              <a:cs typeface="Verdana"/>
            </a:endParaRPr>
          </a:p>
          <a:p>
            <a:pPr marL="8929" marR="198678">
              <a:spcBef>
                <a:spcPts val="4"/>
              </a:spcBef>
              <a:buAutoNum type="arabicPeriod"/>
              <a:tabLst>
                <a:tab pos="371015" algn="l"/>
              </a:tabLst>
            </a:pPr>
            <a:r>
              <a:rPr u="heavy" spc="-7" dirty="0">
                <a:uFill>
                  <a:solidFill>
                    <a:srgbClr val="000000"/>
                  </a:solidFill>
                </a:uFill>
                <a:latin typeface="Verdana"/>
                <a:cs typeface="Verdana"/>
              </a:rPr>
              <a:t>https://towardsdatascience.com/how-to-easily-deploy- </a:t>
            </a:r>
            <a:r>
              <a:rPr spc="-731" dirty="0">
                <a:latin typeface="Verdana"/>
                <a:cs typeface="Verdana"/>
              </a:rPr>
              <a:t> </a:t>
            </a:r>
            <a:r>
              <a:rPr u="heavy" spc="-4" dirty="0">
                <a:uFill>
                  <a:solidFill>
                    <a:srgbClr val="000000"/>
                  </a:solidFill>
                </a:uFill>
                <a:latin typeface="Verdana"/>
                <a:cs typeface="Verdana"/>
              </a:rPr>
              <a:t>machine-learning-models-using-flask-b95af8fe34d4</a:t>
            </a:r>
            <a:endParaRPr dirty="0">
              <a:latin typeface="Verdana"/>
              <a:cs typeface="Verdana"/>
            </a:endParaRPr>
          </a:p>
        </p:txBody>
      </p:sp>
      <p:grpSp>
        <p:nvGrpSpPr>
          <p:cNvPr id="4" name="object 3">
            <a:extLst>
              <a:ext uri="{FF2B5EF4-FFF2-40B4-BE49-F238E27FC236}">
                <a16:creationId xmlns:a16="http://schemas.microsoft.com/office/drawing/2014/main" id="{DDAD043B-0C9E-94C2-548A-6CAB4DD23B67}"/>
              </a:ext>
            </a:extLst>
          </p:cNvPr>
          <p:cNvGrpSpPr/>
          <p:nvPr/>
        </p:nvGrpSpPr>
        <p:grpSpPr>
          <a:xfrm>
            <a:off x="648289" y="-844551"/>
            <a:ext cx="9321211" cy="2283381"/>
            <a:chOff x="-133350" y="772667"/>
            <a:chExt cx="9521190" cy="2730810"/>
          </a:xfrm>
        </p:grpSpPr>
        <p:sp>
          <p:nvSpPr>
            <p:cNvPr id="5" name="object 4">
              <a:extLst>
                <a:ext uri="{FF2B5EF4-FFF2-40B4-BE49-F238E27FC236}">
                  <a16:creationId xmlns:a16="http://schemas.microsoft.com/office/drawing/2014/main" id="{9BFECB4F-99B1-9BBD-7F5C-14E09633B447}"/>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6" name="object 5">
              <a:extLst>
                <a:ext uri="{FF2B5EF4-FFF2-40B4-BE49-F238E27FC236}">
                  <a16:creationId xmlns:a16="http://schemas.microsoft.com/office/drawing/2014/main" id="{993E03DB-7513-2777-5EED-71A7E8DCDC40}"/>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8" name="TextBox 7">
            <a:extLst>
              <a:ext uri="{FF2B5EF4-FFF2-40B4-BE49-F238E27FC236}">
                <a16:creationId xmlns:a16="http://schemas.microsoft.com/office/drawing/2014/main" id="{8927E820-A882-234C-0B3C-4ECB044051BE}"/>
              </a:ext>
            </a:extLst>
          </p:cNvPr>
          <p:cNvSpPr txBox="1"/>
          <p:nvPr/>
        </p:nvSpPr>
        <p:spPr>
          <a:xfrm>
            <a:off x="1219200" y="644009"/>
            <a:ext cx="6096000" cy="523220"/>
          </a:xfrm>
          <a:prstGeom prst="rect">
            <a:avLst/>
          </a:prstGeom>
          <a:noFill/>
        </p:spPr>
        <p:txBody>
          <a:bodyPr wrap="square">
            <a:spAutoFit/>
          </a:bodyPr>
          <a:lstStyle/>
          <a:p>
            <a:r>
              <a:rPr lang="en-IN" sz="2800" dirty="0">
                <a:solidFill>
                  <a:schemeClr val="bg1"/>
                </a:solidFill>
              </a:rPr>
              <a:t>References</a:t>
            </a:r>
          </a:p>
        </p:txBody>
      </p:sp>
      <p:sp>
        <p:nvSpPr>
          <p:cNvPr id="9" name="object 2">
            <a:extLst>
              <a:ext uri="{FF2B5EF4-FFF2-40B4-BE49-F238E27FC236}">
                <a16:creationId xmlns:a16="http://schemas.microsoft.com/office/drawing/2014/main" id="{05F26925-DC0D-B3BD-2BAD-E1114FDD2228}"/>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3957" y="527726"/>
            <a:ext cx="4550371" cy="788077"/>
          </a:xfrm>
          <a:prstGeom prst="rect">
            <a:avLst/>
          </a:prstGeom>
        </p:spPr>
        <p:txBody>
          <a:bodyPr vert="horz" wrap="square" lIns="0" tIns="8930" rIns="0" bIns="0" rtlCol="0" anchor="t">
            <a:spAutoFit/>
          </a:bodyPr>
          <a:lstStyle/>
          <a:p>
            <a:pPr marL="8929">
              <a:spcBef>
                <a:spcPts val="70"/>
              </a:spcBef>
            </a:pPr>
            <a:r>
              <a:rPr lang="en-US" sz="5625" b="1" spc="330" dirty="0">
                <a:solidFill>
                  <a:schemeClr val="bg1"/>
                </a:solidFill>
              </a:rPr>
              <a:t>Thank You</a:t>
            </a:r>
            <a:endParaRPr sz="5625" b="1" dirty="0">
              <a:solidFill>
                <a:schemeClr val="bg1"/>
              </a:solidFill>
            </a:endParaRPr>
          </a:p>
        </p:txBody>
      </p:sp>
      <p:sp>
        <p:nvSpPr>
          <p:cNvPr id="4" name="object 2">
            <a:extLst>
              <a:ext uri="{FF2B5EF4-FFF2-40B4-BE49-F238E27FC236}">
                <a16:creationId xmlns:a16="http://schemas.microsoft.com/office/drawing/2014/main" id="{2AAC7BA6-02F8-5132-A2C8-6B58950BDE6B}"/>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grpSp>
        <p:nvGrpSpPr>
          <p:cNvPr id="6" name="object 3">
            <a:extLst>
              <a:ext uri="{FF2B5EF4-FFF2-40B4-BE49-F238E27FC236}">
                <a16:creationId xmlns:a16="http://schemas.microsoft.com/office/drawing/2014/main" id="{600A242C-B6A2-EDED-E365-5CB483BF9838}"/>
              </a:ext>
            </a:extLst>
          </p:cNvPr>
          <p:cNvGrpSpPr/>
          <p:nvPr/>
        </p:nvGrpSpPr>
        <p:grpSpPr>
          <a:xfrm>
            <a:off x="1156711" y="-82416"/>
            <a:ext cx="9228762" cy="4105695"/>
            <a:chOff x="0" y="772667"/>
            <a:chExt cx="9387840" cy="6512763"/>
          </a:xfrm>
        </p:grpSpPr>
        <p:sp>
          <p:nvSpPr>
            <p:cNvPr id="7" name="object 4">
              <a:extLst>
                <a:ext uri="{FF2B5EF4-FFF2-40B4-BE49-F238E27FC236}">
                  <a16:creationId xmlns:a16="http://schemas.microsoft.com/office/drawing/2014/main" id="{0077AC1F-3D08-19AD-1A00-6DCA91630308}"/>
                </a:ext>
              </a:extLst>
            </p:cNvPr>
            <p:cNvSpPr/>
            <p:nvPr/>
          </p:nvSpPr>
          <p:spPr>
            <a:xfrm>
              <a:off x="8254" y="5457271"/>
              <a:ext cx="9371330" cy="1828159"/>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8" name="object 5">
              <a:extLst>
                <a:ext uri="{FF2B5EF4-FFF2-40B4-BE49-F238E27FC236}">
                  <a16:creationId xmlns:a16="http://schemas.microsoft.com/office/drawing/2014/main" id="{34061539-C93C-3D49-2CF6-75438A6DE40D}"/>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TextBox 8">
            <a:extLst>
              <a:ext uri="{FF2B5EF4-FFF2-40B4-BE49-F238E27FC236}">
                <a16:creationId xmlns:a16="http://schemas.microsoft.com/office/drawing/2014/main" id="{BFA90BA8-6DFD-64BA-1163-E93868135D6B}"/>
              </a:ext>
            </a:extLst>
          </p:cNvPr>
          <p:cNvSpPr txBox="1"/>
          <p:nvPr/>
        </p:nvSpPr>
        <p:spPr>
          <a:xfrm>
            <a:off x="4041775" y="3061703"/>
            <a:ext cx="3968750" cy="830997"/>
          </a:xfrm>
          <a:prstGeom prst="rect">
            <a:avLst/>
          </a:prstGeom>
          <a:noFill/>
        </p:spPr>
        <p:txBody>
          <a:bodyPr wrap="square" rtlCol="0">
            <a:spAutoFit/>
          </a:bodyPr>
          <a:lstStyle/>
          <a:p>
            <a:r>
              <a:rPr lang="en-IN" sz="4800" dirty="0">
                <a:solidFill>
                  <a:schemeClr val="bg1"/>
                </a:solidFill>
              </a:rPr>
              <a:t>Thank you</a:t>
            </a:r>
          </a:p>
        </p:txBody>
      </p:sp>
    </p:spTree>
    <p:extLst>
      <p:ext uri="{BB962C8B-B14F-4D97-AF65-F5344CB8AC3E}">
        <p14:creationId xmlns:p14="http://schemas.microsoft.com/office/powerpoint/2010/main" val="59435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4CF88-15EB-374A-C829-823C9B82D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466" y="2019057"/>
            <a:ext cx="3810868" cy="2134086"/>
          </a:xfrm>
          <a:prstGeom prst="rect">
            <a:avLst/>
          </a:prstGeom>
        </p:spPr>
      </p:pic>
      <p:sp>
        <p:nvSpPr>
          <p:cNvPr id="4" name="TextBox 3">
            <a:extLst>
              <a:ext uri="{FF2B5EF4-FFF2-40B4-BE49-F238E27FC236}">
                <a16:creationId xmlns:a16="http://schemas.microsoft.com/office/drawing/2014/main" id="{A26FF93A-EB49-86F0-F15F-EAC7BF3CBFE7}"/>
              </a:ext>
            </a:extLst>
          </p:cNvPr>
          <p:cNvSpPr txBox="1"/>
          <p:nvPr/>
        </p:nvSpPr>
        <p:spPr>
          <a:xfrm>
            <a:off x="571500" y="3041650"/>
            <a:ext cx="5168900" cy="461665"/>
          </a:xfrm>
          <a:prstGeom prst="rect">
            <a:avLst/>
          </a:prstGeom>
          <a:noFill/>
        </p:spPr>
        <p:txBody>
          <a:bodyPr wrap="square" rtlCol="0">
            <a:spAutoFit/>
          </a:bodyPr>
          <a:lstStyle/>
          <a:p>
            <a:r>
              <a:rPr lang="en-US" sz="2400" b="1" i="0" dirty="0">
                <a:solidFill>
                  <a:srgbClr val="292929"/>
                </a:solidFill>
                <a:effectLst/>
                <a:latin typeface="source-serif-pro"/>
              </a:rPr>
              <a:t>What do you see in the below picture?</a:t>
            </a:r>
            <a:endParaRPr lang="en-IN" sz="2400" b="1" dirty="0"/>
          </a:p>
        </p:txBody>
      </p:sp>
    </p:spTree>
    <p:extLst>
      <p:ext uri="{BB962C8B-B14F-4D97-AF65-F5344CB8AC3E}">
        <p14:creationId xmlns:p14="http://schemas.microsoft.com/office/powerpoint/2010/main" val="115970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a:extLst>
              <a:ext uri="{FF2B5EF4-FFF2-40B4-BE49-F238E27FC236}">
                <a16:creationId xmlns:a16="http://schemas.microsoft.com/office/drawing/2014/main" id="{1325C37F-AE75-E45B-F673-00EC31B1F1E3}"/>
              </a:ext>
            </a:extLst>
          </p:cNvPr>
          <p:cNvGrpSpPr/>
          <p:nvPr/>
        </p:nvGrpSpPr>
        <p:grpSpPr>
          <a:xfrm>
            <a:off x="355600" y="772667"/>
            <a:ext cx="9387840" cy="1256030"/>
            <a:chOff x="0" y="772667"/>
            <a:chExt cx="9387840" cy="1256030"/>
          </a:xfrm>
        </p:grpSpPr>
        <p:sp>
          <p:nvSpPr>
            <p:cNvPr id="4" name="object 4">
              <a:extLst>
                <a:ext uri="{FF2B5EF4-FFF2-40B4-BE49-F238E27FC236}">
                  <a16:creationId xmlns:a16="http://schemas.microsoft.com/office/drawing/2014/main" id="{B0F333BD-FC11-C6E0-3A7B-7C648D37A13E}"/>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5" name="object 5">
              <a:extLst>
                <a:ext uri="{FF2B5EF4-FFF2-40B4-BE49-F238E27FC236}">
                  <a16:creationId xmlns:a16="http://schemas.microsoft.com/office/drawing/2014/main" id="{2696704A-81FE-7DE8-F67F-2B9F2690CEDF}"/>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object 2">
            <a:extLst>
              <a:ext uri="{FF2B5EF4-FFF2-40B4-BE49-F238E27FC236}">
                <a16:creationId xmlns:a16="http://schemas.microsoft.com/office/drawing/2014/main" id="{71BCB9FE-6399-3664-6AB3-DC7C1052329D}"/>
              </a:ext>
            </a:extLst>
          </p:cNvPr>
          <p:cNvSpPr/>
          <p:nvPr/>
        </p:nvSpPr>
        <p:spPr>
          <a:xfrm>
            <a:off x="10783061" y="772667"/>
            <a:ext cx="1123187" cy="1132332"/>
          </a:xfrm>
          <a:prstGeom prst="rect">
            <a:avLst/>
          </a:prstGeom>
          <a:blipFill>
            <a:blip r:embed="rId2" cstate="print"/>
            <a:stretch>
              <a:fillRect/>
            </a:stretch>
          </a:blipFill>
        </p:spPr>
        <p:txBody>
          <a:bodyPr wrap="square" lIns="0" tIns="0" rIns="0" bIns="0" rtlCol="0"/>
          <a:lstStyle/>
          <a:p>
            <a:endParaRPr/>
          </a:p>
        </p:txBody>
      </p:sp>
      <p:sp>
        <p:nvSpPr>
          <p:cNvPr id="10" name="TextBox 9">
            <a:extLst>
              <a:ext uri="{FF2B5EF4-FFF2-40B4-BE49-F238E27FC236}">
                <a16:creationId xmlns:a16="http://schemas.microsoft.com/office/drawing/2014/main" id="{36D2E2BD-0B8E-96DB-4E3B-35E5A0455603}"/>
              </a:ext>
            </a:extLst>
          </p:cNvPr>
          <p:cNvSpPr txBox="1"/>
          <p:nvPr/>
        </p:nvSpPr>
        <p:spPr>
          <a:xfrm>
            <a:off x="603884" y="1100040"/>
            <a:ext cx="4711066" cy="584775"/>
          </a:xfrm>
          <a:prstGeom prst="rect">
            <a:avLst/>
          </a:prstGeom>
          <a:noFill/>
        </p:spPr>
        <p:txBody>
          <a:bodyPr wrap="square" rtlCol="0">
            <a:spAutoFit/>
          </a:bodyPr>
          <a:lstStyle/>
          <a:p>
            <a:r>
              <a:rPr lang="en-IN" sz="3200" dirty="0">
                <a:solidFill>
                  <a:schemeClr val="bg1"/>
                </a:solidFill>
              </a:rPr>
              <a:t>Problem Statement</a:t>
            </a:r>
          </a:p>
        </p:txBody>
      </p:sp>
      <p:sp>
        <p:nvSpPr>
          <p:cNvPr id="13" name="TextBox 12">
            <a:extLst>
              <a:ext uri="{FF2B5EF4-FFF2-40B4-BE49-F238E27FC236}">
                <a16:creationId xmlns:a16="http://schemas.microsoft.com/office/drawing/2014/main" id="{214D6120-BE0F-94EF-9679-29D97C15C179}"/>
              </a:ext>
            </a:extLst>
          </p:cNvPr>
          <p:cNvSpPr txBox="1"/>
          <p:nvPr/>
        </p:nvSpPr>
        <p:spPr>
          <a:xfrm>
            <a:off x="812800" y="2745085"/>
            <a:ext cx="7829550" cy="2677656"/>
          </a:xfrm>
          <a:prstGeom prst="rect">
            <a:avLst/>
          </a:prstGeom>
          <a:noFill/>
        </p:spPr>
        <p:txBody>
          <a:bodyPr wrap="square">
            <a:spAutoFit/>
          </a:bodyPr>
          <a:lstStyle/>
          <a:p>
            <a:r>
              <a:rPr lang="en-US" sz="2400" b="0" i="0" dirty="0">
                <a:solidFill>
                  <a:srgbClr val="040C28"/>
                </a:solidFill>
                <a:effectLst/>
                <a:latin typeface="Google Sans"/>
              </a:rPr>
              <a:t>To develop an image captioning algorithm that can accurately and coherently describe the content of any given image, even in the presence of complex and ambiguous scenes. The solution should be robust and able to generalize to output with the potential to improve the lives of visually impaired individuals, enhance image retrieval, and create more engaging and descriptive content.</a:t>
            </a:r>
            <a:endParaRPr lang="en-IN" sz="2400" dirty="0"/>
          </a:p>
        </p:txBody>
      </p:sp>
    </p:spTree>
    <p:extLst>
      <p:ext uri="{BB962C8B-B14F-4D97-AF65-F5344CB8AC3E}">
        <p14:creationId xmlns:p14="http://schemas.microsoft.com/office/powerpoint/2010/main" val="423194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CF759E-9E5F-7D9D-808C-B60E515E0889}"/>
              </a:ext>
            </a:extLst>
          </p:cNvPr>
          <p:cNvSpPr txBox="1"/>
          <p:nvPr/>
        </p:nvSpPr>
        <p:spPr>
          <a:xfrm>
            <a:off x="648168" y="1650057"/>
            <a:ext cx="8786193" cy="2585323"/>
          </a:xfrm>
          <a:prstGeom prst="rect">
            <a:avLst/>
          </a:prstGeom>
          <a:noFill/>
        </p:spPr>
        <p:txBody>
          <a:bodyPr wrap="square">
            <a:spAutoFit/>
          </a:bodyPr>
          <a:lstStyle/>
          <a:p>
            <a:pPr marL="571500" indent="-571500">
              <a:buFont typeface="Arial" panose="020B0604020202020204" pitchFamily="34" charset="0"/>
              <a:buChar char="•"/>
            </a:pPr>
            <a:endParaRPr lang="en-US" sz="3600" dirty="0"/>
          </a:p>
          <a:p>
            <a:r>
              <a:rPr lang="en-US" dirty="0"/>
              <a:t>• Just prior to the recent development of Deep Neural Networks captioning an image was inconceivable even by the most advanced researchers in Computer Vision. But with the advent of Deep Learning this problem can be solved very easily if we have the required dataset. </a:t>
            </a:r>
          </a:p>
          <a:p>
            <a:pPr marL="285750" indent="-285750">
              <a:buFont typeface="Arial" panose="020B0604020202020204" pitchFamily="34" charset="0"/>
              <a:buChar char="•"/>
            </a:pPr>
            <a:endParaRPr lang="en-US" dirty="0"/>
          </a:p>
          <a:p>
            <a:r>
              <a:rPr lang="en-US" dirty="0"/>
              <a:t>• Deep Learning can be used to solve this problem of generating a caption for a given image, hence the name Image Captioning.</a:t>
            </a:r>
            <a:endParaRPr lang="en-IN" dirty="0"/>
          </a:p>
        </p:txBody>
      </p:sp>
      <p:pic>
        <p:nvPicPr>
          <p:cNvPr id="4" name="object 4">
            <a:extLst>
              <a:ext uri="{FF2B5EF4-FFF2-40B4-BE49-F238E27FC236}">
                <a16:creationId xmlns:a16="http://schemas.microsoft.com/office/drawing/2014/main" id="{982DC463-E7A1-6030-31E7-8A0D0921FEC5}"/>
              </a:ext>
            </a:extLst>
          </p:cNvPr>
          <p:cNvPicPr/>
          <p:nvPr/>
        </p:nvPicPr>
        <p:blipFill>
          <a:blip r:embed="rId2" cstate="print"/>
          <a:stretch>
            <a:fillRect/>
          </a:stretch>
        </p:blipFill>
        <p:spPr>
          <a:xfrm>
            <a:off x="2184730" y="4305166"/>
            <a:ext cx="7632039" cy="2315882"/>
          </a:xfrm>
          <a:prstGeom prst="rect">
            <a:avLst/>
          </a:prstGeom>
        </p:spPr>
      </p:pic>
      <p:grpSp>
        <p:nvGrpSpPr>
          <p:cNvPr id="2" name="object 3">
            <a:extLst>
              <a:ext uri="{FF2B5EF4-FFF2-40B4-BE49-F238E27FC236}">
                <a16:creationId xmlns:a16="http://schemas.microsoft.com/office/drawing/2014/main" id="{B1C105A3-7340-4B98-9075-E25523C9445F}"/>
              </a:ext>
            </a:extLst>
          </p:cNvPr>
          <p:cNvGrpSpPr/>
          <p:nvPr/>
        </p:nvGrpSpPr>
        <p:grpSpPr>
          <a:xfrm>
            <a:off x="355600" y="772667"/>
            <a:ext cx="9387840" cy="1256030"/>
            <a:chOff x="0" y="772667"/>
            <a:chExt cx="9387840" cy="1256030"/>
          </a:xfrm>
        </p:grpSpPr>
        <p:sp>
          <p:nvSpPr>
            <p:cNvPr id="5" name="object 4">
              <a:extLst>
                <a:ext uri="{FF2B5EF4-FFF2-40B4-BE49-F238E27FC236}">
                  <a16:creationId xmlns:a16="http://schemas.microsoft.com/office/drawing/2014/main" id="{CB15123F-2B46-C7F8-993D-1CB2557778FD}"/>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6" name="object 5">
              <a:extLst>
                <a:ext uri="{FF2B5EF4-FFF2-40B4-BE49-F238E27FC236}">
                  <a16:creationId xmlns:a16="http://schemas.microsoft.com/office/drawing/2014/main" id="{71905145-5BBA-871F-F672-7FEB202E6D18}"/>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7" name="TextBox 6">
            <a:extLst>
              <a:ext uri="{FF2B5EF4-FFF2-40B4-BE49-F238E27FC236}">
                <a16:creationId xmlns:a16="http://schemas.microsoft.com/office/drawing/2014/main" id="{6F02497B-6D0E-6415-3338-46C1EA1FB222}"/>
              </a:ext>
            </a:extLst>
          </p:cNvPr>
          <p:cNvSpPr txBox="1"/>
          <p:nvPr/>
        </p:nvSpPr>
        <p:spPr>
          <a:xfrm>
            <a:off x="934084" y="1065282"/>
            <a:ext cx="4711066" cy="584775"/>
          </a:xfrm>
          <a:prstGeom prst="rect">
            <a:avLst/>
          </a:prstGeom>
          <a:noFill/>
        </p:spPr>
        <p:txBody>
          <a:bodyPr wrap="square" rtlCol="0">
            <a:spAutoFit/>
          </a:bodyPr>
          <a:lstStyle/>
          <a:p>
            <a:r>
              <a:rPr lang="en-IN" sz="3200" dirty="0">
                <a:solidFill>
                  <a:schemeClr val="bg1"/>
                </a:solidFill>
              </a:rPr>
              <a:t>Goal</a:t>
            </a:r>
          </a:p>
        </p:txBody>
      </p:sp>
      <p:sp>
        <p:nvSpPr>
          <p:cNvPr id="8" name="object 2">
            <a:extLst>
              <a:ext uri="{FF2B5EF4-FFF2-40B4-BE49-F238E27FC236}">
                <a16:creationId xmlns:a16="http://schemas.microsoft.com/office/drawing/2014/main" id="{D99E6C44-1252-EBB7-BD18-1BF0732CA8C4}"/>
              </a:ext>
            </a:extLst>
          </p:cNvPr>
          <p:cNvSpPr/>
          <p:nvPr/>
        </p:nvSpPr>
        <p:spPr>
          <a:xfrm>
            <a:off x="10783061" y="772667"/>
            <a:ext cx="1123187" cy="113233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5715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52897" y="2411378"/>
            <a:ext cx="7027218" cy="2303693"/>
          </a:xfrm>
          <a:prstGeom prst="rect">
            <a:avLst/>
          </a:prstGeom>
        </p:spPr>
        <p:txBody>
          <a:bodyPr vert="horz" wrap="square" lIns="0" tIns="182612" rIns="0" bIns="0" rtlCol="0">
            <a:spAutoFit/>
          </a:bodyPr>
          <a:lstStyle/>
          <a:p>
            <a:pPr marL="401822" indent="-357175">
              <a:spcBef>
                <a:spcPts val="1438"/>
              </a:spcBef>
              <a:buSzPct val="145312"/>
              <a:buChar char="•"/>
              <a:tabLst>
                <a:tab pos="401822" algn="l"/>
              </a:tabLst>
            </a:pPr>
            <a:r>
              <a:rPr dirty="0">
                <a:latin typeface="Verdana"/>
                <a:cs typeface="Verdana"/>
              </a:rPr>
              <a:t>Self</a:t>
            </a:r>
            <a:r>
              <a:rPr spc="-18" dirty="0">
                <a:latin typeface="Verdana"/>
                <a:cs typeface="Verdana"/>
              </a:rPr>
              <a:t> </a:t>
            </a:r>
            <a:r>
              <a:rPr spc="-4" dirty="0">
                <a:latin typeface="Verdana"/>
                <a:cs typeface="Verdana"/>
              </a:rPr>
              <a:t>driving</a:t>
            </a:r>
            <a:r>
              <a:rPr spc="-18" dirty="0">
                <a:latin typeface="Verdana"/>
                <a:cs typeface="Verdana"/>
              </a:rPr>
              <a:t> </a:t>
            </a:r>
            <a:r>
              <a:rPr spc="-4" dirty="0">
                <a:latin typeface="Verdana"/>
                <a:cs typeface="Verdana"/>
              </a:rPr>
              <a:t>cars</a:t>
            </a:r>
            <a:endParaRPr dirty="0">
              <a:latin typeface="Verdana"/>
              <a:cs typeface="Verdana"/>
            </a:endParaRPr>
          </a:p>
          <a:p>
            <a:pPr marL="401822" marR="515225" indent="-357175">
              <a:lnSpc>
                <a:spcPct val="101600"/>
              </a:lnSpc>
              <a:spcBef>
                <a:spcPts val="2950"/>
              </a:spcBef>
              <a:buSzPct val="145312"/>
              <a:buChar char="•"/>
              <a:tabLst>
                <a:tab pos="401822" algn="l"/>
                <a:tab pos="1355478" algn="l"/>
                <a:tab pos="2968123" algn="l"/>
              </a:tabLst>
            </a:pPr>
            <a:r>
              <a:rPr spc="-4" dirty="0">
                <a:latin typeface="Verdana"/>
                <a:cs typeface="Verdana"/>
              </a:rPr>
              <a:t>Visual</a:t>
            </a:r>
            <a:r>
              <a:rPr lang="en-IN" spc="-4" dirty="0">
                <a:latin typeface="Verdana"/>
                <a:cs typeface="Verdana"/>
              </a:rPr>
              <a:t> </a:t>
            </a:r>
            <a:r>
              <a:rPr dirty="0">
                <a:latin typeface="Verdana"/>
                <a:cs typeface="Verdana"/>
              </a:rPr>
              <a:t>Aid </a:t>
            </a:r>
            <a:r>
              <a:rPr spc="-4" dirty="0">
                <a:latin typeface="Verdana"/>
                <a:cs typeface="Verdana"/>
              </a:rPr>
              <a:t>for</a:t>
            </a:r>
            <a:r>
              <a:rPr spc="4" dirty="0">
                <a:latin typeface="Verdana"/>
                <a:cs typeface="Verdana"/>
              </a:rPr>
              <a:t> </a:t>
            </a:r>
            <a:r>
              <a:rPr spc="-4" dirty="0">
                <a:latin typeface="Verdana"/>
                <a:cs typeface="Verdana"/>
              </a:rPr>
              <a:t>the</a:t>
            </a:r>
            <a:r>
              <a:rPr lang="en-IN" spc="-4" dirty="0">
                <a:latin typeface="Verdana"/>
                <a:cs typeface="Verdana"/>
              </a:rPr>
              <a:t> </a:t>
            </a:r>
            <a:r>
              <a:rPr spc="-4" dirty="0">
                <a:latin typeface="Verdana"/>
                <a:cs typeface="Verdana"/>
              </a:rPr>
              <a:t>blind</a:t>
            </a:r>
            <a:r>
              <a:rPr spc="-14" dirty="0">
                <a:latin typeface="Verdana"/>
                <a:cs typeface="Verdana"/>
              </a:rPr>
              <a:t> </a:t>
            </a:r>
            <a:r>
              <a:rPr dirty="0">
                <a:latin typeface="Verdana"/>
                <a:cs typeface="Verdana"/>
              </a:rPr>
              <a:t>-</a:t>
            </a:r>
            <a:r>
              <a:rPr spc="-7" dirty="0">
                <a:latin typeface="Verdana"/>
                <a:cs typeface="Verdana"/>
              </a:rPr>
              <a:t> </a:t>
            </a:r>
            <a:r>
              <a:rPr spc="-4" dirty="0">
                <a:latin typeface="Verdana"/>
                <a:cs typeface="Verdana"/>
              </a:rPr>
              <a:t>Guide</a:t>
            </a:r>
            <a:r>
              <a:rPr spc="-14" dirty="0">
                <a:latin typeface="Verdana"/>
                <a:cs typeface="Verdana"/>
              </a:rPr>
              <a:t> </a:t>
            </a:r>
            <a:r>
              <a:rPr spc="-4" dirty="0">
                <a:latin typeface="Verdana"/>
                <a:cs typeface="Verdana"/>
              </a:rPr>
              <a:t>them</a:t>
            </a:r>
            <a:r>
              <a:rPr spc="-7" dirty="0">
                <a:latin typeface="Verdana"/>
                <a:cs typeface="Verdana"/>
              </a:rPr>
              <a:t> </a:t>
            </a:r>
            <a:r>
              <a:rPr dirty="0">
                <a:latin typeface="Verdana"/>
                <a:cs typeface="Verdana"/>
              </a:rPr>
              <a:t>while </a:t>
            </a:r>
            <a:r>
              <a:rPr spc="-780" dirty="0">
                <a:latin typeface="Verdana"/>
                <a:cs typeface="Verdana"/>
              </a:rPr>
              <a:t> </a:t>
            </a:r>
            <a:r>
              <a:rPr spc="-11" dirty="0">
                <a:latin typeface="Verdana"/>
                <a:cs typeface="Verdana"/>
              </a:rPr>
              <a:t>travelling</a:t>
            </a:r>
            <a:endParaRPr dirty="0">
              <a:latin typeface="Verdana"/>
              <a:cs typeface="Verdana"/>
            </a:endParaRPr>
          </a:p>
          <a:p>
            <a:pPr>
              <a:spcBef>
                <a:spcPts val="4"/>
              </a:spcBef>
              <a:buFont typeface="Verdana"/>
              <a:buChar char="•"/>
            </a:pPr>
            <a:endParaRPr sz="2000" dirty="0">
              <a:latin typeface="Verdana"/>
              <a:cs typeface="Verdana"/>
            </a:endParaRPr>
          </a:p>
          <a:p>
            <a:pPr marL="401822" marR="21430" indent="-357175">
              <a:lnSpc>
                <a:spcPct val="101600"/>
              </a:lnSpc>
              <a:spcBef>
                <a:spcPts val="4"/>
              </a:spcBef>
              <a:buSzPct val="145312"/>
              <a:buChar char="•"/>
              <a:tabLst>
                <a:tab pos="401822" algn="l"/>
                <a:tab pos="4281633" algn="l"/>
                <a:tab pos="6659971" algn="l"/>
              </a:tabLst>
            </a:pPr>
            <a:r>
              <a:rPr dirty="0">
                <a:latin typeface="Verdana"/>
                <a:cs typeface="Verdana"/>
              </a:rPr>
              <a:t>Ima</a:t>
            </a:r>
            <a:r>
              <a:rPr spc="-4" dirty="0">
                <a:latin typeface="Verdana"/>
                <a:cs typeface="Verdana"/>
              </a:rPr>
              <a:t>g</a:t>
            </a:r>
            <a:r>
              <a:rPr dirty="0">
                <a:latin typeface="Verdana"/>
                <a:cs typeface="Verdana"/>
              </a:rPr>
              <a:t>e</a:t>
            </a:r>
            <a:r>
              <a:rPr spc="-4" dirty="0">
                <a:latin typeface="Verdana"/>
                <a:cs typeface="Verdana"/>
              </a:rPr>
              <a:t> </a:t>
            </a:r>
            <a:r>
              <a:rPr dirty="0">
                <a:latin typeface="Verdana"/>
                <a:cs typeface="Verdana"/>
              </a:rPr>
              <a:t>Search</a:t>
            </a:r>
            <a:r>
              <a:rPr spc="-4" dirty="0">
                <a:latin typeface="Verdana"/>
                <a:cs typeface="Verdana"/>
              </a:rPr>
              <a:t> </a:t>
            </a:r>
            <a:r>
              <a:rPr dirty="0">
                <a:latin typeface="Verdana"/>
                <a:cs typeface="Verdana"/>
              </a:rPr>
              <a:t>- Search</a:t>
            </a:r>
            <a:r>
              <a:rPr spc="-4" dirty="0">
                <a:latin typeface="Verdana"/>
                <a:cs typeface="Verdana"/>
              </a:rPr>
              <a:t> </a:t>
            </a:r>
            <a:r>
              <a:rPr dirty="0">
                <a:latin typeface="Verdana"/>
                <a:cs typeface="Verdana"/>
              </a:rPr>
              <a:t>an</a:t>
            </a:r>
            <a:r>
              <a:rPr lang="en-IN" dirty="0">
                <a:latin typeface="Verdana"/>
                <a:cs typeface="Verdana"/>
              </a:rPr>
              <a:t> </a:t>
            </a:r>
            <a:r>
              <a:rPr dirty="0">
                <a:latin typeface="Verdana"/>
                <a:cs typeface="Verdana"/>
              </a:rPr>
              <a:t>ima</a:t>
            </a:r>
            <a:r>
              <a:rPr spc="-4" dirty="0">
                <a:latin typeface="Verdana"/>
                <a:cs typeface="Verdana"/>
              </a:rPr>
              <a:t>g</a:t>
            </a:r>
            <a:r>
              <a:rPr dirty="0">
                <a:latin typeface="Verdana"/>
                <a:cs typeface="Verdana"/>
              </a:rPr>
              <a:t>e</a:t>
            </a:r>
            <a:r>
              <a:rPr spc="-4" dirty="0">
                <a:latin typeface="Verdana"/>
                <a:cs typeface="Verdana"/>
              </a:rPr>
              <a:t> ba</a:t>
            </a:r>
            <a:r>
              <a:rPr dirty="0">
                <a:latin typeface="Verdana"/>
                <a:cs typeface="Verdana"/>
              </a:rPr>
              <a:t>s</a:t>
            </a:r>
            <a:r>
              <a:rPr spc="-4" dirty="0">
                <a:latin typeface="Verdana"/>
                <a:cs typeface="Verdana"/>
              </a:rPr>
              <a:t>e</a:t>
            </a:r>
            <a:r>
              <a:rPr dirty="0">
                <a:latin typeface="Verdana"/>
                <a:cs typeface="Verdana"/>
              </a:rPr>
              <a:t>d</a:t>
            </a:r>
            <a:r>
              <a:rPr spc="-4" dirty="0">
                <a:latin typeface="Verdana"/>
                <a:cs typeface="Verdana"/>
              </a:rPr>
              <a:t> o</a:t>
            </a:r>
            <a:r>
              <a:rPr dirty="0">
                <a:latin typeface="Verdana"/>
                <a:cs typeface="Verdana"/>
              </a:rPr>
              <a:t>n</a:t>
            </a:r>
            <a:r>
              <a:rPr lang="en-IN" dirty="0">
                <a:latin typeface="Verdana"/>
                <a:cs typeface="Verdana"/>
              </a:rPr>
              <a:t> </a:t>
            </a:r>
            <a:r>
              <a:rPr dirty="0">
                <a:latin typeface="Verdana"/>
                <a:cs typeface="Verdana"/>
              </a:rPr>
              <a:t>i</a:t>
            </a:r>
            <a:r>
              <a:rPr spc="-4" dirty="0">
                <a:latin typeface="Verdana"/>
                <a:cs typeface="Verdana"/>
              </a:rPr>
              <a:t>ts caption</a:t>
            </a:r>
            <a:endParaRPr dirty="0">
              <a:latin typeface="Verdana"/>
              <a:cs typeface="Verdana"/>
            </a:endParaRPr>
          </a:p>
          <a:p>
            <a:pPr>
              <a:spcBef>
                <a:spcPts val="4"/>
              </a:spcBef>
              <a:buFont typeface="Verdana"/>
              <a:buChar char="•"/>
            </a:pPr>
            <a:endParaRPr sz="2000" dirty="0">
              <a:latin typeface="Verdana"/>
              <a:cs typeface="Verdana"/>
            </a:endParaRPr>
          </a:p>
          <a:p>
            <a:pPr marL="401822" indent="-357175">
              <a:buSzPct val="145312"/>
              <a:buChar char="•"/>
              <a:tabLst>
                <a:tab pos="401822" algn="l"/>
              </a:tabLst>
            </a:pPr>
            <a:r>
              <a:rPr spc="-4" dirty="0">
                <a:latin typeface="Verdana"/>
                <a:cs typeface="Verdana"/>
              </a:rPr>
              <a:t>Automatic</a:t>
            </a:r>
            <a:r>
              <a:rPr spc="-7" dirty="0">
                <a:latin typeface="Verdana"/>
                <a:cs typeface="Verdana"/>
              </a:rPr>
              <a:t> </a:t>
            </a:r>
            <a:r>
              <a:rPr spc="-4" dirty="0">
                <a:latin typeface="Verdana"/>
                <a:cs typeface="Verdana"/>
              </a:rPr>
              <a:t>Surveillance</a:t>
            </a:r>
            <a:r>
              <a:rPr spc="-11" dirty="0">
                <a:latin typeface="Verdana"/>
                <a:cs typeface="Verdana"/>
              </a:rPr>
              <a:t> </a:t>
            </a:r>
            <a:r>
              <a:rPr dirty="0">
                <a:latin typeface="Verdana"/>
                <a:cs typeface="Verdana"/>
              </a:rPr>
              <a:t>-</a:t>
            </a:r>
            <a:r>
              <a:rPr spc="-7" dirty="0">
                <a:latin typeface="Verdana"/>
                <a:cs typeface="Verdana"/>
              </a:rPr>
              <a:t> </a:t>
            </a:r>
            <a:r>
              <a:rPr spc="-4" dirty="0">
                <a:latin typeface="Verdana"/>
                <a:cs typeface="Verdana"/>
              </a:rPr>
              <a:t>CCTV</a:t>
            </a:r>
            <a:r>
              <a:rPr spc="-7" dirty="0">
                <a:latin typeface="Verdana"/>
                <a:cs typeface="Verdana"/>
              </a:rPr>
              <a:t> Cameras</a:t>
            </a:r>
            <a:endParaRPr dirty="0">
              <a:latin typeface="Verdana"/>
              <a:cs typeface="Verdana"/>
            </a:endParaRPr>
          </a:p>
        </p:txBody>
      </p:sp>
      <p:grpSp>
        <p:nvGrpSpPr>
          <p:cNvPr id="9" name="object 3">
            <a:extLst>
              <a:ext uri="{FF2B5EF4-FFF2-40B4-BE49-F238E27FC236}">
                <a16:creationId xmlns:a16="http://schemas.microsoft.com/office/drawing/2014/main" id="{DB2AB32F-CB29-5248-3A36-90E81C4E7BE3}"/>
              </a:ext>
            </a:extLst>
          </p:cNvPr>
          <p:cNvGrpSpPr/>
          <p:nvPr/>
        </p:nvGrpSpPr>
        <p:grpSpPr>
          <a:xfrm>
            <a:off x="355600" y="772667"/>
            <a:ext cx="9387840" cy="1256030"/>
            <a:chOff x="0" y="772667"/>
            <a:chExt cx="9387840" cy="1256030"/>
          </a:xfrm>
        </p:grpSpPr>
        <p:sp>
          <p:nvSpPr>
            <p:cNvPr id="10" name="object 4">
              <a:extLst>
                <a:ext uri="{FF2B5EF4-FFF2-40B4-BE49-F238E27FC236}">
                  <a16:creationId xmlns:a16="http://schemas.microsoft.com/office/drawing/2014/main" id="{0EAC5962-63AA-6A61-4B48-2DDBF4B5779A}"/>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11" name="object 5">
              <a:extLst>
                <a:ext uri="{FF2B5EF4-FFF2-40B4-BE49-F238E27FC236}">
                  <a16:creationId xmlns:a16="http://schemas.microsoft.com/office/drawing/2014/main" id="{4A109018-19CD-3E44-CC35-AF7EDCF2C278}"/>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2" name="TextBox 11">
            <a:extLst>
              <a:ext uri="{FF2B5EF4-FFF2-40B4-BE49-F238E27FC236}">
                <a16:creationId xmlns:a16="http://schemas.microsoft.com/office/drawing/2014/main" id="{00B8EEDF-CA4C-5063-7278-747AAA822073}"/>
              </a:ext>
            </a:extLst>
          </p:cNvPr>
          <p:cNvSpPr txBox="1"/>
          <p:nvPr/>
        </p:nvSpPr>
        <p:spPr>
          <a:xfrm>
            <a:off x="934084" y="1065282"/>
            <a:ext cx="4711066" cy="584775"/>
          </a:xfrm>
          <a:prstGeom prst="rect">
            <a:avLst/>
          </a:prstGeom>
          <a:noFill/>
        </p:spPr>
        <p:txBody>
          <a:bodyPr wrap="square" rtlCol="0">
            <a:spAutoFit/>
          </a:bodyPr>
          <a:lstStyle/>
          <a:p>
            <a:r>
              <a:rPr lang="en-IN" sz="3200" dirty="0">
                <a:solidFill>
                  <a:schemeClr val="bg1"/>
                </a:solidFill>
              </a:rPr>
              <a:t>Application</a:t>
            </a:r>
          </a:p>
        </p:txBody>
      </p:sp>
      <p:sp>
        <p:nvSpPr>
          <p:cNvPr id="13" name="object 2">
            <a:extLst>
              <a:ext uri="{FF2B5EF4-FFF2-40B4-BE49-F238E27FC236}">
                <a16:creationId xmlns:a16="http://schemas.microsoft.com/office/drawing/2014/main" id="{AE765291-2BE9-733C-8C23-3066AED02AC6}"/>
              </a:ext>
            </a:extLst>
          </p:cNvPr>
          <p:cNvSpPr/>
          <p:nvPr/>
        </p:nvSpPr>
        <p:spPr>
          <a:xfrm>
            <a:off x="10795761" y="770634"/>
            <a:ext cx="1123187" cy="11323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53403" y="2027118"/>
            <a:ext cx="8945811" cy="2192116"/>
          </a:xfrm>
          <a:prstGeom prst="rect">
            <a:avLst/>
          </a:prstGeom>
        </p:spPr>
        <p:txBody>
          <a:bodyPr vert="horz" wrap="square" lIns="0" tIns="9376" rIns="0" bIns="0" rtlCol="0">
            <a:spAutoFit/>
          </a:bodyPr>
          <a:lstStyle/>
          <a:p>
            <a:pPr marL="375034" marR="275025" indent="-339316">
              <a:spcBef>
                <a:spcPts val="74"/>
              </a:spcBef>
              <a:buSzPct val="145000"/>
              <a:buChar char="•"/>
              <a:tabLst>
                <a:tab pos="375034" algn="l"/>
              </a:tabLst>
            </a:pPr>
            <a:r>
              <a:rPr sz="1600" spc="-7" dirty="0">
                <a:latin typeface="Verdana"/>
                <a:cs typeface="Verdana"/>
              </a:rPr>
              <a:t>Neural</a:t>
            </a:r>
            <a:r>
              <a:rPr sz="1600" dirty="0">
                <a:latin typeface="Verdana"/>
                <a:cs typeface="Verdana"/>
              </a:rPr>
              <a:t> Networks ( </a:t>
            </a:r>
            <a:r>
              <a:rPr sz="1600" spc="-4" dirty="0">
                <a:latin typeface="Verdana"/>
                <a:cs typeface="Verdana"/>
              </a:rPr>
              <a:t>Multilayer</a:t>
            </a:r>
            <a:r>
              <a:rPr sz="1600" spc="4" dirty="0">
                <a:latin typeface="Verdana"/>
                <a:cs typeface="Verdana"/>
              </a:rPr>
              <a:t> </a:t>
            </a:r>
            <a:r>
              <a:rPr sz="1600" spc="-4" dirty="0">
                <a:latin typeface="Verdana"/>
                <a:cs typeface="Verdana"/>
              </a:rPr>
              <a:t>Perceptron,</a:t>
            </a:r>
            <a:r>
              <a:rPr sz="1600" dirty="0">
                <a:latin typeface="Verdana"/>
                <a:cs typeface="Verdana"/>
              </a:rPr>
              <a:t> </a:t>
            </a:r>
            <a:r>
              <a:rPr sz="1600" spc="-4" dirty="0">
                <a:latin typeface="Verdana"/>
                <a:cs typeface="Verdana"/>
              </a:rPr>
              <a:t>Convolutional </a:t>
            </a:r>
            <a:r>
              <a:rPr sz="1600" spc="-731" dirty="0">
                <a:latin typeface="Verdana"/>
                <a:cs typeface="Verdana"/>
              </a:rPr>
              <a:t> </a:t>
            </a:r>
            <a:r>
              <a:rPr sz="1600" spc="-7" dirty="0">
                <a:latin typeface="Verdana"/>
                <a:cs typeface="Verdana"/>
              </a:rPr>
              <a:t>Neural</a:t>
            </a:r>
            <a:r>
              <a:rPr sz="1600" spc="-4" dirty="0">
                <a:latin typeface="Verdana"/>
                <a:cs typeface="Verdana"/>
              </a:rPr>
              <a:t> </a:t>
            </a:r>
            <a:r>
              <a:rPr sz="1600" dirty="0">
                <a:latin typeface="Verdana"/>
                <a:cs typeface="Verdana"/>
              </a:rPr>
              <a:t>Networks, </a:t>
            </a:r>
            <a:r>
              <a:rPr sz="1600" spc="-4" dirty="0">
                <a:latin typeface="Verdana"/>
                <a:cs typeface="Verdana"/>
              </a:rPr>
              <a:t>Recurrent</a:t>
            </a:r>
            <a:r>
              <a:rPr sz="1600" dirty="0">
                <a:latin typeface="Verdana"/>
                <a:cs typeface="Verdana"/>
              </a:rPr>
              <a:t> </a:t>
            </a:r>
            <a:r>
              <a:rPr sz="1600" spc="-7" dirty="0">
                <a:latin typeface="Verdana"/>
                <a:cs typeface="Verdana"/>
              </a:rPr>
              <a:t>Neural</a:t>
            </a:r>
            <a:r>
              <a:rPr sz="1600" dirty="0">
                <a:latin typeface="Verdana"/>
                <a:cs typeface="Verdana"/>
              </a:rPr>
              <a:t> Networks)</a:t>
            </a:r>
          </a:p>
          <a:p>
            <a:pPr>
              <a:spcBef>
                <a:spcPts val="7"/>
              </a:spcBef>
              <a:buFont typeface="Verdana"/>
              <a:buChar char="•"/>
            </a:pPr>
            <a:endParaRPr sz="1600" dirty="0">
              <a:latin typeface="Verdana"/>
              <a:cs typeface="Verdana"/>
            </a:endParaRPr>
          </a:p>
          <a:p>
            <a:pPr marL="375034" indent="-339316">
              <a:buSzPct val="145000"/>
              <a:buChar char="•"/>
              <a:tabLst>
                <a:tab pos="375034" algn="l"/>
              </a:tabLst>
            </a:pPr>
            <a:r>
              <a:rPr sz="1600" dirty="0">
                <a:latin typeface="Verdana"/>
                <a:cs typeface="Verdana"/>
              </a:rPr>
              <a:t>Language Model ( </a:t>
            </a:r>
            <a:r>
              <a:rPr sz="1600" spc="-7" dirty="0">
                <a:latin typeface="Verdana"/>
                <a:cs typeface="Verdana"/>
              </a:rPr>
              <a:t>Natural</a:t>
            </a:r>
            <a:r>
              <a:rPr sz="1600" dirty="0">
                <a:latin typeface="Verdana"/>
                <a:cs typeface="Verdana"/>
              </a:rPr>
              <a:t> Language Processing )</a:t>
            </a:r>
          </a:p>
          <a:p>
            <a:pPr marL="375034" indent="-339316">
              <a:spcBef>
                <a:spcPts val="2812"/>
              </a:spcBef>
              <a:buSzPct val="145000"/>
              <a:buChar char="•"/>
              <a:tabLst>
                <a:tab pos="375034" algn="l"/>
              </a:tabLst>
            </a:pPr>
            <a:r>
              <a:rPr sz="1600" dirty="0">
                <a:latin typeface="Verdana"/>
                <a:cs typeface="Verdana"/>
              </a:rPr>
              <a:t>Python</a:t>
            </a:r>
            <a:r>
              <a:rPr sz="1600" spc="-11" dirty="0">
                <a:latin typeface="Verdana"/>
                <a:cs typeface="Verdana"/>
              </a:rPr>
              <a:t> </a:t>
            </a:r>
            <a:r>
              <a:rPr sz="1600" dirty="0">
                <a:latin typeface="Verdana"/>
                <a:cs typeface="Verdana"/>
              </a:rPr>
              <a:t>syntax</a:t>
            </a:r>
            <a:r>
              <a:rPr sz="1600" spc="-7" dirty="0">
                <a:latin typeface="Verdana"/>
                <a:cs typeface="Verdana"/>
              </a:rPr>
              <a:t> </a:t>
            </a:r>
            <a:r>
              <a:rPr sz="1600" spc="4" dirty="0">
                <a:latin typeface="Verdana"/>
                <a:cs typeface="Verdana"/>
              </a:rPr>
              <a:t>and</a:t>
            </a:r>
            <a:r>
              <a:rPr sz="1600" spc="-7" dirty="0">
                <a:latin typeface="Verdana"/>
                <a:cs typeface="Verdana"/>
              </a:rPr>
              <a:t> </a:t>
            </a:r>
            <a:r>
              <a:rPr sz="1600" dirty="0">
                <a:latin typeface="Verdana"/>
                <a:cs typeface="Verdana"/>
              </a:rPr>
              <a:t>data</a:t>
            </a:r>
            <a:r>
              <a:rPr sz="1600" spc="-7" dirty="0">
                <a:latin typeface="Verdana"/>
                <a:cs typeface="Verdana"/>
              </a:rPr>
              <a:t> </a:t>
            </a:r>
            <a:r>
              <a:rPr sz="1600" dirty="0">
                <a:latin typeface="Verdana"/>
                <a:cs typeface="Verdana"/>
              </a:rPr>
              <a:t>structures</a:t>
            </a:r>
          </a:p>
          <a:p>
            <a:pPr marL="375034" indent="-339316">
              <a:spcBef>
                <a:spcPts val="2742"/>
              </a:spcBef>
              <a:buSzPct val="145000"/>
              <a:buChar char="•"/>
              <a:tabLst>
                <a:tab pos="375034" algn="l"/>
              </a:tabLst>
            </a:pPr>
            <a:r>
              <a:rPr sz="1600" spc="-4" dirty="0">
                <a:latin typeface="Verdana"/>
                <a:cs typeface="Verdana"/>
              </a:rPr>
              <a:t>Libraries like </a:t>
            </a:r>
            <a:r>
              <a:rPr sz="1600" spc="-7" dirty="0">
                <a:latin typeface="Verdana"/>
                <a:cs typeface="Verdana"/>
              </a:rPr>
              <a:t>keras,</a:t>
            </a:r>
            <a:r>
              <a:rPr sz="1600" dirty="0">
                <a:latin typeface="Verdana"/>
                <a:cs typeface="Verdana"/>
              </a:rPr>
              <a:t> </a:t>
            </a:r>
            <a:r>
              <a:rPr sz="1600" spc="-7" dirty="0">
                <a:latin typeface="Verdana"/>
                <a:cs typeface="Verdana"/>
              </a:rPr>
              <a:t>tensorflow,</a:t>
            </a:r>
            <a:r>
              <a:rPr sz="1600" spc="-4" dirty="0">
                <a:latin typeface="Verdana"/>
                <a:cs typeface="Verdana"/>
              </a:rPr>
              <a:t> </a:t>
            </a:r>
            <a:r>
              <a:rPr sz="1600" spc="-32" dirty="0" err="1">
                <a:latin typeface="Verdana"/>
                <a:cs typeface="Verdana"/>
              </a:rPr>
              <a:t>numpy</a:t>
            </a:r>
            <a:r>
              <a:rPr sz="1600" spc="-32" dirty="0">
                <a:latin typeface="Verdana"/>
                <a:cs typeface="Verdana"/>
              </a:rPr>
              <a:t>,</a:t>
            </a:r>
            <a:r>
              <a:rPr sz="1600" spc="-4" dirty="0">
                <a:latin typeface="Verdana"/>
                <a:cs typeface="Verdana"/>
              </a:rPr>
              <a:t> </a:t>
            </a:r>
            <a:r>
              <a:rPr sz="1600" dirty="0">
                <a:latin typeface="Verdana"/>
                <a:cs typeface="Verdana"/>
              </a:rPr>
              <a:t>pandas, </a:t>
            </a:r>
            <a:r>
              <a:rPr sz="1600" dirty="0" err="1">
                <a:latin typeface="Verdana"/>
                <a:cs typeface="Verdana"/>
              </a:rPr>
              <a:t>etc</a:t>
            </a:r>
            <a:r>
              <a:rPr lang="en-IN" sz="1600" dirty="0">
                <a:latin typeface="Verdana"/>
                <a:cs typeface="Verdana"/>
              </a:rPr>
              <a:t>.</a:t>
            </a:r>
            <a:endParaRPr sz="1600" dirty="0">
              <a:latin typeface="Verdana"/>
              <a:cs typeface="Verdana"/>
            </a:endParaRPr>
          </a:p>
        </p:txBody>
      </p:sp>
      <p:grpSp>
        <p:nvGrpSpPr>
          <p:cNvPr id="4" name="object 3">
            <a:extLst>
              <a:ext uri="{FF2B5EF4-FFF2-40B4-BE49-F238E27FC236}">
                <a16:creationId xmlns:a16="http://schemas.microsoft.com/office/drawing/2014/main" id="{D372E217-9C6F-25A1-4369-4B2CA06782DC}"/>
              </a:ext>
            </a:extLst>
          </p:cNvPr>
          <p:cNvGrpSpPr/>
          <p:nvPr/>
        </p:nvGrpSpPr>
        <p:grpSpPr>
          <a:xfrm>
            <a:off x="432389" y="349218"/>
            <a:ext cx="9387840" cy="1256030"/>
            <a:chOff x="0" y="772667"/>
            <a:chExt cx="9387840" cy="1256030"/>
          </a:xfrm>
        </p:grpSpPr>
        <p:sp>
          <p:nvSpPr>
            <p:cNvPr id="5" name="object 4">
              <a:extLst>
                <a:ext uri="{FF2B5EF4-FFF2-40B4-BE49-F238E27FC236}">
                  <a16:creationId xmlns:a16="http://schemas.microsoft.com/office/drawing/2014/main" id="{2D2EB56D-0311-379C-A797-35E3B710F61D}"/>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6" name="object 5">
              <a:extLst>
                <a:ext uri="{FF2B5EF4-FFF2-40B4-BE49-F238E27FC236}">
                  <a16:creationId xmlns:a16="http://schemas.microsoft.com/office/drawing/2014/main" id="{F1824D26-1582-AD1E-526C-C36AF5AA3FDF}"/>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object 2">
            <a:extLst>
              <a:ext uri="{FF2B5EF4-FFF2-40B4-BE49-F238E27FC236}">
                <a16:creationId xmlns:a16="http://schemas.microsoft.com/office/drawing/2014/main" id="{A896802C-DCDE-9A84-710D-2B40971912B6}"/>
              </a:ext>
            </a:extLst>
          </p:cNvPr>
          <p:cNvSpPr/>
          <p:nvPr/>
        </p:nvSpPr>
        <p:spPr>
          <a:xfrm>
            <a:off x="10636424" y="402813"/>
            <a:ext cx="1123187" cy="1132332"/>
          </a:xfrm>
          <a:prstGeom prst="rect">
            <a:avLst/>
          </a:prstGeom>
          <a:blipFill>
            <a:blip r:embed="rId2" cstate="print"/>
            <a:stretch>
              <a:fillRect/>
            </a:stretch>
          </a:blipFill>
        </p:spPr>
        <p:txBody>
          <a:bodyPr wrap="square" lIns="0" tIns="0" rIns="0" bIns="0" rtlCol="0"/>
          <a:lstStyle/>
          <a:p>
            <a:endParaRPr dirty="0"/>
          </a:p>
        </p:txBody>
      </p:sp>
      <p:sp>
        <p:nvSpPr>
          <p:cNvPr id="11" name="TextBox 10">
            <a:extLst>
              <a:ext uri="{FF2B5EF4-FFF2-40B4-BE49-F238E27FC236}">
                <a16:creationId xmlns:a16="http://schemas.microsoft.com/office/drawing/2014/main" id="{FAE100E0-FCF2-ECC7-8E39-0304B7E37C5A}"/>
              </a:ext>
            </a:extLst>
          </p:cNvPr>
          <p:cNvSpPr txBox="1"/>
          <p:nvPr/>
        </p:nvSpPr>
        <p:spPr>
          <a:xfrm>
            <a:off x="920750" y="707369"/>
            <a:ext cx="6096000" cy="523220"/>
          </a:xfrm>
          <a:prstGeom prst="rect">
            <a:avLst/>
          </a:prstGeom>
          <a:noFill/>
        </p:spPr>
        <p:txBody>
          <a:bodyPr wrap="square">
            <a:spAutoFit/>
          </a:bodyPr>
          <a:lstStyle/>
          <a:p>
            <a:r>
              <a:rPr lang="en-IN" sz="2800" dirty="0">
                <a:solidFill>
                  <a:schemeClr val="bg1"/>
                </a:solidFill>
              </a:rPr>
              <a:t>Perquisites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128F293D-BD27-F8B4-7EDC-9C8C58C6BB97}"/>
              </a:ext>
            </a:extLst>
          </p:cNvPr>
          <p:cNvGraphicFramePr/>
          <p:nvPr>
            <p:extLst>
              <p:ext uri="{D42A27DB-BD31-4B8C-83A1-F6EECF244321}">
                <p14:modId xmlns:p14="http://schemas.microsoft.com/office/powerpoint/2010/main" val="2357022190"/>
              </p:ext>
            </p:extLst>
          </p:nvPr>
        </p:nvGraphicFramePr>
        <p:xfrm>
          <a:off x="672036" y="2139959"/>
          <a:ext cx="8128000" cy="3654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object 3">
            <a:extLst>
              <a:ext uri="{FF2B5EF4-FFF2-40B4-BE49-F238E27FC236}">
                <a16:creationId xmlns:a16="http://schemas.microsoft.com/office/drawing/2014/main" id="{C7E90E36-F77A-E3B9-C3A3-5C66AF6E2281}"/>
              </a:ext>
            </a:extLst>
          </p:cNvPr>
          <p:cNvGrpSpPr/>
          <p:nvPr/>
        </p:nvGrpSpPr>
        <p:grpSpPr>
          <a:xfrm>
            <a:off x="260350" y="-1145929"/>
            <a:ext cx="9636079" cy="2590377"/>
            <a:chOff x="-248239" y="772667"/>
            <a:chExt cx="9636079" cy="2590377"/>
          </a:xfrm>
        </p:grpSpPr>
        <p:sp>
          <p:nvSpPr>
            <p:cNvPr id="10" name="object 4">
              <a:extLst>
                <a:ext uri="{FF2B5EF4-FFF2-40B4-BE49-F238E27FC236}">
                  <a16:creationId xmlns:a16="http://schemas.microsoft.com/office/drawing/2014/main" id="{705DA4DA-0696-ABF2-19FA-986D4F277BF5}"/>
                </a:ext>
              </a:extLst>
            </p:cNvPr>
            <p:cNvSpPr/>
            <p:nvPr/>
          </p:nvSpPr>
          <p:spPr>
            <a:xfrm>
              <a:off x="-248239" y="2123524"/>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11" name="object 5">
              <a:extLst>
                <a:ext uri="{FF2B5EF4-FFF2-40B4-BE49-F238E27FC236}">
                  <a16:creationId xmlns:a16="http://schemas.microsoft.com/office/drawing/2014/main" id="{9A9885EA-E431-ACEA-3175-6BEEAF1AD1EF}"/>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2" name="TextBox 11">
            <a:extLst>
              <a:ext uri="{FF2B5EF4-FFF2-40B4-BE49-F238E27FC236}">
                <a16:creationId xmlns:a16="http://schemas.microsoft.com/office/drawing/2014/main" id="{FE109B61-6F54-2F9F-225C-EF246E73C9E8}"/>
              </a:ext>
            </a:extLst>
          </p:cNvPr>
          <p:cNvSpPr txBox="1"/>
          <p:nvPr/>
        </p:nvSpPr>
        <p:spPr>
          <a:xfrm>
            <a:off x="672036" y="478476"/>
            <a:ext cx="4711066" cy="584775"/>
          </a:xfrm>
          <a:prstGeom prst="rect">
            <a:avLst/>
          </a:prstGeom>
          <a:noFill/>
        </p:spPr>
        <p:txBody>
          <a:bodyPr wrap="square" rtlCol="0">
            <a:spAutoFit/>
          </a:bodyPr>
          <a:lstStyle/>
          <a:p>
            <a:r>
              <a:rPr lang="en-IN" sz="3200" dirty="0">
                <a:solidFill>
                  <a:schemeClr val="bg1"/>
                </a:solidFill>
              </a:rPr>
              <a:t>Steps Involved</a:t>
            </a:r>
          </a:p>
        </p:txBody>
      </p:sp>
      <p:sp>
        <p:nvSpPr>
          <p:cNvPr id="13" name="object 2">
            <a:extLst>
              <a:ext uri="{FF2B5EF4-FFF2-40B4-BE49-F238E27FC236}">
                <a16:creationId xmlns:a16="http://schemas.microsoft.com/office/drawing/2014/main" id="{D3E22D48-24E2-A14F-DA8D-504C9B9A51E5}"/>
              </a:ext>
            </a:extLst>
          </p:cNvPr>
          <p:cNvSpPr/>
          <p:nvPr/>
        </p:nvSpPr>
        <p:spPr>
          <a:xfrm>
            <a:off x="10632781" y="312116"/>
            <a:ext cx="1123187" cy="1132332"/>
          </a:xfrm>
          <a:prstGeom prst="rect">
            <a:avLst/>
          </a:prstGeom>
          <a:blipFill>
            <a:blip r:embed="rId7" cstate="print"/>
            <a:stretch>
              <a:fillRect/>
            </a:stretch>
          </a:blipFill>
        </p:spPr>
        <p:txBody>
          <a:bodyPr wrap="square" lIns="0" tIns="0" rIns="0" bIns="0" rtlCol="0"/>
          <a:lstStyle/>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sz="half" idx="2"/>
          </p:nvPr>
        </p:nvSpPr>
        <p:spPr>
          <a:xfrm>
            <a:off x="603466" y="1873809"/>
            <a:ext cx="5349804" cy="3110381"/>
          </a:xfrm>
          <a:prstGeom prst="rect">
            <a:avLst/>
          </a:prstGeom>
        </p:spPr>
        <p:txBody>
          <a:bodyPr vert="horz" wrap="square" lIns="0" tIns="199813" rIns="0" bIns="0" rtlCol="0">
            <a:spAutoFit/>
          </a:bodyPr>
          <a:lstStyle/>
          <a:p>
            <a:pPr marL="359833">
              <a:spcBef>
                <a:spcPts val="1573"/>
              </a:spcBef>
              <a:tabLst>
                <a:tab pos="456342" algn="l"/>
                <a:tab pos="457189" algn="l"/>
              </a:tabLst>
            </a:pPr>
            <a:r>
              <a:rPr spc="-7" dirty="0"/>
              <a:t>Popular</a:t>
            </a:r>
            <a:r>
              <a:rPr spc="-20" dirty="0"/>
              <a:t> </a:t>
            </a:r>
            <a:r>
              <a:rPr spc="-7" dirty="0"/>
              <a:t>Datasets</a:t>
            </a:r>
          </a:p>
          <a:p>
            <a:pPr marL="237060" marR="438562" lvl="1" indent="0">
              <a:lnSpc>
                <a:spcPct val="156300"/>
              </a:lnSpc>
              <a:buNone/>
              <a:tabLst>
                <a:tab pos="676470" algn="l"/>
                <a:tab pos="677316" algn="l"/>
              </a:tabLst>
            </a:pPr>
            <a:r>
              <a:rPr sz="2133" spc="-7" dirty="0">
                <a:latin typeface="Georgia"/>
                <a:cs typeface="Georgia"/>
              </a:rPr>
              <a:t>Flickr </a:t>
            </a:r>
            <a:r>
              <a:rPr sz="2133" dirty="0">
                <a:latin typeface="Georgia"/>
                <a:cs typeface="Georgia"/>
              </a:rPr>
              <a:t>8k </a:t>
            </a:r>
            <a:r>
              <a:rPr sz="2133" spc="-7" dirty="0">
                <a:latin typeface="Georgia"/>
                <a:cs typeface="Georgia"/>
              </a:rPr>
              <a:t>(containing </a:t>
            </a:r>
            <a:r>
              <a:rPr sz="2133" dirty="0">
                <a:latin typeface="Georgia"/>
                <a:cs typeface="Georgia"/>
              </a:rPr>
              <a:t>8k </a:t>
            </a:r>
            <a:r>
              <a:rPr sz="2133" spc="-507" dirty="0">
                <a:latin typeface="Georgia"/>
                <a:cs typeface="Georgia"/>
              </a:rPr>
              <a:t> </a:t>
            </a:r>
            <a:r>
              <a:rPr sz="2133" spc="-7" dirty="0">
                <a:latin typeface="Georgia"/>
                <a:cs typeface="Georgia"/>
              </a:rPr>
              <a:t>images)</a:t>
            </a:r>
            <a:endParaRPr lang="en-IN" sz="2133" spc="-7" dirty="0">
              <a:latin typeface="Georgia"/>
              <a:cs typeface="Georgia"/>
            </a:endParaRPr>
          </a:p>
          <a:p>
            <a:pPr rtl="0"/>
            <a:r>
              <a:rPr lang="en-IN" sz="1800" dirty="0">
                <a:effectLst/>
              </a:rPr>
              <a:t>!</a:t>
            </a:r>
            <a:r>
              <a:rPr lang="en-IN" sz="1800" dirty="0" err="1">
                <a:effectLst/>
              </a:rPr>
              <a:t>wget</a:t>
            </a:r>
            <a:r>
              <a:rPr lang="en-IN" sz="1800" dirty="0">
                <a:effectLst/>
              </a:rPr>
              <a:t> </a:t>
            </a:r>
            <a:r>
              <a:rPr lang="en-IN" sz="1800" dirty="0">
                <a:effectLst/>
                <a:hlinkClick r:id="rId2" tooltip="https://github.com/jbrownlee/datasets/releases/download/flickr8k/flickr8k_dataset.zip"/>
              </a:rPr>
              <a:t>https://github.com/jbrownlee/Datasets/releases/download/Flickr8k/Flickr8k_Dataset.zip</a:t>
            </a:r>
            <a:endParaRPr lang="en-IN" sz="1800" dirty="0"/>
          </a:p>
          <a:p>
            <a:pPr rtl="0"/>
            <a:r>
              <a:rPr lang="en-IN" sz="1800" dirty="0">
                <a:effectLst/>
              </a:rPr>
              <a:t>!</a:t>
            </a:r>
            <a:r>
              <a:rPr lang="en-IN" sz="1800" dirty="0" err="1">
                <a:effectLst/>
              </a:rPr>
              <a:t>wget</a:t>
            </a:r>
            <a:r>
              <a:rPr lang="en-IN" sz="1800" dirty="0">
                <a:effectLst/>
              </a:rPr>
              <a:t> </a:t>
            </a:r>
            <a:r>
              <a:rPr lang="en-IN" sz="1800" dirty="0">
                <a:effectLst/>
                <a:hlinkClick r:id="rId3" tooltip="https://github.com/jbrownlee/datasets/releases/download/flickr8k/flickr8k_text.zip"/>
              </a:rPr>
              <a:t>https://github.com/jbrownlee/Datasets/releases/download/Flickr8k/Flickr8k_text.zip</a:t>
            </a:r>
            <a:endParaRPr lang="en-IN" sz="1800" dirty="0"/>
          </a:p>
          <a:p>
            <a:pPr marL="237060" marR="438562" lvl="1" indent="0">
              <a:lnSpc>
                <a:spcPct val="156300"/>
              </a:lnSpc>
              <a:buNone/>
              <a:tabLst>
                <a:tab pos="676470" algn="l"/>
                <a:tab pos="677316" algn="l"/>
              </a:tabLst>
            </a:pPr>
            <a:endParaRPr sz="2133" dirty="0">
              <a:latin typeface="Georgia"/>
              <a:cs typeface="Georgia"/>
            </a:endParaRPr>
          </a:p>
        </p:txBody>
      </p:sp>
      <p:sp>
        <p:nvSpPr>
          <p:cNvPr id="4" name="object 4"/>
          <p:cNvSpPr txBox="1"/>
          <p:nvPr/>
        </p:nvSpPr>
        <p:spPr>
          <a:xfrm>
            <a:off x="7112000" y="1595119"/>
            <a:ext cx="4240107" cy="3077423"/>
          </a:xfrm>
          <a:prstGeom prst="rect">
            <a:avLst/>
          </a:prstGeom>
        </p:spPr>
        <p:txBody>
          <a:bodyPr vert="horz" wrap="square" lIns="0" tIns="199813" rIns="0" bIns="0" rtlCol="0">
            <a:spAutoFit/>
          </a:bodyPr>
          <a:lstStyle/>
          <a:p>
            <a:pPr marL="457189" indent="-440256">
              <a:spcBef>
                <a:spcPts val="1573"/>
              </a:spcBef>
              <a:buChar char="●"/>
              <a:tabLst>
                <a:tab pos="456342" algn="l"/>
                <a:tab pos="457189" algn="l"/>
              </a:tabLst>
            </a:pPr>
            <a:r>
              <a:rPr sz="2133" spc="-7" dirty="0">
                <a:latin typeface="Georgia"/>
                <a:cs typeface="Georgia"/>
              </a:rPr>
              <a:t>Dataset</a:t>
            </a:r>
            <a:r>
              <a:rPr sz="2133" spc="-27" dirty="0">
                <a:latin typeface="Georgia"/>
                <a:cs typeface="Georgia"/>
              </a:rPr>
              <a:t> </a:t>
            </a:r>
            <a:r>
              <a:rPr sz="2133" dirty="0">
                <a:latin typeface="Georgia"/>
                <a:cs typeface="Georgia"/>
              </a:rPr>
              <a:t>used</a:t>
            </a:r>
            <a:r>
              <a:rPr sz="2133" spc="-20" dirty="0">
                <a:latin typeface="Georgia"/>
                <a:cs typeface="Georgia"/>
              </a:rPr>
              <a:t> </a:t>
            </a:r>
            <a:r>
              <a:rPr sz="2133" dirty="0">
                <a:latin typeface="Georgia"/>
                <a:cs typeface="Georgia"/>
              </a:rPr>
              <a:t>in</a:t>
            </a:r>
            <a:r>
              <a:rPr sz="2133" spc="-27" dirty="0">
                <a:latin typeface="Georgia"/>
                <a:cs typeface="Georgia"/>
              </a:rPr>
              <a:t> </a:t>
            </a:r>
            <a:r>
              <a:rPr sz="2133" dirty="0">
                <a:latin typeface="Georgia"/>
                <a:cs typeface="Georgia"/>
              </a:rPr>
              <a:t>project</a:t>
            </a:r>
          </a:p>
          <a:p>
            <a:pPr marL="677316" marR="6773" lvl="1" indent="-440256">
              <a:lnSpc>
                <a:spcPct val="156300"/>
              </a:lnSpc>
              <a:buAutoNum type="alphaLcPeriod"/>
              <a:tabLst>
                <a:tab pos="676470" algn="l"/>
                <a:tab pos="677316" algn="l"/>
              </a:tabLst>
            </a:pPr>
            <a:r>
              <a:rPr sz="2133" spc="-7" dirty="0">
                <a:latin typeface="Georgia"/>
                <a:cs typeface="Georgia"/>
              </a:rPr>
              <a:t>Flickr</a:t>
            </a:r>
            <a:r>
              <a:rPr sz="2133" spc="-20" dirty="0">
                <a:latin typeface="Georgia"/>
                <a:cs typeface="Georgia"/>
              </a:rPr>
              <a:t> </a:t>
            </a:r>
            <a:r>
              <a:rPr sz="2133" dirty="0">
                <a:latin typeface="Georgia"/>
                <a:cs typeface="Georgia"/>
              </a:rPr>
              <a:t>8k</a:t>
            </a:r>
            <a:r>
              <a:rPr sz="2133" spc="-27" dirty="0">
                <a:latin typeface="Georgia"/>
                <a:cs typeface="Georgia"/>
              </a:rPr>
              <a:t> </a:t>
            </a:r>
            <a:r>
              <a:rPr sz="2133" dirty="0">
                <a:latin typeface="Georgia"/>
                <a:cs typeface="Georgia"/>
              </a:rPr>
              <a:t>-</a:t>
            </a:r>
            <a:r>
              <a:rPr sz="2133" spc="-20" dirty="0">
                <a:latin typeface="Georgia"/>
                <a:cs typeface="Georgia"/>
              </a:rPr>
              <a:t> </a:t>
            </a:r>
            <a:r>
              <a:rPr sz="2133" dirty="0">
                <a:latin typeface="Georgia"/>
                <a:cs typeface="Georgia"/>
              </a:rPr>
              <a:t>5</a:t>
            </a:r>
            <a:r>
              <a:rPr sz="2133" spc="-27" dirty="0">
                <a:latin typeface="Georgia"/>
                <a:cs typeface="Georgia"/>
              </a:rPr>
              <a:t> </a:t>
            </a:r>
            <a:r>
              <a:rPr sz="2133" dirty="0">
                <a:latin typeface="Georgia"/>
                <a:cs typeface="Georgia"/>
              </a:rPr>
              <a:t>captions</a:t>
            </a:r>
            <a:r>
              <a:rPr sz="2133" spc="-27" dirty="0">
                <a:latin typeface="Georgia"/>
                <a:cs typeface="Georgia"/>
              </a:rPr>
              <a:t> </a:t>
            </a:r>
            <a:r>
              <a:rPr sz="2133" dirty="0">
                <a:latin typeface="Georgia"/>
                <a:cs typeface="Georgia"/>
              </a:rPr>
              <a:t>for</a:t>
            </a:r>
            <a:r>
              <a:rPr sz="2133" spc="-13" dirty="0">
                <a:latin typeface="Georgia"/>
                <a:cs typeface="Georgia"/>
              </a:rPr>
              <a:t> </a:t>
            </a:r>
            <a:r>
              <a:rPr sz="2133" dirty="0">
                <a:latin typeface="Georgia"/>
                <a:cs typeface="Georgia"/>
              </a:rPr>
              <a:t>each </a:t>
            </a:r>
            <a:r>
              <a:rPr sz="2133" spc="-493" dirty="0">
                <a:latin typeface="Georgia"/>
                <a:cs typeface="Georgia"/>
              </a:rPr>
              <a:t> </a:t>
            </a:r>
            <a:r>
              <a:rPr sz="2133" spc="-7" dirty="0">
                <a:latin typeface="Georgia"/>
                <a:cs typeface="Georgia"/>
              </a:rPr>
              <a:t>image</a:t>
            </a:r>
            <a:endParaRPr sz="2133" dirty="0">
              <a:latin typeface="Georgia"/>
              <a:cs typeface="Georgia"/>
            </a:endParaRPr>
          </a:p>
          <a:p>
            <a:pPr marL="677316" lvl="1" indent="-440256">
              <a:spcBef>
                <a:spcPts val="1440"/>
              </a:spcBef>
              <a:buAutoNum type="alphaLcPeriod"/>
              <a:tabLst>
                <a:tab pos="676470" algn="l"/>
                <a:tab pos="677316" algn="l"/>
              </a:tabLst>
            </a:pPr>
            <a:r>
              <a:rPr sz="2133" spc="-7" dirty="0">
                <a:latin typeface="Georgia"/>
                <a:cs typeface="Georgia"/>
              </a:rPr>
              <a:t>Training</a:t>
            </a:r>
            <a:r>
              <a:rPr sz="2133" spc="-13" dirty="0">
                <a:latin typeface="Georgia"/>
                <a:cs typeface="Georgia"/>
              </a:rPr>
              <a:t> </a:t>
            </a:r>
            <a:r>
              <a:rPr sz="2133" spc="-7" dirty="0">
                <a:latin typeface="Georgia"/>
                <a:cs typeface="Georgia"/>
              </a:rPr>
              <a:t>Set </a:t>
            </a:r>
            <a:r>
              <a:rPr sz="2133" dirty="0">
                <a:latin typeface="Georgia"/>
                <a:cs typeface="Georgia"/>
              </a:rPr>
              <a:t>—</a:t>
            </a:r>
            <a:r>
              <a:rPr sz="2133" spc="-13" dirty="0">
                <a:latin typeface="Georgia"/>
                <a:cs typeface="Georgia"/>
              </a:rPr>
              <a:t> </a:t>
            </a:r>
            <a:r>
              <a:rPr sz="2133" dirty="0">
                <a:latin typeface="Georgia"/>
                <a:cs typeface="Georgia"/>
              </a:rPr>
              <a:t>6000</a:t>
            </a:r>
            <a:r>
              <a:rPr sz="2133" spc="-13" dirty="0">
                <a:latin typeface="Georgia"/>
                <a:cs typeface="Georgia"/>
              </a:rPr>
              <a:t> </a:t>
            </a:r>
            <a:r>
              <a:rPr sz="2133" spc="-7" dirty="0">
                <a:latin typeface="Georgia"/>
                <a:cs typeface="Georgia"/>
              </a:rPr>
              <a:t>images</a:t>
            </a:r>
            <a:endParaRPr sz="2133" dirty="0">
              <a:latin typeface="Georgia"/>
              <a:cs typeface="Georgia"/>
            </a:endParaRPr>
          </a:p>
          <a:p>
            <a:pPr marL="677316" lvl="1" indent="-440256">
              <a:spcBef>
                <a:spcPts val="1440"/>
              </a:spcBef>
              <a:buAutoNum type="alphaLcPeriod"/>
              <a:tabLst>
                <a:tab pos="676470" algn="l"/>
                <a:tab pos="677316" algn="l"/>
              </a:tabLst>
            </a:pPr>
            <a:r>
              <a:rPr lang="en-IN" sz="2133" dirty="0">
                <a:latin typeface="Georgia"/>
                <a:cs typeface="Georgia"/>
              </a:rPr>
              <a:t>Dev</a:t>
            </a:r>
            <a:r>
              <a:rPr lang="en-IN" sz="2133" spc="-20" dirty="0">
                <a:latin typeface="Georgia"/>
                <a:cs typeface="Georgia"/>
              </a:rPr>
              <a:t> </a:t>
            </a:r>
            <a:r>
              <a:rPr lang="en-IN" sz="2133" spc="-7" dirty="0">
                <a:latin typeface="Georgia"/>
                <a:cs typeface="Georgia"/>
              </a:rPr>
              <a:t>Set</a:t>
            </a:r>
            <a:r>
              <a:rPr lang="en-IN" sz="2133" spc="-13" dirty="0">
                <a:latin typeface="Georgia"/>
                <a:cs typeface="Georgia"/>
              </a:rPr>
              <a:t> </a:t>
            </a:r>
            <a:r>
              <a:rPr lang="en-IN" sz="2133" dirty="0">
                <a:latin typeface="Georgia"/>
                <a:cs typeface="Georgia"/>
              </a:rPr>
              <a:t>—</a:t>
            </a:r>
            <a:r>
              <a:rPr lang="en-IN" sz="2133" spc="-27" dirty="0">
                <a:latin typeface="Georgia"/>
                <a:cs typeface="Georgia"/>
              </a:rPr>
              <a:t> </a:t>
            </a:r>
            <a:r>
              <a:rPr lang="en-IN" sz="2133" dirty="0">
                <a:latin typeface="Georgia"/>
                <a:cs typeface="Georgia"/>
              </a:rPr>
              <a:t>1000</a:t>
            </a:r>
            <a:r>
              <a:rPr lang="en-IN" sz="2133" spc="-13" dirty="0">
                <a:latin typeface="Georgia"/>
                <a:cs typeface="Georgia"/>
              </a:rPr>
              <a:t> </a:t>
            </a:r>
            <a:r>
              <a:rPr lang="en-IN" sz="2133" spc="-7" dirty="0">
                <a:latin typeface="Georgia"/>
                <a:cs typeface="Georgia"/>
              </a:rPr>
              <a:t>images</a:t>
            </a:r>
            <a:endParaRPr lang="en-IN" sz="2133" dirty="0">
              <a:latin typeface="Georgia"/>
              <a:cs typeface="Georgia"/>
            </a:endParaRPr>
          </a:p>
          <a:p>
            <a:pPr marL="677316" lvl="1" indent="-440256">
              <a:spcBef>
                <a:spcPts val="1440"/>
              </a:spcBef>
              <a:buAutoNum type="alphaLcPeriod"/>
              <a:tabLst>
                <a:tab pos="676470" algn="l"/>
                <a:tab pos="677316" algn="l"/>
              </a:tabLst>
            </a:pPr>
            <a:r>
              <a:rPr sz="2133" dirty="0">
                <a:latin typeface="Georgia"/>
                <a:cs typeface="Georgia"/>
              </a:rPr>
              <a:t>Test</a:t>
            </a:r>
            <a:r>
              <a:rPr sz="2133" spc="-20" dirty="0">
                <a:latin typeface="Georgia"/>
                <a:cs typeface="Georgia"/>
              </a:rPr>
              <a:t> </a:t>
            </a:r>
            <a:r>
              <a:rPr sz="2133" spc="-7" dirty="0">
                <a:latin typeface="Georgia"/>
                <a:cs typeface="Georgia"/>
              </a:rPr>
              <a:t>Set</a:t>
            </a:r>
            <a:r>
              <a:rPr sz="2133" spc="-13" dirty="0">
                <a:latin typeface="Georgia"/>
                <a:cs typeface="Georgia"/>
              </a:rPr>
              <a:t> </a:t>
            </a:r>
            <a:r>
              <a:rPr sz="2133" dirty="0">
                <a:latin typeface="Georgia"/>
                <a:cs typeface="Georgia"/>
              </a:rPr>
              <a:t>—</a:t>
            </a:r>
            <a:r>
              <a:rPr sz="2133" spc="-27" dirty="0">
                <a:latin typeface="Georgia"/>
                <a:cs typeface="Georgia"/>
              </a:rPr>
              <a:t> </a:t>
            </a:r>
            <a:r>
              <a:rPr lang="en-IN" sz="2133" dirty="0">
                <a:latin typeface="Georgia"/>
                <a:cs typeface="Georgia"/>
              </a:rPr>
              <a:t>1</a:t>
            </a:r>
            <a:r>
              <a:rPr sz="2133" dirty="0">
                <a:latin typeface="Georgia"/>
                <a:cs typeface="Georgia"/>
              </a:rPr>
              <a:t>000</a:t>
            </a:r>
            <a:r>
              <a:rPr sz="2133" spc="-13" dirty="0">
                <a:latin typeface="Georgia"/>
                <a:cs typeface="Georgia"/>
              </a:rPr>
              <a:t> </a:t>
            </a:r>
            <a:r>
              <a:rPr sz="2133" spc="-7" dirty="0">
                <a:latin typeface="Georgia"/>
                <a:cs typeface="Georgia"/>
              </a:rPr>
              <a:t>images</a:t>
            </a:r>
            <a:endParaRPr sz="2133" dirty="0">
              <a:latin typeface="Georgia"/>
              <a:cs typeface="Georgia"/>
            </a:endParaRPr>
          </a:p>
        </p:txBody>
      </p:sp>
      <p:grpSp>
        <p:nvGrpSpPr>
          <p:cNvPr id="8" name="object 3">
            <a:extLst>
              <a:ext uri="{FF2B5EF4-FFF2-40B4-BE49-F238E27FC236}">
                <a16:creationId xmlns:a16="http://schemas.microsoft.com/office/drawing/2014/main" id="{E0595E67-2762-0387-14AA-4E3BEC284D38}"/>
              </a:ext>
            </a:extLst>
          </p:cNvPr>
          <p:cNvGrpSpPr/>
          <p:nvPr/>
        </p:nvGrpSpPr>
        <p:grpSpPr>
          <a:xfrm>
            <a:off x="603466" y="-995258"/>
            <a:ext cx="9636079" cy="2590377"/>
            <a:chOff x="-248239" y="772667"/>
            <a:chExt cx="9636079" cy="2590377"/>
          </a:xfrm>
        </p:grpSpPr>
        <p:sp>
          <p:nvSpPr>
            <p:cNvPr id="9" name="object 4">
              <a:extLst>
                <a:ext uri="{FF2B5EF4-FFF2-40B4-BE49-F238E27FC236}">
                  <a16:creationId xmlns:a16="http://schemas.microsoft.com/office/drawing/2014/main" id="{91DFC405-B58C-D6CC-BF02-F3667FBBC055}"/>
                </a:ext>
              </a:extLst>
            </p:cNvPr>
            <p:cNvSpPr/>
            <p:nvPr/>
          </p:nvSpPr>
          <p:spPr>
            <a:xfrm>
              <a:off x="-248239" y="2123524"/>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10" name="object 5">
              <a:extLst>
                <a:ext uri="{FF2B5EF4-FFF2-40B4-BE49-F238E27FC236}">
                  <a16:creationId xmlns:a16="http://schemas.microsoft.com/office/drawing/2014/main" id="{B6883758-83E8-6BB1-0C93-FC3E182141EF}"/>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1" name="object 2">
            <a:extLst>
              <a:ext uri="{FF2B5EF4-FFF2-40B4-BE49-F238E27FC236}">
                <a16:creationId xmlns:a16="http://schemas.microsoft.com/office/drawing/2014/main" id="{802226F0-A8E9-D96A-572E-464582C131DB}"/>
              </a:ext>
            </a:extLst>
          </p:cNvPr>
          <p:cNvSpPr/>
          <p:nvPr/>
        </p:nvSpPr>
        <p:spPr>
          <a:xfrm>
            <a:off x="10626431" y="355599"/>
            <a:ext cx="1123187" cy="1132332"/>
          </a:xfrm>
          <a:prstGeom prst="rect">
            <a:avLst/>
          </a:prstGeom>
          <a:blipFill>
            <a:blip r:embed="rId4" cstate="print"/>
            <a:stretch>
              <a:fillRect/>
            </a:stretch>
          </a:blipFill>
        </p:spPr>
        <p:txBody>
          <a:bodyPr wrap="square" lIns="0" tIns="0" rIns="0" bIns="0" rtlCol="0"/>
          <a:lstStyle/>
          <a:p>
            <a:endParaRPr dirty="0"/>
          </a:p>
        </p:txBody>
      </p:sp>
      <p:sp>
        <p:nvSpPr>
          <p:cNvPr id="13" name="TextBox 12">
            <a:extLst>
              <a:ext uri="{FF2B5EF4-FFF2-40B4-BE49-F238E27FC236}">
                <a16:creationId xmlns:a16="http://schemas.microsoft.com/office/drawing/2014/main" id="{58549334-E302-F28F-C38F-ECE1B3A7BBDA}"/>
              </a:ext>
            </a:extLst>
          </p:cNvPr>
          <p:cNvSpPr txBox="1"/>
          <p:nvPr/>
        </p:nvSpPr>
        <p:spPr>
          <a:xfrm>
            <a:off x="1074952" y="713749"/>
            <a:ext cx="6096000" cy="523220"/>
          </a:xfrm>
          <a:prstGeom prst="rect">
            <a:avLst/>
          </a:prstGeom>
          <a:noFill/>
        </p:spPr>
        <p:txBody>
          <a:bodyPr wrap="square">
            <a:spAutoFit/>
          </a:bodyPr>
          <a:lstStyle/>
          <a:p>
            <a:r>
              <a:rPr lang="en-IN" sz="2800" dirty="0">
                <a:solidFill>
                  <a:schemeClr val="bg1"/>
                </a:solidFill>
              </a:rPr>
              <a:t>Data Collection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D2E2BD-0B8E-96DB-4E3B-35E5A0455603}"/>
              </a:ext>
            </a:extLst>
          </p:cNvPr>
          <p:cNvSpPr txBox="1"/>
          <p:nvPr/>
        </p:nvSpPr>
        <p:spPr>
          <a:xfrm>
            <a:off x="667384" y="1100040"/>
            <a:ext cx="4711066" cy="584775"/>
          </a:xfrm>
          <a:prstGeom prst="rect">
            <a:avLst/>
          </a:prstGeom>
          <a:noFill/>
        </p:spPr>
        <p:txBody>
          <a:bodyPr wrap="square" rtlCol="0">
            <a:spAutoFit/>
          </a:bodyPr>
          <a:lstStyle/>
          <a:p>
            <a:r>
              <a:rPr lang="en-IN" sz="3200" dirty="0">
                <a:solidFill>
                  <a:schemeClr val="bg1"/>
                </a:solidFill>
              </a:rPr>
              <a:t>Problem Statemen</a:t>
            </a:r>
          </a:p>
        </p:txBody>
      </p:sp>
      <p:graphicFrame>
        <p:nvGraphicFramePr>
          <p:cNvPr id="19" name="Diagram 18">
            <a:extLst>
              <a:ext uri="{FF2B5EF4-FFF2-40B4-BE49-F238E27FC236}">
                <a16:creationId xmlns:a16="http://schemas.microsoft.com/office/drawing/2014/main" id="{C5F5E900-CDE4-BC74-C9F6-A756DCBE5BD2}"/>
              </a:ext>
            </a:extLst>
          </p:cNvPr>
          <p:cNvGraphicFramePr/>
          <p:nvPr>
            <p:extLst>
              <p:ext uri="{D42A27DB-BD31-4B8C-83A1-F6EECF244321}">
                <p14:modId xmlns:p14="http://schemas.microsoft.com/office/powerpoint/2010/main" val="403690195"/>
              </p:ext>
            </p:extLst>
          </p:nvPr>
        </p:nvGraphicFramePr>
        <p:xfrm>
          <a:off x="2032000" y="2293657"/>
          <a:ext cx="8128000" cy="2643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Rectangle 20">
            <a:extLst>
              <a:ext uri="{FF2B5EF4-FFF2-40B4-BE49-F238E27FC236}">
                <a16:creationId xmlns:a16="http://schemas.microsoft.com/office/drawing/2014/main" id="{21C9A03B-81EF-04E1-84C5-6BE7BAF5443F}"/>
              </a:ext>
            </a:extLst>
          </p:cNvPr>
          <p:cNvSpPr/>
          <p:nvPr/>
        </p:nvSpPr>
        <p:spPr>
          <a:xfrm>
            <a:off x="1302249" y="2151852"/>
            <a:ext cx="2355216" cy="449015"/>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Flickr_8k</a:t>
            </a:r>
          </a:p>
        </p:txBody>
      </p:sp>
      <p:sp>
        <p:nvSpPr>
          <p:cNvPr id="28" name="Rectangle 27">
            <a:extLst>
              <a:ext uri="{FF2B5EF4-FFF2-40B4-BE49-F238E27FC236}">
                <a16:creationId xmlns:a16="http://schemas.microsoft.com/office/drawing/2014/main" id="{A31B260D-8916-7FA8-A217-C94E0FC46595}"/>
              </a:ext>
            </a:extLst>
          </p:cNvPr>
          <p:cNvSpPr/>
          <p:nvPr/>
        </p:nvSpPr>
        <p:spPr>
          <a:xfrm>
            <a:off x="4935734" y="5244402"/>
            <a:ext cx="2355216" cy="350638"/>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Image Captioning</a:t>
            </a:r>
          </a:p>
        </p:txBody>
      </p:sp>
      <p:sp>
        <p:nvSpPr>
          <p:cNvPr id="29" name="Oval 28">
            <a:extLst>
              <a:ext uri="{FF2B5EF4-FFF2-40B4-BE49-F238E27FC236}">
                <a16:creationId xmlns:a16="http://schemas.microsoft.com/office/drawing/2014/main" id="{B28FF310-BA2B-8066-0032-22A966E98807}"/>
              </a:ext>
            </a:extLst>
          </p:cNvPr>
          <p:cNvSpPr/>
          <p:nvPr/>
        </p:nvSpPr>
        <p:spPr>
          <a:xfrm>
            <a:off x="5137150" y="1332447"/>
            <a:ext cx="1917700" cy="56362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30" name="Oval 29">
            <a:extLst>
              <a:ext uri="{FF2B5EF4-FFF2-40B4-BE49-F238E27FC236}">
                <a16:creationId xmlns:a16="http://schemas.microsoft.com/office/drawing/2014/main" id="{3CD9393D-6B6A-6C56-7E7C-60DD05EBCCFA}"/>
              </a:ext>
            </a:extLst>
          </p:cNvPr>
          <p:cNvSpPr/>
          <p:nvPr/>
        </p:nvSpPr>
        <p:spPr>
          <a:xfrm>
            <a:off x="5137150" y="6017560"/>
            <a:ext cx="1917700" cy="57092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grpSp>
        <p:nvGrpSpPr>
          <p:cNvPr id="31" name="Group 30">
            <a:extLst>
              <a:ext uri="{FF2B5EF4-FFF2-40B4-BE49-F238E27FC236}">
                <a16:creationId xmlns:a16="http://schemas.microsoft.com/office/drawing/2014/main" id="{5E6440D1-3EB7-A63B-C2C4-BC94537FA3A7}"/>
              </a:ext>
            </a:extLst>
          </p:cNvPr>
          <p:cNvGrpSpPr/>
          <p:nvPr/>
        </p:nvGrpSpPr>
        <p:grpSpPr>
          <a:xfrm>
            <a:off x="5975249" y="5674321"/>
            <a:ext cx="317123" cy="264269"/>
            <a:chOff x="3905438" y="2782043"/>
            <a:chExt cx="317123" cy="264269"/>
          </a:xfrm>
        </p:grpSpPr>
        <p:sp>
          <p:nvSpPr>
            <p:cNvPr id="32" name="Arrow: Right 31">
              <a:extLst>
                <a:ext uri="{FF2B5EF4-FFF2-40B4-BE49-F238E27FC236}">
                  <a16:creationId xmlns:a16="http://schemas.microsoft.com/office/drawing/2014/main" id="{66EF1DE5-19D7-0CE1-F1F6-5A5EF800789E}"/>
                </a:ext>
              </a:extLst>
            </p:cNvPr>
            <p:cNvSpPr/>
            <p:nvPr/>
          </p:nvSpPr>
          <p:spPr>
            <a:xfrm rot="5400000">
              <a:off x="3931865" y="2755616"/>
              <a:ext cx="264269" cy="31712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3" name="Arrow: Right 4">
              <a:extLst>
                <a:ext uri="{FF2B5EF4-FFF2-40B4-BE49-F238E27FC236}">
                  <a16:creationId xmlns:a16="http://schemas.microsoft.com/office/drawing/2014/main" id="{35E1872C-08C6-DC43-623D-1DA29BBEEE38}"/>
                </a:ext>
              </a:extLst>
            </p:cNvPr>
            <p:cNvSpPr txBox="1"/>
            <p:nvPr/>
          </p:nvSpPr>
          <p:spPr>
            <a:xfrm>
              <a:off x="3968864" y="2782043"/>
              <a:ext cx="190273" cy="1849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dirty="0"/>
            </a:p>
          </p:txBody>
        </p:sp>
      </p:grpSp>
      <p:grpSp>
        <p:nvGrpSpPr>
          <p:cNvPr id="37" name="Group 36">
            <a:extLst>
              <a:ext uri="{FF2B5EF4-FFF2-40B4-BE49-F238E27FC236}">
                <a16:creationId xmlns:a16="http://schemas.microsoft.com/office/drawing/2014/main" id="{228A69A5-5E7F-1A78-5628-9ED9C3C3F5E9}"/>
              </a:ext>
            </a:extLst>
          </p:cNvPr>
          <p:cNvGrpSpPr/>
          <p:nvPr/>
        </p:nvGrpSpPr>
        <p:grpSpPr>
          <a:xfrm>
            <a:off x="5969112" y="4985196"/>
            <a:ext cx="301307" cy="251089"/>
            <a:chOff x="3913346" y="1958226"/>
            <a:chExt cx="301307" cy="251089"/>
          </a:xfrm>
        </p:grpSpPr>
        <p:sp>
          <p:nvSpPr>
            <p:cNvPr id="38" name="Arrow: Right 37">
              <a:extLst>
                <a:ext uri="{FF2B5EF4-FFF2-40B4-BE49-F238E27FC236}">
                  <a16:creationId xmlns:a16="http://schemas.microsoft.com/office/drawing/2014/main" id="{FCA394FD-977C-B83F-F003-3E37643B0F5D}"/>
                </a:ext>
              </a:extLst>
            </p:cNvPr>
            <p:cNvSpPr/>
            <p:nvPr/>
          </p:nvSpPr>
          <p:spPr>
            <a:xfrm rot="5400000">
              <a:off x="3938455" y="1933117"/>
              <a:ext cx="251089" cy="30130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Arrow: Right 4">
              <a:extLst>
                <a:ext uri="{FF2B5EF4-FFF2-40B4-BE49-F238E27FC236}">
                  <a16:creationId xmlns:a16="http://schemas.microsoft.com/office/drawing/2014/main" id="{42280E8B-54D4-5DB6-8278-56BBF5F8FEDA}"/>
                </a:ext>
              </a:extLst>
            </p:cNvPr>
            <p:cNvSpPr txBox="1"/>
            <p:nvPr/>
          </p:nvSpPr>
          <p:spPr>
            <a:xfrm>
              <a:off x="3973608" y="1958226"/>
              <a:ext cx="180785" cy="1757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p:txBody>
        </p:sp>
      </p:grpSp>
      <p:grpSp>
        <p:nvGrpSpPr>
          <p:cNvPr id="40" name="Group 39">
            <a:extLst>
              <a:ext uri="{FF2B5EF4-FFF2-40B4-BE49-F238E27FC236}">
                <a16:creationId xmlns:a16="http://schemas.microsoft.com/office/drawing/2014/main" id="{22EFB135-2A60-65D4-F09E-C7221079D988}"/>
              </a:ext>
            </a:extLst>
          </p:cNvPr>
          <p:cNvGrpSpPr/>
          <p:nvPr/>
        </p:nvGrpSpPr>
        <p:grpSpPr>
          <a:xfrm rot="16200000">
            <a:off x="4074608" y="1955761"/>
            <a:ext cx="301307" cy="709745"/>
            <a:chOff x="3913346" y="1958226"/>
            <a:chExt cx="301307" cy="251089"/>
          </a:xfrm>
        </p:grpSpPr>
        <p:sp>
          <p:nvSpPr>
            <p:cNvPr id="41" name="Arrow: Right 40">
              <a:extLst>
                <a:ext uri="{FF2B5EF4-FFF2-40B4-BE49-F238E27FC236}">
                  <a16:creationId xmlns:a16="http://schemas.microsoft.com/office/drawing/2014/main" id="{ABA4597E-A8B4-D5F7-75CF-E895B32B4CE2}"/>
                </a:ext>
              </a:extLst>
            </p:cNvPr>
            <p:cNvSpPr/>
            <p:nvPr/>
          </p:nvSpPr>
          <p:spPr>
            <a:xfrm rot="5400000">
              <a:off x="3938455" y="1933117"/>
              <a:ext cx="251089" cy="30130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 name="Arrow: Right 4">
              <a:extLst>
                <a:ext uri="{FF2B5EF4-FFF2-40B4-BE49-F238E27FC236}">
                  <a16:creationId xmlns:a16="http://schemas.microsoft.com/office/drawing/2014/main" id="{9E3AA951-3449-6C55-6011-7D1E88C928DA}"/>
                </a:ext>
              </a:extLst>
            </p:cNvPr>
            <p:cNvSpPr txBox="1"/>
            <p:nvPr/>
          </p:nvSpPr>
          <p:spPr>
            <a:xfrm>
              <a:off x="3973608" y="1958226"/>
              <a:ext cx="180785" cy="1757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p:txBody>
        </p:sp>
      </p:grpSp>
      <p:grpSp>
        <p:nvGrpSpPr>
          <p:cNvPr id="43" name="Group 42">
            <a:extLst>
              <a:ext uri="{FF2B5EF4-FFF2-40B4-BE49-F238E27FC236}">
                <a16:creationId xmlns:a16="http://schemas.microsoft.com/office/drawing/2014/main" id="{81707BD0-C11C-7BE0-9044-9511C7E29C1A}"/>
              </a:ext>
            </a:extLst>
          </p:cNvPr>
          <p:cNvGrpSpPr/>
          <p:nvPr/>
        </p:nvGrpSpPr>
        <p:grpSpPr>
          <a:xfrm>
            <a:off x="5962688" y="1973591"/>
            <a:ext cx="301307" cy="251089"/>
            <a:chOff x="3913346" y="1958226"/>
            <a:chExt cx="301307" cy="251089"/>
          </a:xfrm>
        </p:grpSpPr>
        <p:sp>
          <p:nvSpPr>
            <p:cNvPr id="44" name="Arrow: Right 43">
              <a:extLst>
                <a:ext uri="{FF2B5EF4-FFF2-40B4-BE49-F238E27FC236}">
                  <a16:creationId xmlns:a16="http://schemas.microsoft.com/office/drawing/2014/main" id="{E287CE2E-F709-124F-CAD3-7D406F2EC7B0}"/>
                </a:ext>
              </a:extLst>
            </p:cNvPr>
            <p:cNvSpPr/>
            <p:nvPr/>
          </p:nvSpPr>
          <p:spPr>
            <a:xfrm rot="5400000">
              <a:off x="3938455" y="1933117"/>
              <a:ext cx="251089" cy="30130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5" name="Arrow: Right 4">
              <a:extLst>
                <a:ext uri="{FF2B5EF4-FFF2-40B4-BE49-F238E27FC236}">
                  <a16:creationId xmlns:a16="http://schemas.microsoft.com/office/drawing/2014/main" id="{E6BBEE93-6998-D11E-95F3-88DC5B2E0A27}"/>
                </a:ext>
              </a:extLst>
            </p:cNvPr>
            <p:cNvSpPr txBox="1"/>
            <p:nvPr/>
          </p:nvSpPr>
          <p:spPr>
            <a:xfrm>
              <a:off x="3973608" y="1958226"/>
              <a:ext cx="180785" cy="1757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p:txBody>
        </p:sp>
      </p:grpSp>
      <p:grpSp>
        <p:nvGrpSpPr>
          <p:cNvPr id="46" name="object 3">
            <a:extLst>
              <a:ext uri="{FF2B5EF4-FFF2-40B4-BE49-F238E27FC236}">
                <a16:creationId xmlns:a16="http://schemas.microsoft.com/office/drawing/2014/main" id="{4AFC0C72-526D-5E43-8E83-F2F90D47A856}"/>
              </a:ext>
            </a:extLst>
          </p:cNvPr>
          <p:cNvGrpSpPr/>
          <p:nvPr/>
        </p:nvGrpSpPr>
        <p:grpSpPr>
          <a:xfrm>
            <a:off x="248239" y="28821"/>
            <a:ext cx="9387840" cy="1256030"/>
            <a:chOff x="0" y="772667"/>
            <a:chExt cx="9387840" cy="1256030"/>
          </a:xfrm>
        </p:grpSpPr>
        <p:sp>
          <p:nvSpPr>
            <p:cNvPr id="47" name="object 4">
              <a:extLst>
                <a:ext uri="{FF2B5EF4-FFF2-40B4-BE49-F238E27FC236}">
                  <a16:creationId xmlns:a16="http://schemas.microsoft.com/office/drawing/2014/main" id="{47624669-B32A-CFBC-B4F1-DDA1C9CADE4D}"/>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48" name="object 5">
              <a:extLst>
                <a:ext uri="{FF2B5EF4-FFF2-40B4-BE49-F238E27FC236}">
                  <a16:creationId xmlns:a16="http://schemas.microsoft.com/office/drawing/2014/main" id="{3874C5A1-F923-DBCD-7593-400F4A25647C}"/>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49" name="TextBox 48">
            <a:extLst>
              <a:ext uri="{FF2B5EF4-FFF2-40B4-BE49-F238E27FC236}">
                <a16:creationId xmlns:a16="http://schemas.microsoft.com/office/drawing/2014/main" id="{09C5C344-9861-03FE-E0F3-3FA77967650D}"/>
              </a:ext>
            </a:extLst>
          </p:cNvPr>
          <p:cNvSpPr txBox="1"/>
          <p:nvPr/>
        </p:nvSpPr>
        <p:spPr>
          <a:xfrm>
            <a:off x="718184" y="320763"/>
            <a:ext cx="4711066" cy="584775"/>
          </a:xfrm>
          <a:prstGeom prst="rect">
            <a:avLst/>
          </a:prstGeom>
          <a:noFill/>
        </p:spPr>
        <p:txBody>
          <a:bodyPr wrap="square" rtlCol="0">
            <a:spAutoFit/>
          </a:bodyPr>
          <a:lstStyle/>
          <a:p>
            <a:r>
              <a:rPr lang="en-IN" sz="3200" dirty="0">
                <a:solidFill>
                  <a:schemeClr val="bg1"/>
                </a:solidFill>
              </a:rPr>
              <a:t>Flow Chart</a:t>
            </a:r>
          </a:p>
        </p:txBody>
      </p:sp>
      <p:sp>
        <p:nvSpPr>
          <p:cNvPr id="50" name="object 2">
            <a:extLst>
              <a:ext uri="{FF2B5EF4-FFF2-40B4-BE49-F238E27FC236}">
                <a16:creationId xmlns:a16="http://schemas.microsoft.com/office/drawing/2014/main" id="{1230A4E8-A251-0564-AF60-8F37743FE155}"/>
              </a:ext>
            </a:extLst>
          </p:cNvPr>
          <p:cNvSpPr/>
          <p:nvPr/>
        </p:nvSpPr>
        <p:spPr>
          <a:xfrm>
            <a:off x="10687224" y="90670"/>
            <a:ext cx="1123187" cy="1132332"/>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61646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885</TotalTime>
  <Words>922</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Georgia</vt:lpstr>
      <vt:lpstr>Google Sans</vt:lpstr>
      <vt:lpstr>Open Sans</vt:lpstr>
      <vt:lpstr>source-serif-pro</vt:lpstr>
      <vt:lpstr>Times New Roman</vt:lpstr>
      <vt:lpstr>Trebuchet MS</vt:lpstr>
      <vt:lpstr>Verdana</vt:lpstr>
      <vt:lpstr>Office Theme</vt:lpstr>
      <vt:lpstr>Center for Development of Advanced  Computing Patna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patil</dc:creator>
  <cp:lastModifiedBy>ADITYA BHISE</cp:lastModifiedBy>
  <cp:revision>9</cp:revision>
  <dcterms:created xsi:type="dcterms:W3CDTF">2023-03-13T16:16:09Z</dcterms:created>
  <dcterms:modified xsi:type="dcterms:W3CDTF">2023-03-14T18:19:10Z</dcterms:modified>
</cp:coreProperties>
</file>