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123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BBD6-E39D-4DCE-A83C-064CDCCD328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688E-F689-4FF2-9CAB-D01E862460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BBD6-E39D-4DCE-A83C-064CDCCD328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688E-F689-4FF2-9CAB-D01E862460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BBD6-E39D-4DCE-A83C-064CDCCD328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688E-F689-4FF2-9CAB-D01E862460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BBD6-E39D-4DCE-A83C-064CDCCD328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688E-F689-4FF2-9CAB-D01E862460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BBD6-E39D-4DCE-A83C-064CDCCD328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688E-F689-4FF2-9CAB-D01E862460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BBD6-E39D-4DCE-A83C-064CDCCD328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688E-F689-4FF2-9CAB-D01E862460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BBD6-E39D-4DCE-A83C-064CDCCD328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688E-F689-4FF2-9CAB-D01E862460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BBD6-E39D-4DCE-A83C-064CDCCD328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688E-F689-4FF2-9CAB-D01E862460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BBD6-E39D-4DCE-A83C-064CDCCD328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688E-F689-4FF2-9CAB-D01E862460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BBD6-E39D-4DCE-A83C-064CDCCD328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688E-F689-4FF2-9CAB-D01E862460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BBD6-E39D-4DCE-A83C-064CDCCD328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688E-F689-4FF2-9CAB-D01E862460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6BBD6-E39D-4DCE-A83C-064CDCCD3287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A688E-F689-4FF2-9CAB-D01E862460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39338"/>
            <a:ext cx="6858000" cy="16361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Computer numerical control of machine tools and processes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915168"/>
            <a:ext cx="6858000" cy="1072787"/>
          </a:xfrm>
        </p:spPr>
        <p:txBody>
          <a:bodyPr>
            <a:normAutofit fontScale="47500" lnSpcReduction="20000"/>
          </a:bodyPr>
          <a:lstStyle/>
          <a:p>
            <a:r>
              <a:rPr lang="en-US" dirty="0" err="1" smtClean="0"/>
              <a:t>Asimava</a:t>
            </a:r>
            <a:r>
              <a:rPr lang="en-US" dirty="0" smtClean="0"/>
              <a:t> Roy Choudhury</a:t>
            </a:r>
          </a:p>
          <a:p>
            <a:r>
              <a:rPr lang="en-US" dirty="0" smtClean="0"/>
              <a:t>Professor </a:t>
            </a:r>
          </a:p>
          <a:p>
            <a:r>
              <a:rPr lang="en-US" dirty="0" smtClean="0"/>
              <a:t>Mechanical Engineering Department</a:t>
            </a:r>
          </a:p>
          <a:p>
            <a:r>
              <a:rPr lang="en-US" dirty="0" smtClean="0"/>
              <a:t>Indian Institute of Technology, </a:t>
            </a:r>
            <a:r>
              <a:rPr lang="en-US" dirty="0" err="1" smtClean="0"/>
              <a:t>Kharagpur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1831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signals, Binary logic and logic gates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17835"/>
            <a:ext cx="7886700" cy="3472138"/>
          </a:xfrm>
        </p:spPr>
        <p:txBody>
          <a:bodyPr/>
          <a:lstStyle/>
          <a:p>
            <a:r>
              <a:rPr lang="en-US" dirty="0" smtClean="0"/>
              <a:t>Digital circuitry is employed in almost all aspects of CNC control. Example : Data input, data storage, data processing, interpolation, motion execution, feedback etc.</a:t>
            </a:r>
            <a:endParaRPr lang="en-US" dirty="0"/>
          </a:p>
        </p:txBody>
      </p:sp>
      <p:grpSp>
        <p:nvGrpSpPr>
          <p:cNvPr id="4" name="Group 23"/>
          <p:cNvGrpSpPr/>
          <p:nvPr/>
        </p:nvGrpSpPr>
        <p:grpSpPr>
          <a:xfrm>
            <a:off x="817199" y="3618427"/>
            <a:ext cx="4550991" cy="1054801"/>
            <a:chOff x="838200" y="2306086"/>
            <a:chExt cx="6067988" cy="1406401"/>
          </a:xfrm>
        </p:grpSpPr>
        <p:grpSp>
          <p:nvGrpSpPr>
            <p:cNvPr id="6" name="Group 16"/>
            <p:cNvGrpSpPr/>
            <p:nvPr/>
          </p:nvGrpSpPr>
          <p:grpSpPr>
            <a:xfrm>
              <a:off x="1143000" y="2306086"/>
              <a:ext cx="5411496" cy="1406401"/>
              <a:chOff x="1143000" y="2306086"/>
              <a:chExt cx="5411496" cy="1406401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1143000" y="2672862"/>
                <a:ext cx="23035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1143000" y="3264877"/>
                <a:ext cx="23035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Chord 9"/>
              <p:cNvSpPr/>
              <p:nvPr/>
            </p:nvSpPr>
            <p:spPr>
              <a:xfrm rot="5400000" flipV="1">
                <a:off x="2538879" y="2000456"/>
                <a:ext cx="1406401" cy="2017662"/>
              </a:xfrm>
              <a:prstGeom prst="chord">
                <a:avLst>
                  <a:gd name="adj1" fmla="val 918245"/>
                  <a:gd name="adj2" fmla="val 9850373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lIns="0" tIns="0" rIns="0" bIns="0" rtlCol="0" anchor="ctr"/>
              <a:lstStyle/>
              <a:p>
                <a:pPr algn="ctr"/>
                <a:r>
                  <a:rPr lang="en-US" sz="1350" dirty="0">
                    <a:solidFill>
                      <a:schemeClr val="tx1"/>
                    </a:solidFill>
                  </a:rPr>
                  <a:t>                   AND</a:t>
                </a: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4250911" y="3009286"/>
                <a:ext cx="23035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838200" y="3150767"/>
              <a:ext cx="35169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b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38200" y="2488197"/>
              <a:ext cx="35169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a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54496" y="2831421"/>
              <a:ext cx="35169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c</a:t>
              </a:r>
            </a:p>
          </p:txBody>
        </p:sp>
      </p:grpSp>
      <p:grpSp>
        <p:nvGrpSpPr>
          <p:cNvPr id="7" name="Group 41"/>
          <p:cNvGrpSpPr/>
          <p:nvPr/>
        </p:nvGrpSpPr>
        <p:grpSpPr>
          <a:xfrm>
            <a:off x="817199" y="4999235"/>
            <a:ext cx="4550991" cy="816684"/>
            <a:chOff x="1189892" y="4519247"/>
            <a:chExt cx="6067988" cy="1088911"/>
          </a:xfrm>
        </p:grpSpPr>
        <p:grpSp>
          <p:nvGrpSpPr>
            <p:cNvPr id="9" name="Group 24"/>
            <p:cNvGrpSpPr/>
            <p:nvPr/>
          </p:nvGrpSpPr>
          <p:grpSpPr>
            <a:xfrm>
              <a:off x="1189892" y="4545479"/>
              <a:ext cx="6067988" cy="1062679"/>
              <a:chOff x="838200" y="2488196"/>
              <a:chExt cx="6067988" cy="1062679"/>
            </a:xfrm>
          </p:grpSpPr>
          <p:grpSp>
            <p:nvGrpSpPr>
              <p:cNvPr id="11" name="Group 25"/>
              <p:cNvGrpSpPr/>
              <p:nvPr/>
            </p:nvGrpSpPr>
            <p:grpSpPr>
              <a:xfrm>
                <a:off x="1143000" y="2672862"/>
                <a:ext cx="5411496" cy="592015"/>
                <a:chOff x="1143000" y="2672862"/>
                <a:chExt cx="5411496" cy="592015"/>
              </a:xfrm>
            </p:grpSpPr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1143000" y="2672862"/>
                  <a:ext cx="230358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1143000" y="3264877"/>
                  <a:ext cx="230358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4250911" y="3009286"/>
                  <a:ext cx="230358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/>
              <p:cNvSpPr txBox="1"/>
              <p:nvPr/>
            </p:nvSpPr>
            <p:spPr>
              <a:xfrm>
                <a:off x="838200" y="3150766"/>
                <a:ext cx="351692" cy="4001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b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38200" y="2488196"/>
                <a:ext cx="351692" cy="4001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a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554496" y="2831421"/>
                <a:ext cx="351692" cy="4001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c</a:t>
                </a:r>
              </a:p>
            </p:txBody>
          </p:sp>
        </p:grpSp>
        <p:sp>
          <p:nvSpPr>
            <p:cNvPr id="35" name="Freeform 34"/>
            <p:cNvSpPr/>
            <p:nvPr/>
          </p:nvSpPr>
          <p:spPr>
            <a:xfrm>
              <a:off x="3640015" y="4519247"/>
              <a:ext cx="200588" cy="1058134"/>
            </a:xfrm>
            <a:custGeom>
              <a:avLst/>
              <a:gdLst>
                <a:gd name="connsiteX0" fmla="*/ 0 w 214272"/>
                <a:gd name="connsiteY0" fmla="*/ 0 h 1125416"/>
                <a:gd name="connsiteX1" fmla="*/ 158262 w 214272"/>
                <a:gd name="connsiteY1" fmla="*/ 281354 h 1125416"/>
                <a:gd name="connsiteX2" fmla="*/ 211016 w 214272"/>
                <a:gd name="connsiteY2" fmla="*/ 474785 h 1125416"/>
                <a:gd name="connsiteX3" fmla="*/ 193431 w 214272"/>
                <a:gd name="connsiteY3" fmla="*/ 703385 h 1125416"/>
                <a:gd name="connsiteX4" fmla="*/ 70339 w 214272"/>
                <a:gd name="connsiteY4" fmla="*/ 1125416 h 1125416"/>
                <a:gd name="connsiteX5" fmla="*/ 70339 w 214272"/>
                <a:gd name="connsiteY5" fmla="*/ 1125416 h 1125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272" h="1125416">
                  <a:moveTo>
                    <a:pt x="0" y="0"/>
                  </a:moveTo>
                  <a:cubicBezTo>
                    <a:pt x="61546" y="101111"/>
                    <a:pt x="123093" y="202223"/>
                    <a:pt x="158262" y="281354"/>
                  </a:cubicBezTo>
                  <a:cubicBezTo>
                    <a:pt x="193431" y="360485"/>
                    <a:pt x="205155" y="404447"/>
                    <a:pt x="211016" y="474785"/>
                  </a:cubicBezTo>
                  <a:cubicBezTo>
                    <a:pt x="216877" y="545123"/>
                    <a:pt x="216877" y="594947"/>
                    <a:pt x="193431" y="703385"/>
                  </a:cubicBezTo>
                  <a:cubicBezTo>
                    <a:pt x="169985" y="811823"/>
                    <a:pt x="70339" y="1125416"/>
                    <a:pt x="70339" y="1125416"/>
                  </a:cubicBezTo>
                  <a:lnTo>
                    <a:pt x="70339" y="112541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3640015" y="4536831"/>
              <a:ext cx="967154" cy="527538"/>
            </a:xfrm>
            <a:custGeom>
              <a:avLst/>
              <a:gdLst>
                <a:gd name="connsiteX0" fmla="*/ 0 w 967154"/>
                <a:gd name="connsiteY0" fmla="*/ 0 h 527538"/>
                <a:gd name="connsiteX1" fmla="*/ 386862 w 967154"/>
                <a:gd name="connsiteY1" fmla="*/ 35169 h 527538"/>
                <a:gd name="connsiteX2" fmla="*/ 633047 w 967154"/>
                <a:gd name="connsiteY2" fmla="*/ 211015 h 527538"/>
                <a:gd name="connsiteX3" fmla="*/ 967154 w 967154"/>
                <a:gd name="connsiteY3" fmla="*/ 527538 h 527538"/>
                <a:gd name="connsiteX4" fmla="*/ 967154 w 967154"/>
                <a:gd name="connsiteY4" fmla="*/ 527538 h 527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7154" h="527538">
                  <a:moveTo>
                    <a:pt x="0" y="0"/>
                  </a:moveTo>
                  <a:cubicBezTo>
                    <a:pt x="140677" y="0"/>
                    <a:pt x="281354" y="0"/>
                    <a:pt x="386862" y="35169"/>
                  </a:cubicBezTo>
                  <a:cubicBezTo>
                    <a:pt x="492370" y="70338"/>
                    <a:pt x="536332" y="128954"/>
                    <a:pt x="633047" y="211015"/>
                  </a:cubicBezTo>
                  <a:cubicBezTo>
                    <a:pt x="729762" y="293077"/>
                    <a:pt x="967154" y="527538"/>
                    <a:pt x="967154" y="527538"/>
                  </a:cubicBezTo>
                  <a:lnTo>
                    <a:pt x="967154" y="52753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Freeform 37"/>
            <p:cNvSpPr/>
            <p:nvPr/>
          </p:nvSpPr>
          <p:spPr>
            <a:xfrm flipV="1">
              <a:off x="3640015" y="5048253"/>
              <a:ext cx="975291" cy="529127"/>
            </a:xfrm>
            <a:custGeom>
              <a:avLst/>
              <a:gdLst>
                <a:gd name="connsiteX0" fmla="*/ 0 w 967154"/>
                <a:gd name="connsiteY0" fmla="*/ 0 h 527538"/>
                <a:gd name="connsiteX1" fmla="*/ 386862 w 967154"/>
                <a:gd name="connsiteY1" fmla="*/ 35169 h 527538"/>
                <a:gd name="connsiteX2" fmla="*/ 633047 w 967154"/>
                <a:gd name="connsiteY2" fmla="*/ 211015 h 527538"/>
                <a:gd name="connsiteX3" fmla="*/ 967154 w 967154"/>
                <a:gd name="connsiteY3" fmla="*/ 527538 h 527538"/>
                <a:gd name="connsiteX4" fmla="*/ 967154 w 967154"/>
                <a:gd name="connsiteY4" fmla="*/ 527538 h 527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7154" h="527538">
                  <a:moveTo>
                    <a:pt x="0" y="0"/>
                  </a:moveTo>
                  <a:cubicBezTo>
                    <a:pt x="140677" y="0"/>
                    <a:pt x="281354" y="0"/>
                    <a:pt x="386862" y="35169"/>
                  </a:cubicBezTo>
                  <a:cubicBezTo>
                    <a:pt x="492370" y="70338"/>
                    <a:pt x="536332" y="128954"/>
                    <a:pt x="633047" y="211015"/>
                  </a:cubicBezTo>
                  <a:cubicBezTo>
                    <a:pt x="729762" y="293077"/>
                    <a:pt x="967154" y="527538"/>
                    <a:pt x="967154" y="527538"/>
                  </a:cubicBezTo>
                  <a:lnTo>
                    <a:pt x="967154" y="52753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947745" y="4876417"/>
              <a:ext cx="612531" cy="4001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OR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22233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rchitecture of the control unit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MCU = DPU + CLU</a:t>
            </a:r>
          </a:p>
          <a:p>
            <a:endParaRPr lang="en-US" dirty="0"/>
          </a:p>
          <a:p>
            <a:r>
              <a:rPr lang="en-US" dirty="0" smtClean="0"/>
              <a:t>MCU = Machine control unit</a:t>
            </a:r>
          </a:p>
          <a:p>
            <a:endParaRPr lang="en-US" dirty="0"/>
          </a:p>
          <a:p>
            <a:r>
              <a:rPr lang="en-US" dirty="0" smtClean="0"/>
              <a:t>DPU = Data processing unit – contains data entry, data processing, interpolator</a:t>
            </a:r>
          </a:p>
          <a:p>
            <a:r>
              <a:rPr lang="en-US" dirty="0" smtClean="0"/>
              <a:t>CLU = Control loops unit – contains all devices for achieving required motion along an axis (example : The motor, the lead screw-nut, the gear box, the feedback device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175272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modifications of the conventional machine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More robust and rigid for the same power level</a:t>
            </a:r>
          </a:p>
          <a:p>
            <a:r>
              <a:rPr lang="en-US" dirty="0" smtClean="0"/>
              <a:t>Backlash elimination, incorporation of recirculating ball screw-nut mechanism</a:t>
            </a:r>
          </a:p>
          <a:p>
            <a:r>
              <a:rPr lang="en-US" dirty="0" smtClean="0"/>
              <a:t>Gear box elimination – gear boxes limit the ratio of axes speeds</a:t>
            </a:r>
          </a:p>
          <a:p>
            <a:r>
              <a:rPr lang="en-US" dirty="0" smtClean="0"/>
              <a:t>Feedback where necessary</a:t>
            </a:r>
          </a:p>
          <a:p>
            <a:r>
              <a:rPr lang="en-US" dirty="0" smtClean="0"/>
              <a:t>Simple kinematic chains / structures instead of complex or compound chains / structures</a:t>
            </a:r>
          </a:p>
          <a:p>
            <a:r>
              <a:rPr lang="en-US" dirty="0" smtClean="0"/>
              <a:t>Motors with lower time constant (faster response)</a:t>
            </a:r>
          </a:p>
          <a:p>
            <a:r>
              <a:rPr lang="en-US" dirty="0" smtClean="0"/>
              <a:t>Interpolator where necessary</a:t>
            </a:r>
          </a:p>
          <a:p>
            <a:r>
              <a:rPr lang="en-US" dirty="0" smtClean="0"/>
              <a:t>Control over displacement, velocity, acceleration of the axes in order to avoid overshoots, sluggish response and resulting inaccuracies in part geometry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6854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it possible to implement computer control on this machine tool 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6809" y="2891726"/>
            <a:ext cx="4950381" cy="22191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2265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kinematic chains for CNC machine tools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061" y="1690690"/>
            <a:ext cx="9153589" cy="43143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0912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Flexibility</a:t>
            </a:r>
          </a:p>
          <a:p>
            <a:r>
              <a:rPr lang="en-US" dirty="0" smtClean="0"/>
              <a:t>It is possible to incorporate automation in low level production</a:t>
            </a:r>
          </a:p>
          <a:p>
            <a:r>
              <a:rPr lang="en-US" dirty="0" smtClean="0"/>
              <a:t>Ability to cut complex profiles</a:t>
            </a:r>
          </a:p>
          <a:p>
            <a:r>
              <a:rPr lang="en-US" dirty="0" smtClean="0"/>
              <a:t>Higher productivity and Accuracy in many applications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Initial investment is high</a:t>
            </a:r>
          </a:p>
          <a:p>
            <a:r>
              <a:rPr lang="en-US" dirty="0" smtClean="0"/>
              <a:t>Required skill level of machinist, operator </a:t>
            </a:r>
            <a:r>
              <a:rPr lang="en-US" dirty="0" err="1" smtClean="0"/>
              <a:t>etc</a:t>
            </a:r>
            <a:r>
              <a:rPr lang="en-US" dirty="0" smtClean="0"/>
              <a:t> is high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4297886"/>
            <a:ext cx="37188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/>
              <a:t>Disadvantages</a:t>
            </a:r>
          </a:p>
        </p:txBody>
      </p:sp>
    </p:spTree>
    <p:extLst>
      <p:ext uri="{BB962C8B-B14F-4D97-AF65-F5344CB8AC3E}">
        <p14:creationId xmlns="" xmlns:p14="http://schemas.microsoft.com/office/powerpoint/2010/main" val="368721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MCQ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 advantage of CNC machining </a:t>
            </a:r>
            <a:r>
              <a:rPr lang="en-C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 Fixed automation is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LcPeriod"/>
            </a:pPr>
            <a:r>
              <a:rPr lang="en-C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Flexibility     </a:t>
            </a:r>
            <a:r>
              <a:rPr lang="en-C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b</a:t>
            </a:r>
            <a:r>
              <a:rPr lang="en-C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Accuracy     </a:t>
            </a:r>
            <a:endParaRPr lang="en-CA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CA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C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C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Speed   </a:t>
            </a:r>
            <a:r>
              <a:rPr lang="en-C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d</a:t>
            </a:r>
            <a:r>
              <a:rPr lang="en-C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None of the others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5287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69221"/>
            <a:ext cx="7772400" cy="2387600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inary </a:t>
            </a:r>
            <a:r>
              <a:rPr lang="en-US" dirty="0"/>
              <a:t>logic and logic </a:t>
            </a:r>
            <a:r>
              <a:rPr lang="en-US" dirty="0" smtClean="0"/>
              <a:t>gates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41673"/>
            <a:ext cx="6858000" cy="1655762"/>
          </a:xfrm>
        </p:spPr>
        <p:txBody>
          <a:bodyPr/>
          <a:lstStyle/>
          <a:p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 </a:t>
            </a:r>
            <a:r>
              <a:rPr lang="en-US" dirty="0"/>
              <a:t>Lecture for the open online course  "</a:t>
            </a:r>
            <a:r>
              <a:rPr lang="en-US" b="1" dirty="0"/>
              <a:t>Computer numerical control (CNC) of machine tools and processes 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="" xmlns:p14="http://schemas.microsoft.com/office/powerpoint/2010/main" val="361579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 / variables which can take up only 2 values – Binary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873458" y="2209859"/>
            <a:ext cx="4647061" cy="931626"/>
            <a:chOff x="900753" y="2958780"/>
            <a:chExt cx="4647061" cy="931626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142698" y="3424593"/>
              <a:ext cx="3405116" cy="85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709080" y="2971634"/>
              <a:ext cx="2272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 =  0 volts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0753" y="2958780"/>
              <a:ext cx="1241946" cy="9316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Power supply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873458" y="4734376"/>
            <a:ext cx="4647061" cy="1177412"/>
            <a:chOff x="873458" y="3626803"/>
            <a:chExt cx="4647061" cy="1177412"/>
          </a:xfrm>
        </p:grpSpPr>
        <p:grpSp>
          <p:nvGrpSpPr>
            <p:cNvPr id="7" name="Group 11"/>
            <p:cNvGrpSpPr/>
            <p:nvPr/>
          </p:nvGrpSpPr>
          <p:grpSpPr>
            <a:xfrm>
              <a:off x="873458" y="3626803"/>
              <a:ext cx="4647061" cy="1177412"/>
              <a:chOff x="900753" y="2712994"/>
              <a:chExt cx="4647061" cy="1177412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2142698" y="3424593"/>
                <a:ext cx="3405116" cy="857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2756839" y="2712994"/>
                <a:ext cx="2272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 = Pulsed 5/0 volts</a:t>
                </a:r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900753" y="2958780"/>
                <a:ext cx="1241946" cy="931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Power supply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24"/>
            <p:cNvGrpSpPr/>
            <p:nvPr/>
          </p:nvGrpSpPr>
          <p:grpSpPr>
            <a:xfrm>
              <a:off x="2088105" y="4014941"/>
              <a:ext cx="764277" cy="332038"/>
              <a:chOff x="2088105" y="4014941"/>
              <a:chExt cx="764277" cy="332038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2470244" y="4014942"/>
                <a:ext cx="38213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2470243" y="4014942"/>
                <a:ext cx="6824" cy="33203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2828494" y="4014941"/>
                <a:ext cx="6824" cy="33203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2088105" y="4335230"/>
                <a:ext cx="38213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25"/>
            <p:cNvGrpSpPr/>
            <p:nvPr/>
          </p:nvGrpSpPr>
          <p:grpSpPr>
            <a:xfrm>
              <a:off x="2828067" y="4014940"/>
              <a:ext cx="764277" cy="332038"/>
              <a:chOff x="2088105" y="4014941"/>
              <a:chExt cx="764277" cy="332038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2470244" y="4014942"/>
                <a:ext cx="38213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2470243" y="4014942"/>
                <a:ext cx="6824" cy="33203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828494" y="4014941"/>
                <a:ext cx="6824" cy="33203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088105" y="4335230"/>
                <a:ext cx="38213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30"/>
            <p:cNvGrpSpPr/>
            <p:nvPr/>
          </p:nvGrpSpPr>
          <p:grpSpPr>
            <a:xfrm>
              <a:off x="3548408" y="4018112"/>
              <a:ext cx="764277" cy="332038"/>
              <a:chOff x="2088105" y="4014941"/>
              <a:chExt cx="764277" cy="332038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2470244" y="4014942"/>
                <a:ext cx="38213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2470243" y="4014942"/>
                <a:ext cx="6824" cy="33203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2828494" y="4014941"/>
                <a:ext cx="6824" cy="33203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088105" y="4335230"/>
                <a:ext cx="38213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35"/>
            <p:cNvGrpSpPr/>
            <p:nvPr/>
          </p:nvGrpSpPr>
          <p:grpSpPr>
            <a:xfrm>
              <a:off x="4287518" y="4018111"/>
              <a:ext cx="764277" cy="332038"/>
              <a:chOff x="2088105" y="4014941"/>
              <a:chExt cx="764277" cy="332038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2470244" y="4014942"/>
                <a:ext cx="38213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2470243" y="4014942"/>
                <a:ext cx="6824" cy="33203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2828494" y="4014941"/>
                <a:ext cx="6824" cy="33203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088105" y="4335230"/>
                <a:ext cx="38213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>
              <a:off x="5027907" y="4350148"/>
              <a:ext cx="38213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42"/>
          <p:cNvGrpSpPr/>
          <p:nvPr/>
        </p:nvGrpSpPr>
        <p:grpSpPr>
          <a:xfrm>
            <a:off x="893498" y="3436602"/>
            <a:ext cx="4647061" cy="1152630"/>
            <a:chOff x="900753" y="2737776"/>
            <a:chExt cx="4647061" cy="1152630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2142698" y="3424593"/>
              <a:ext cx="3405116" cy="85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709079" y="2737776"/>
              <a:ext cx="2272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 =  </a:t>
              </a:r>
              <a:r>
                <a:rPr lang="en-US" dirty="0"/>
                <a:t>5</a:t>
              </a:r>
              <a:r>
                <a:rPr lang="en-US" dirty="0" smtClean="0"/>
                <a:t> volts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00753" y="2958780"/>
              <a:ext cx="1241946" cy="9316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Power supply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>
            <a:off x="2145679" y="3797357"/>
            <a:ext cx="3405116" cy="857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595577" y="2499583"/>
            <a:ext cx="115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</a:t>
            </a:r>
            <a:r>
              <a:rPr lang="en-US" dirty="0" smtClean="0"/>
              <a:t>, seconds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595578" y="3938753"/>
            <a:ext cx="115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</a:t>
            </a:r>
            <a:r>
              <a:rPr lang="en-US" dirty="0" smtClean="0"/>
              <a:t>, seconds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520519" y="5265597"/>
            <a:ext cx="115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</a:t>
            </a:r>
            <a:r>
              <a:rPr lang="en-US" dirty="0" smtClean="0"/>
              <a:t>, seconds</a:t>
            </a:r>
          </a:p>
        </p:txBody>
      </p:sp>
    </p:spTree>
    <p:extLst>
      <p:ext uri="{BB962C8B-B14F-4D97-AF65-F5344CB8AC3E}">
        <p14:creationId xmlns="" xmlns:p14="http://schemas.microsoft.com/office/powerpoint/2010/main" val="399551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tables for some logic operations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59551" y="2327163"/>
          <a:ext cx="8720672" cy="2133600"/>
        </p:xfrm>
        <a:graphic>
          <a:graphicData uri="http://schemas.openxmlformats.org/drawingml/2006/table">
            <a:tbl>
              <a:tblPr/>
              <a:tblGrid>
                <a:gridCol w="810299"/>
                <a:gridCol w="810299"/>
                <a:gridCol w="810299"/>
                <a:gridCol w="810299"/>
                <a:gridCol w="1234449"/>
                <a:gridCol w="1244011"/>
                <a:gridCol w="1500508"/>
                <a:gridCol w="1500508"/>
              </a:tblGrid>
              <a:tr h="3611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</a:t>
                      </a:r>
                      <a:r>
                        <a:rPr lang="en-US" sz="2800" i="1" baseline="30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/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</a:t>
                      </a:r>
                      <a:r>
                        <a:rPr lang="en-US" sz="2800" i="1" baseline="30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/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1" dirty="0" smtClean="0">
                          <a:effectLst/>
                          <a:latin typeface="Times New Roman" panose="02020603050405020304" pitchFamily="18" charset="0"/>
                        </a:rPr>
                        <a:t>A </a:t>
                      </a:r>
                      <a:r>
                        <a:rPr lang="en-US" sz="2800" b="0" i="1" dirty="0">
                          <a:effectLst/>
                          <a:latin typeface="Times New Roman" panose="02020603050405020304" pitchFamily="18" charset="0"/>
                        </a:rPr>
                        <a:t>+ </a:t>
                      </a:r>
                      <a:r>
                        <a:rPr lang="en-US" sz="2800" b="0" i="1" dirty="0" smtClean="0"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  <a:endParaRPr lang="en-US" sz="2800" b="0" i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1" dirty="0" smtClean="0">
                          <a:effectLst/>
                          <a:latin typeface="Times New Roman" panose="02020603050405020304" pitchFamily="18" charset="0"/>
                        </a:rPr>
                        <a:t>A.B</a:t>
                      </a:r>
                      <a:endParaRPr lang="en-US" sz="2800" b="0" i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</a:t>
                      </a:r>
                      <a:r>
                        <a:rPr lang="en-US" sz="2800" b="0" i="1" dirty="0" smtClean="0"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</a:t>
                      </a:r>
                      <a:r>
                        <a:rPr lang="en-US" sz="2800" b="0" i="1" dirty="0" smtClean="0"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8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A#B</a:t>
                      </a:r>
                      <a:endParaRPr lang="en-US" sz="28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1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2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1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2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1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2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1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627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Computer Numerical control – what is it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Control achieved by the use of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Numbers, symbols, signals, Letters, Codes, Words, instructions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 short, a Language-based communication with machines to be controlled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Inputs to the machine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through numbers, letters and codes</a:t>
            </a:r>
          </a:p>
          <a:p>
            <a:pPr marL="0" indent="0">
              <a:buNone/>
            </a:pPr>
            <a:r>
              <a:rPr lang="en-US" dirty="0" smtClean="0"/>
              <a:t>The processing of data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through numerical calculations                           and logic operations</a:t>
            </a:r>
          </a:p>
          <a:p>
            <a:pPr marL="0" indent="0">
              <a:buNone/>
            </a:pPr>
            <a:r>
              <a:rPr lang="en-US" dirty="0" smtClean="0"/>
              <a:t>The execution of operations </a:t>
            </a:r>
            <a:r>
              <a:rPr lang="en-US" dirty="0" smtClean="0">
                <a:sym typeface="Wingdings" panose="05000000000000000000" pitchFamily="2" charset="2"/>
              </a:rPr>
              <a:t> through generated signals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16761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logic operations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25625"/>
            <a:ext cx="255127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law of complements </a:t>
            </a:r>
          </a:p>
          <a:p>
            <a:r>
              <a:rPr lang="en-US" i="1" dirty="0"/>
              <a:t>a + a</a:t>
            </a:r>
            <a:r>
              <a:rPr lang="en-US" i="1" baseline="30000" dirty="0">
                <a:sym typeface="Symbol" panose="05050102010706020507" pitchFamily="18" charset="2"/>
              </a:rPr>
              <a:t></a:t>
            </a:r>
            <a:r>
              <a:rPr lang="en-US" i="1" dirty="0"/>
              <a:t> = 1</a:t>
            </a:r>
            <a:endParaRPr lang="en-US" dirty="0"/>
          </a:p>
          <a:p>
            <a:r>
              <a:rPr lang="en-US" i="1" dirty="0"/>
              <a:t>a . a</a:t>
            </a:r>
            <a:r>
              <a:rPr lang="en-US" i="1" baseline="30000" dirty="0">
                <a:sym typeface="Symbol" panose="05050102010706020507" pitchFamily="18" charset="2"/>
              </a:rPr>
              <a:t></a:t>
            </a:r>
            <a:r>
              <a:rPr lang="en-US" i="1" dirty="0"/>
              <a:t> = 0</a:t>
            </a:r>
            <a:endParaRPr lang="en-US" dirty="0"/>
          </a:p>
          <a:p>
            <a:r>
              <a:rPr lang="en-US" i="1" dirty="0"/>
              <a:t>a + 1 = 1</a:t>
            </a:r>
            <a:endParaRPr lang="en-US" dirty="0"/>
          </a:p>
          <a:p>
            <a:r>
              <a:rPr lang="en-US" i="1" dirty="0"/>
              <a:t>a . 0  = 0</a:t>
            </a:r>
            <a:endParaRPr lang="en-US" dirty="0"/>
          </a:p>
          <a:p>
            <a:r>
              <a:rPr lang="en-US" i="1" dirty="0"/>
              <a:t>a . 1  = a</a:t>
            </a:r>
            <a:endParaRPr lang="en-US" dirty="0"/>
          </a:p>
          <a:p>
            <a:r>
              <a:rPr lang="en-US" i="1" dirty="0"/>
              <a:t>a + 0 = a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34770" y="1825625"/>
            <a:ext cx="51725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ym typeface="Symbol" panose="05050102010706020507" pitchFamily="18" charset="2"/>
              </a:rPr>
              <a:t></a:t>
            </a:r>
            <a:r>
              <a:rPr lang="en-US" sz="2800" dirty="0"/>
              <a:t>  Commutative law  </a:t>
            </a:r>
          </a:p>
          <a:p>
            <a:r>
              <a:rPr lang="en-US" sz="2800" i="1" dirty="0"/>
              <a:t>a + b = b + a</a:t>
            </a:r>
            <a:endParaRPr lang="en-US" sz="2800" dirty="0"/>
          </a:p>
          <a:p>
            <a:r>
              <a:rPr lang="en-US" sz="2800" i="1" dirty="0" err="1"/>
              <a:t>a.b</a:t>
            </a:r>
            <a:r>
              <a:rPr lang="en-US" sz="2800" i="1" dirty="0"/>
              <a:t> = </a:t>
            </a:r>
            <a:r>
              <a:rPr lang="en-US" sz="2800" i="1" dirty="0" err="1"/>
              <a:t>b.a</a:t>
            </a:r>
            <a:endParaRPr lang="en-US" sz="2800" dirty="0"/>
          </a:p>
          <a:p>
            <a:r>
              <a:rPr lang="en-US" sz="2800" dirty="0">
                <a:sym typeface="Symbol" panose="05050102010706020507" pitchFamily="18" charset="2"/>
              </a:rPr>
              <a:t></a:t>
            </a:r>
            <a:r>
              <a:rPr lang="en-US" sz="2800" dirty="0"/>
              <a:t>  Distributive law</a:t>
            </a:r>
          </a:p>
          <a:p>
            <a:r>
              <a:rPr lang="en-US" sz="2800" i="1" dirty="0"/>
              <a:t>a.(b + c) = </a:t>
            </a:r>
            <a:r>
              <a:rPr lang="en-US" sz="2800" i="1" dirty="0" err="1"/>
              <a:t>a.b</a:t>
            </a:r>
            <a:r>
              <a:rPr lang="en-US" sz="2800" i="1" dirty="0"/>
              <a:t> + </a:t>
            </a:r>
            <a:r>
              <a:rPr lang="en-US" sz="2800" i="1" dirty="0" err="1"/>
              <a:t>a.c</a:t>
            </a:r>
            <a:endParaRPr lang="en-US" sz="2800" dirty="0"/>
          </a:p>
          <a:p>
            <a:r>
              <a:rPr lang="en-US" sz="2800" dirty="0">
                <a:sym typeface="Symbol" panose="05050102010706020507" pitchFamily="18" charset="2"/>
              </a:rPr>
              <a:t></a:t>
            </a:r>
            <a:r>
              <a:rPr lang="en-US" sz="2800" dirty="0"/>
              <a:t>  associative law </a:t>
            </a:r>
          </a:p>
          <a:p>
            <a:r>
              <a:rPr lang="en-US" sz="2800" i="1" dirty="0"/>
              <a:t>a + </a:t>
            </a:r>
            <a:r>
              <a:rPr lang="en-US" sz="2800" i="1" dirty="0" err="1"/>
              <a:t>b.c</a:t>
            </a:r>
            <a:r>
              <a:rPr lang="en-US" sz="2800" i="1" dirty="0"/>
              <a:t> = (a + b) . (a + c) </a:t>
            </a:r>
            <a:endParaRPr lang="en-US" sz="2800" dirty="0"/>
          </a:p>
          <a:p>
            <a:r>
              <a:rPr lang="en-US" sz="2800" dirty="0">
                <a:sym typeface="Symbol" panose="05050102010706020507" pitchFamily="18" charset="2"/>
              </a:rPr>
              <a:t></a:t>
            </a:r>
            <a:r>
              <a:rPr lang="en-US" sz="2800" dirty="0"/>
              <a:t>  De Morgan’s laws</a:t>
            </a:r>
          </a:p>
          <a:p>
            <a:r>
              <a:rPr lang="en-US" sz="2800" i="1" dirty="0"/>
              <a:t>(a + b)</a:t>
            </a:r>
            <a:r>
              <a:rPr lang="en-US" sz="2800" i="1" baseline="30000" dirty="0">
                <a:sym typeface="Symbol" panose="05050102010706020507" pitchFamily="18" charset="2"/>
              </a:rPr>
              <a:t></a:t>
            </a:r>
            <a:r>
              <a:rPr lang="en-US" sz="2800" i="1" dirty="0"/>
              <a:t> =  a</a:t>
            </a:r>
            <a:r>
              <a:rPr lang="en-US" sz="2800" i="1" baseline="30000" dirty="0">
                <a:sym typeface="Symbol" panose="05050102010706020507" pitchFamily="18" charset="2"/>
              </a:rPr>
              <a:t></a:t>
            </a:r>
            <a:r>
              <a:rPr lang="en-US" sz="2800" i="1" dirty="0"/>
              <a:t> . b</a:t>
            </a:r>
            <a:r>
              <a:rPr lang="en-US" sz="2800" i="1" baseline="30000" dirty="0">
                <a:sym typeface="Symbol" panose="05050102010706020507" pitchFamily="18" charset="2"/>
              </a:rPr>
              <a:t></a:t>
            </a:r>
            <a:endParaRPr lang="en-US" sz="2800" dirty="0"/>
          </a:p>
          <a:p>
            <a:r>
              <a:rPr lang="en-US" sz="2800" i="1" dirty="0"/>
              <a:t>(a . b)</a:t>
            </a:r>
            <a:r>
              <a:rPr lang="en-US" sz="2800" i="1" baseline="30000" dirty="0">
                <a:sym typeface="Symbol" panose="05050102010706020507" pitchFamily="18" charset="2"/>
              </a:rPr>
              <a:t></a:t>
            </a:r>
            <a:r>
              <a:rPr lang="en-US" sz="2800" i="1" dirty="0"/>
              <a:t> =  a</a:t>
            </a:r>
            <a:r>
              <a:rPr lang="en-US" sz="2800" i="1" baseline="30000" dirty="0">
                <a:sym typeface="Symbol" panose="05050102010706020507" pitchFamily="18" charset="2"/>
              </a:rPr>
              <a:t></a:t>
            </a:r>
            <a:r>
              <a:rPr lang="en-US" sz="2800" i="1" dirty="0"/>
              <a:t> + b</a:t>
            </a:r>
            <a:r>
              <a:rPr lang="en-US" sz="2800" i="1" baseline="30000" dirty="0">
                <a:sym typeface="Symbol" panose="05050102010706020507" pitchFamily="18" charset="2"/>
              </a:rPr>
              <a:t>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400076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 for logic gates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345" r="58592" b="49894"/>
          <a:stretch/>
        </p:blipFill>
        <p:spPr>
          <a:xfrm>
            <a:off x="716782" y="2288739"/>
            <a:ext cx="5739536" cy="37471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228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 of two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56998" cy="24463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 Decimal                Binary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1 + 1 = 2             1 + 1 = 10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1 + 0 = 1              1 + 0 = 1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0 + 1 = 1              0 + 1 = 1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0 + 0 = 0              0 + 0 = 0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11776075"/>
              </p:ext>
            </p:extLst>
          </p:nvPr>
        </p:nvGraphicFramePr>
        <p:xfrm>
          <a:off x="4774679" y="1825625"/>
          <a:ext cx="4136300" cy="2171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075"/>
                <a:gridCol w="1034075"/>
                <a:gridCol w="1034075"/>
                <a:gridCol w="1034075"/>
              </a:tblGrid>
              <a:tr h="434279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A</a:t>
                      </a:r>
                      <a:endParaRPr lang="en-US" sz="2100" dirty="0"/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B</a:t>
                      </a:r>
                      <a:endParaRPr lang="en-US" sz="2100" dirty="0"/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Carry</a:t>
                      </a:r>
                      <a:endParaRPr lang="en-US" sz="2100" dirty="0"/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Sum</a:t>
                      </a:r>
                      <a:endParaRPr lang="en-US" sz="2100" dirty="0"/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</a:tr>
              <a:tr h="434279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1</a:t>
                      </a:r>
                      <a:endParaRPr lang="en-US" sz="2100" dirty="0"/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1</a:t>
                      </a:r>
                      <a:endParaRPr lang="en-US" sz="2100" dirty="0"/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1</a:t>
                      </a:r>
                      <a:endParaRPr lang="en-US" sz="2100" dirty="0"/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0</a:t>
                      </a:r>
                      <a:endParaRPr lang="en-US" sz="2100" dirty="0"/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</a:tr>
              <a:tr h="434279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1</a:t>
                      </a:r>
                      <a:endParaRPr lang="en-US" sz="2100" dirty="0"/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0</a:t>
                      </a:r>
                      <a:endParaRPr lang="en-US" sz="2100" dirty="0"/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0</a:t>
                      </a:r>
                      <a:endParaRPr lang="en-US" sz="2100" dirty="0"/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1</a:t>
                      </a:r>
                      <a:endParaRPr lang="en-US" sz="2100" dirty="0"/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</a:tr>
              <a:tr h="434279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0</a:t>
                      </a:r>
                      <a:endParaRPr lang="en-US" sz="2100" dirty="0"/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1</a:t>
                      </a:r>
                      <a:endParaRPr lang="en-US" sz="2100" dirty="0"/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0</a:t>
                      </a:r>
                      <a:endParaRPr lang="en-US" sz="2100" dirty="0"/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1</a:t>
                      </a:r>
                      <a:endParaRPr lang="en-US" sz="2100" dirty="0"/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</a:tr>
              <a:tr h="434279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0</a:t>
                      </a:r>
                      <a:endParaRPr lang="en-US" sz="2100" dirty="0"/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0</a:t>
                      </a:r>
                      <a:endParaRPr lang="en-US" sz="2100" dirty="0"/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0</a:t>
                      </a:r>
                      <a:endParaRPr lang="en-US" sz="2100" dirty="0"/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0</a:t>
                      </a:r>
                      <a:endParaRPr lang="en-US" sz="2100" dirty="0"/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423328" y="4271960"/>
          <a:ext cx="7220164" cy="2133600"/>
        </p:xfrm>
        <a:graphic>
          <a:graphicData uri="http://schemas.openxmlformats.org/drawingml/2006/table">
            <a:tbl>
              <a:tblPr/>
              <a:tblGrid>
                <a:gridCol w="810299"/>
                <a:gridCol w="810299"/>
                <a:gridCol w="810299"/>
                <a:gridCol w="810299"/>
                <a:gridCol w="1234449"/>
                <a:gridCol w="1244011"/>
                <a:gridCol w="1500508"/>
              </a:tblGrid>
              <a:tr h="3611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</a:t>
                      </a:r>
                      <a:r>
                        <a:rPr lang="en-US" sz="2800" i="1" baseline="30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/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</a:t>
                      </a:r>
                      <a:r>
                        <a:rPr lang="en-US" sz="2800" i="1" baseline="30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/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1" dirty="0" smtClean="0">
                          <a:effectLst/>
                          <a:latin typeface="Times New Roman" panose="02020603050405020304" pitchFamily="18" charset="0"/>
                        </a:rPr>
                        <a:t>A </a:t>
                      </a:r>
                      <a:r>
                        <a:rPr lang="en-US" sz="2800" b="0" i="1" dirty="0">
                          <a:effectLst/>
                          <a:latin typeface="Times New Roman" panose="02020603050405020304" pitchFamily="18" charset="0"/>
                        </a:rPr>
                        <a:t>+ </a:t>
                      </a:r>
                      <a:r>
                        <a:rPr lang="en-US" sz="2800" b="0" i="1" dirty="0" smtClean="0"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  <a:endParaRPr lang="en-US" sz="2800" b="0" i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1" dirty="0" smtClean="0">
                          <a:effectLst/>
                          <a:latin typeface="Times New Roman" panose="02020603050405020304" pitchFamily="18" charset="0"/>
                        </a:rPr>
                        <a:t>A.B</a:t>
                      </a:r>
                      <a:endParaRPr lang="en-US" sz="2800" b="0" i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</a:t>
                      </a:r>
                      <a:r>
                        <a:rPr lang="en-US" sz="2800" b="0" i="1" dirty="0" smtClean="0"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</a:t>
                      </a:r>
                      <a:r>
                        <a:rPr lang="en-US" sz="2800" b="0" i="1" dirty="0" smtClean="0"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8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1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2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1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2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1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2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1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8407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-345" r="58592" b="49894"/>
          <a:stretch/>
        </p:blipFill>
        <p:spPr>
          <a:xfrm>
            <a:off x="4577992" y="941697"/>
            <a:ext cx="4159922" cy="27159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765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half adder – can add up two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9121"/>
          <a:stretch/>
        </p:blipFill>
        <p:spPr>
          <a:xfrm>
            <a:off x="406086" y="3248167"/>
            <a:ext cx="6315169" cy="347088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3729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 of 2 bytes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Carry       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101111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</a:t>
            </a:r>
            <a:r>
              <a:rPr lang="en-US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110110</a:t>
            </a: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sz="32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110011</a:t>
            </a:r>
            <a:r>
              <a:rPr lang="en-US" sz="3200" u="sng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32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110101010</a:t>
            </a:r>
          </a:p>
          <a:p>
            <a:endParaRPr lang="en-US" dirty="0" smtClean="0"/>
          </a:p>
          <a:p>
            <a:r>
              <a:rPr lang="en-US" sz="3200" dirty="0" smtClean="0"/>
              <a:t>You might well have to add 3 bits together</a:t>
            </a:r>
          </a:p>
        </p:txBody>
      </p:sp>
    </p:spTree>
    <p:extLst>
      <p:ext uri="{BB962C8B-B14F-4D97-AF65-F5344CB8AC3E}">
        <p14:creationId xmlns="" xmlns:p14="http://schemas.microsoft.com/office/powerpoint/2010/main" val="18534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01" y="247561"/>
            <a:ext cx="3068139" cy="57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Addition of 3 bits 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794068" y="247561"/>
          <a:ext cx="3513908" cy="3133566"/>
        </p:xfrm>
        <a:graphic>
          <a:graphicData uri="http://schemas.openxmlformats.org/drawingml/2006/table">
            <a:tbl>
              <a:tblPr/>
              <a:tblGrid>
                <a:gridCol w="809898"/>
                <a:gridCol w="679268"/>
                <a:gridCol w="548640"/>
                <a:gridCol w="825379"/>
                <a:gridCol w="650723"/>
              </a:tblGrid>
              <a:tr h="3481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carry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sum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481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81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81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481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81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481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481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41663" y="1180237"/>
            <a:ext cx="41931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he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sum takes up a value of 1 if 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A and B and C are all 1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               A is 1 and B is 0 and C is 0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               A is 0 and B is 1 and C is 0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               A is 0 and B is 0 and C is 1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35577" y="3997234"/>
                <a:ext cx="8112034" cy="2282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Hence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𝐬𝐮𝐦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800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i="1" dirty="0" smtClean="0"/>
                  <a:t>B.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800" dirty="0" smtClean="0"/>
                  <a:t>.</a:t>
                </a:r>
                <a:r>
                  <a:rPr lang="en-US" sz="2800" i="1" dirty="0" smtClean="0"/>
                  <a:t>C</a:t>
                </a:r>
              </a:p>
              <a:p>
                <a:endParaRPr lang="en-US" sz="2800" dirty="0"/>
              </a:p>
              <a:p>
                <a:r>
                  <a:rPr lang="en-US" sz="2800" dirty="0" smtClean="0"/>
                  <a:t>And</a:t>
                </a:r>
                <a:r>
                  <a:rPr lang="en-US" sz="2800" b="1" dirty="0" smtClean="0"/>
                  <a:t/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𝐜𝐚𝐫𝐫𝐲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800" dirty="0"/>
                  <a:t>+</a:t>
                </a:r>
                <a:r>
                  <a:rPr lang="en-US" sz="2800" dirty="0" smtClean="0"/>
                  <a:t>A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800" i="1" dirty="0"/>
                  <a:t>.</a:t>
                </a:r>
                <a:r>
                  <a:rPr lang="en-US" sz="2800" i="1" dirty="0" smtClean="0"/>
                  <a:t>C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 smtClean="0"/>
                  <a:t>.</a:t>
                </a:r>
                <a:r>
                  <a:rPr lang="en-US" sz="2800" i="1" dirty="0" smtClean="0"/>
                  <a:t>C</a:t>
                </a:r>
                <a:endParaRPr lang="en-US" sz="2800" i="1" dirty="0"/>
              </a:p>
              <a:p>
                <a:endParaRPr lang="en-US" sz="2800" dirty="0"/>
              </a:p>
              <a:p>
                <a:r>
                  <a:rPr lang="en-US" sz="2800" i="1" dirty="0" smtClean="0">
                    <a:solidFill>
                      <a:srgbClr val="00B0F0"/>
                    </a:solidFill>
                  </a:rPr>
                  <a:t>Sum of the product terms</a:t>
                </a:r>
                <a:endParaRPr lang="en-US" sz="2800" i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77" y="3997234"/>
                <a:ext cx="8112034" cy="2282548"/>
              </a:xfrm>
              <a:prstGeom prst="rect">
                <a:avLst/>
              </a:prstGeom>
              <a:blipFill rotWithShape="0">
                <a:blip r:embed="rId2"/>
                <a:stretch>
                  <a:fillRect l="-1578" t="-2674" b="-5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72059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value of carry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Carry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i="1" dirty="0"/>
              <a:t>A.B.C + A.B.C</a:t>
            </a:r>
            <a:r>
              <a:rPr lang="en-US" i="1" baseline="30000" dirty="0">
                <a:sym typeface="Symbol" panose="05050102010706020507" pitchFamily="18" charset="2"/>
              </a:rPr>
              <a:t></a:t>
            </a:r>
            <a:r>
              <a:rPr lang="en-US" i="1" dirty="0"/>
              <a:t> + A</a:t>
            </a:r>
            <a:r>
              <a:rPr lang="en-US" i="1" baseline="30000" dirty="0">
                <a:sym typeface="Symbol" panose="05050102010706020507" pitchFamily="18" charset="2"/>
              </a:rPr>
              <a:t></a:t>
            </a:r>
            <a:r>
              <a:rPr lang="en-US" i="1" dirty="0"/>
              <a:t>.B.C + A.B</a:t>
            </a:r>
            <a:r>
              <a:rPr lang="en-US" i="1" baseline="30000" dirty="0">
                <a:sym typeface="Symbol" panose="05050102010706020507" pitchFamily="18" charset="2"/>
              </a:rPr>
              <a:t></a:t>
            </a:r>
            <a:r>
              <a:rPr lang="en-US" i="1" dirty="0"/>
              <a:t>.</a:t>
            </a:r>
            <a:r>
              <a:rPr lang="en-US" i="1" dirty="0" smtClean="0"/>
              <a:t>C</a:t>
            </a:r>
          </a:p>
          <a:p>
            <a:pPr marL="0" indent="0">
              <a:buNone/>
            </a:pPr>
            <a:r>
              <a:rPr lang="en-US" i="1" dirty="0" smtClean="0"/>
              <a:t> </a:t>
            </a:r>
          </a:p>
          <a:p>
            <a:pPr marL="0" indent="0">
              <a:buNone/>
            </a:pPr>
            <a:r>
              <a:rPr lang="en-US" i="1" dirty="0" smtClean="0"/>
              <a:t>= </a:t>
            </a:r>
            <a:r>
              <a:rPr lang="en-US" i="1" dirty="0"/>
              <a:t>A.B.C + A.B.C</a:t>
            </a:r>
            <a:r>
              <a:rPr lang="en-US" i="1" baseline="30000" dirty="0">
                <a:sym typeface="Symbol" panose="05050102010706020507" pitchFamily="18" charset="2"/>
              </a:rPr>
              <a:t></a:t>
            </a:r>
            <a:r>
              <a:rPr lang="en-US" i="1" dirty="0"/>
              <a:t> + A.B.C + A</a:t>
            </a:r>
            <a:r>
              <a:rPr lang="en-US" i="1" baseline="30000" dirty="0">
                <a:sym typeface="Symbol" panose="05050102010706020507" pitchFamily="18" charset="2"/>
              </a:rPr>
              <a:t></a:t>
            </a:r>
            <a:r>
              <a:rPr lang="en-US" i="1" dirty="0"/>
              <a:t>.B.C + A.B.C  + A.B</a:t>
            </a:r>
            <a:r>
              <a:rPr lang="en-US" i="1" baseline="30000" dirty="0">
                <a:sym typeface="Symbol" panose="05050102010706020507" pitchFamily="18" charset="2"/>
              </a:rPr>
              <a:t></a:t>
            </a:r>
            <a:r>
              <a:rPr lang="en-US" i="1" dirty="0"/>
              <a:t>.C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=  A.B.(C+C</a:t>
            </a:r>
            <a:r>
              <a:rPr lang="en-US" i="1" baseline="30000" dirty="0">
                <a:sym typeface="Symbol" panose="05050102010706020507" pitchFamily="18" charset="2"/>
              </a:rPr>
              <a:t></a:t>
            </a:r>
            <a:r>
              <a:rPr lang="en-US" i="1" dirty="0"/>
              <a:t>) + B.C.(A+A</a:t>
            </a:r>
            <a:r>
              <a:rPr lang="en-US" i="1" baseline="30000" dirty="0">
                <a:sym typeface="Symbol" panose="05050102010706020507" pitchFamily="18" charset="2"/>
              </a:rPr>
              <a:t></a:t>
            </a:r>
            <a:r>
              <a:rPr lang="en-US" i="1" dirty="0"/>
              <a:t>) + A.C.(B+B</a:t>
            </a:r>
            <a:r>
              <a:rPr lang="en-US" i="1" baseline="30000" dirty="0">
                <a:sym typeface="Symbol" panose="05050102010706020507" pitchFamily="18" charset="2"/>
              </a:rPr>
              <a:t></a:t>
            </a:r>
            <a:r>
              <a:rPr lang="en-US" i="1" dirty="0"/>
              <a:t>)  </a:t>
            </a: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= </a:t>
            </a:r>
            <a:r>
              <a:rPr lang="en-US" i="1" dirty="0"/>
              <a:t>A.B + B.C + A.C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1645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value of 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i="1" dirty="0"/>
              <a:t>Sum</a:t>
            </a:r>
            <a:r>
              <a:rPr lang="en-US" dirty="0"/>
              <a:t> = </a:t>
            </a:r>
            <a:r>
              <a:rPr lang="en-US" i="1" dirty="0"/>
              <a:t>A.B.C + A.B</a:t>
            </a:r>
            <a:r>
              <a:rPr lang="en-US" i="1" baseline="30000" dirty="0">
                <a:sym typeface="Symbol" panose="05050102010706020507" pitchFamily="18" charset="2"/>
              </a:rPr>
              <a:t></a:t>
            </a:r>
            <a:r>
              <a:rPr lang="en-US" i="1" dirty="0"/>
              <a:t>.C</a:t>
            </a:r>
            <a:r>
              <a:rPr lang="en-US" i="1" baseline="30000" dirty="0">
                <a:sym typeface="Symbol" panose="05050102010706020507" pitchFamily="18" charset="2"/>
              </a:rPr>
              <a:t></a:t>
            </a:r>
            <a:r>
              <a:rPr lang="en-US" i="1" dirty="0"/>
              <a:t> + A</a:t>
            </a:r>
            <a:r>
              <a:rPr lang="en-US" i="1" baseline="30000" dirty="0">
                <a:sym typeface="Symbol" panose="05050102010706020507" pitchFamily="18" charset="2"/>
              </a:rPr>
              <a:t></a:t>
            </a:r>
            <a:r>
              <a:rPr lang="en-US" i="1" dirty="0"/>
              <a:t>.B.C</a:t>
            </a:r>
            <a:r>
              <a:rPr lang="en-US" i="1" baseline="30000" dirty="0">
                <a:sym typeface="Symbol" panose="05050102010706020507" pitchFamily="18" charset="2"/>
              </a:rPr>
              <a:t></a:t>
            </a:r>
            <a:r>
              <a:rPr lang="en-US" i="1" dirty="0"/>
              <a:t> + A</a:t>
            </a:r>
            <a:r>
              <a:rPr lang="en-US" i="1" baseline="30000" dirty="0">
                <a:sym typeface="Symbol" panose="05050102010706020507" pitchFamily="18" charset="2"/>
              </a:rPr>
              <a:t></a:t>
            </a:r>
            <a:r>
              <a:rPr lang="en-US" i="1" dirty="0"/>
              <a:t>.B</a:t>
            </a:r>
            <a:r>
              <a:rPr lang="en-US" i="1" baseline="30000" dirty="0">
                <a:sym typeface="Symbol" panose="05050102010706020507" pitchFamily="18" charset="2"/>
              </a:rPr>
              <a:t></a:t>
            </a:r>
            <a:r>
              <a:rPr lang="en-US" i="1" dirty="0"/>
              <a:t>.C  = A . (B.C + B</a:t>
            </a:r>
            <a:r>
              <a:rPr lang="en-US" i="1" baseline="30000" dirty="0">
                <a:sym typeface="Symbol" panose="05050102010706020507" pitchFamily="18" charset="2"/>
              </a:rPr>
              <a:t></a:t>
            </a:r>
            <a:r>
              <a:rPr lang="en-US" i="1" dirty="0"/>
              <a:t>.C</a:t>
            </a:r>
            <a:r>
              <a:rPr lang="en-US" i="1" baseline="30000" dirty="0">
                <a:sym typeface="Symbol" panose="05050102010706020507" pitchFamily="18" charset="2"/>
              </a:rPr>
              <a:t></a:t>
            </a:r>
            <a:r>
              <a:rPr lang="en-US" i="1" dirty="0"/>
              <a:t>) + A</a:t>
            </a:r>
            <a:r>
              <a:rPr lang="en-US" i="1" baseline="30000" dirty="0">
                <a:sym typeface="Symbol" panose="05050102010706020507" pitchFamily="18" charset="2"/>
              </a:rPr>
              <a:t></a:t>
            </a:r>
            <a:r>
              <a:rPr lang="en-US" i="1" dirty="0"/>
              <a:t>. (B.C</a:t>
            </a:r>
            <a:r>
              <a:rPr lang="en-US" i="1" baseline="30000" dirty="0">
                <a:sym typeface="Symbol" panose="05050102010706020507" pitchFamily="18" charset="2"/>
              </a:rPr>
              <a:t></a:t>
            </a:r>
            <a:r>
              <a:rPr lang="en-US" i="1" dirty="0"/>
              <a:t> + B</a:t>
            </a:r>
            <a:r>
              <a:rPr lang="en-US" i="1" baseline="30000" dirty="0">
                <a:sym typeface="Symbol" panose="05050102010706020507" pitchFamily="18" charset="2"/>
              </a:rPr>
              <a:t></a:t>
            </a:r>
            <a:r>
              <a:rPr lang="en-US" i="1" dirty="0"/>
              <a:t>.C)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Now</a:t>
            </a:r>
            <a:r>
              <a:rPr lang="en-US" i="1" dirty="0"/>
              <a:t>, B.C</a:t>
            </a:r>
            <a:r>
              <a:rPr lang="en-US" i="1" baseline="30000" dirty="0">
                <a:sym typeface="Symbol" panose="05050102010706020507" pitchFamily="18" charset="2"/>
              </a:rPr>
              <a:t></a:t>
            </a:r>
            <a:r>
              <a:rPr lang="en-US" i="1" dirty="0"/>
              <a:t> + B</a:t>
            </a:r>
            <a:r>
              <a:rPr lang="en-US" i="1" baseline="30000" dirty="0">
                <a:sym typeface="Symbol" panose="05050102010706020507" pitchFamily="18" charset="2"/>
              </a:rPr>
              <a:t></a:t>
            </a:r>
            <a:r>
              <a:rPr lang="en-US" i="1" dirty="0"/>
              <a:t>.</a:t>
            </a:r>
            <a:r>
              <a:rPr lang="en-US" i="1" dirty="0" smtClean="0"/>
              <a:t>C = </a:t>
            </a:r>
            <a:r>
              <a:rPr lang="en-US" i="1" dirty="0"/>
              <a:t>B </a:t>
            </a:r>
            <a:r>
              <a:rPr lang="en-US" dirty="0">
                <a:sym typeface="Symbol" panose="05050102010706020507" pitchFamily="18" charset="2"/>
              </a:rPr>
              <a:t></a:t>
            </a:r>
            <a:r>
              <a:rPr lang="en-US" i="1" dirty="0"/>
              <a:t> C </a:t>
            </a:r>
            <a:r>
              <a:rPr lang="en-US" i="1" dirty="0" smtClean="0"/>
              <a:t>, and 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(B.C + B</a:t>
            </a:r>
            <a:r>
              <a:rPr lang="en-US" i="1" baseline="30000" dirty="0" smtClean="0">
                <a:sym typeface="Symbol" panose="05050102010706020507" pitchFamily="18" charset="2"/>
              </a:rPr>
              <a:t></a:t>
            </a:r>
            <a:r>
              <a:rPr lang="en-US" i="1" dirty="0" smtClean="0"/>
              <a:t>.C</a:t>
            </a:r>
            <a:r>
              <a:rPr lang="en-US" i="1" baseline="30000" dirty="0" smtClean="0">
                <a:sym typeface="Symbol" panose="05050102010706020507" pitchFamily="18" charset="2"/>
              </a:rPr>
              <a:t></a:t>
            </a:r>
            <a:r>
              <a:rPr lang="en-US" i="1" dirty="0" smtClean="0"/>
              <a:t>)</a:t>
            </a:r>
            <a:r>
              <a:rPr lang="en-US" i="1" baseline="30000" dirty="0" smtClean="0">
                <a:sym typeface="Symbol" panose="05050102010706020507" pitchFamily="18" charset="2"/>
              </a:rPr>
              <a:t></a:t>
            </a:r>
            <a:r>
              <a:rPr lang="en-US" i="1" dirty="0" smtClean="0"/>
              <a:t>  = (B.C)</a:t>
            </a:r>
            <a:r>
              <a:rPr lang="en-US" i="1" baseline="30000" dirty="0" smtClean="0"/>
              <a:t> </a:t>
            </a:r>
            <a:r>
              <a:rPr lang="en-US" i="1" baseline="30000" dirty="0" smtClean="0">
                <a:sym typeface="Symbol" panose="05050102010706020507" pitchFamily="18" charset="2"/>
              </a:rPr>
              <a:t></a:t>
            </a:r>
            <a:r>
              <a:rPr lang="en-US" i="1" dirty="0" smtClean="0"/>
              <a:t> . (B</a:t>
            </a:r>
            <a:r>
              <a:rPr lang="en-US" i="1" baseline="30000" dirty="0" smtClean="0">
                <a:sym typeface="Symbol" panose="05050102010706020507" pitchFamily="18" charset="2"/>
              </a:rPr>
              <a:t></a:t>
            </a:r>
            <a:r>
              <a:rPr lang="en-US" i="1" dirty="0" smtClean="0"/>
              <a:t>.C</a:t>
            </a:r>
            <a:r>
              <a:rPr lang="en-US" i="1" baseline="30000" dirty="0" smtClean="0">
                <a:sym typeface="Symbol" panose="05050102010706020507" pitchFamily="18" charset="2"/>
              </a:rPr>
              <a:t></a:t>
            </a:r>
            <a:r>
              <a:rPr lang="en-US" i="1" dirty="0" smtClean="0"/>
              <a:t>)</a:t>
            </a:r>
            <a:r>
              <a:rPr lang="en-US" i="1" baseline="30000" dirty="0" smtClean="0">
                <a:sym typeface="Symbol" panose="05050102010706020507" pitchFamily="18" charset="2"/>
              </a:rPr>
              <a:t></a:t>
            </a:r>
            <a:r>
              <a:rPr lang="en-US" dirty="0" smtClean="0"/>
              <a:t>  =  </a:t>
            </a:r>
            <a:r>
              <a:rPr lang="en-US" i="1" dirty="0" smtClean="0"/>
              <a:t>( B</a:t>
            </a:r>
            <a:r>
              <a:rPr lang="en-US" i="1" baseline="30000" dirty="0" smtClean="0">
                <a:sym typeface="Symbol" panose="05050102010706020507" pitchFamily="18" charset="2"/>
              </a:rPr>
              <a:t></a:t>
            </a:r>
            <a:r>
              <a:rPr lang="en-US" i="1" dirty="0" smtClean="0"/>
              <a:t> + C</a:t>
            </a:r>
            <a:r>
              <a:rPr lang="en-US" i="1" baseline="30000" dirty="0" smtClean="0">
                <a:sym typeface="Symbol" panose="05050102010706020507" pitchFamily="18" charset="2"/>
              </a:rPr>
              <a:t></a:t>
            </a:r>
            <a:r>
              <a:rPr lang="en-US" i="1" baseline="30000" dirty="0" smtClean="0"/>
              <a:t> </a:t>
            </a:r>
            <a:r>
              <a:rPr lang="en-US" dirty="0" smtClean="0"/>
              <a:t>) </a:t>
            </a:r>
            <a:r>
              <a:rPr lang="en-US" b="1" dirty="0" smtClean="0"/>
              <a:t>.</a:t>
            </a:r>
            <a:r>
              <a:rPr lang="en-US" dirty="0" smtClean="0"/>
              <a:t> </a:t>
            </a:r>
            <a:r>
              <a:rPr lang="en-US" i="1" dirty="0" smtClean="0"/>
              <a:t>( B + C</a:t>
            </a:r>
            <a:r>
              <a:rPr lang="en-US" i="1" baseline="30000" dirty="0" smtClean="0"/>
              <a:t> </a:t>
            </a:r>
            <a:r>
              <a:rPr lang="en-US" dirty="0" smtClean="0"/>
              <a:t>)  </a:t>
            </a:r>
            <a:r>
              <a:rPr lang="en-US" i="1" dirty="0" smtClean="0"/>
              <a:t>=  B.B</a:t>
            </a:r>
            <a:r>
              <a:rPr lang="en-US" i="1" baseline="30000" dirty="0" smtClean="0">
                <a:sym typeface="Symbol" panose="05050102010706020507" pitchFamily="18" charset="2"/>
              </a:rPr>
              <a:t></a:t>
            </a:r>
            <a:r>
              <a:rPr lang="en-US" i="1" dirty="0" smtClean="0"/>
              <a:t> + B.C</a:t>
            </a:r>
            <a:r>
              <a:rPr lang="en-US" i="1" baseline="30000" dirty="0" smtClean="0">
                <a:sym typeface="Symbol" panose="05050102010706020507" pitchFamily="18" charset="2"/>
              </a:rPr>
              <a:t></a:t>
            </a:r>
            <a:r>
              <a:rPr lang="en-US" i="1" dirty="0" smtClean="0"/>
              <a:t> + B</a:t>
            </a:r>
            <a:r>
              <a:rPr lang="en-US" i="1" baseline="30000" dirty="0" smtClean="0">
                <a:sym typeface="Symbol" panose="05050102010706020507" pitchFamily="18" charset="2"/>
              </a:rPr>
              <a:t></a:t>
            </a:r>
            <a:r>
              <a:rPr lang="en-US" i="1" dirty="0" smtClean="0"/>
              <a:t>.C + C.C</a:t>
            </a:r>
            <a:r>
              <a:rPr lang="en-US" i="1" baseline="30000" dirty="0" smtClean="0">
                <a:sym typeface="Symbol" panose="05050102010706020507" pitchFamily="18" charset="2"/>
              </a:rPr>
              <a:t></a:t>
            </a:r>
            <a:endParaRPr lang="en-US" dirty="0" smtClean="0"/>
          </a:p>
          <a:p>
            <a:pPr marL="0" indent="0">
              <a:buNone/>
            </a:pPr>
            <a:r>
              <a:rPr lang="en-US" i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= B.C</a:t>
            </a:r>
            <a:r>
              <a:rPr lang="en-US" i="1" baseline="30000" dirty="0">
                <a:sym typeface="Symbol" panose="05050102010706020507" pitchFamily="18" charset="2"/>
              </a:rPr>
              <a:t></a:t>
            </a:r>
            <a:r>
              <a:rPr lang="en-US" i="1" dirty="0"/>
              <a:t> + B</a:t>
            </a:r>
            <a:r>
              <a:rPr lang="en-US" i="1" baseline="30000" dirty="0">
                <a:sym typeface="Symbol" panose="05050102010706020507" pitchFamily="18" charset="2"/>
              </a:rPr>
              <a:t></a:t>
            </a:r>
            <a:r>
              <a:rPr lang="en-US" i="1" dirty="0"/>
              <a:t>.C = (B </a:t>
            </a:r>
            <a:r>
              <a:rPr lang="en-US" dirty="0">
                <a:sym typeface="Symbol" panose="05050102010706020507" pitchFamily="18" charset="2"/>
              </a:rPr>
              <a:t></a:t>
            </a:r>
            <a:r>
              <a:rPr lang="en-US" i="1" dirty="0"/>
              <a:t> </a:t>
            </a:r>
            <a:r>
              <a:rPr lang="en-US" i="1" dirty="0" smtClean="0"/>
              <a:t>C)</a:t>
            </a:r>
            <a:r>
              <a:rPr lang="en-US" i="1" baseline="30000" dirty="0">
                <a:sym typeface="Symbol" panose="05050102010706020507" pitchFamily="18" charset="2"/>
              </a:rPr>
              <a:t> 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Hence</a:t>
            </a:r>
            <a:r>
              <a:rPr lang="en-US" i="1" dirty="0"/>
              <a:t>, 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A . (B.C + B</a:t>
            </a:r>
            <a:r>
              <a:rPr lang="en-US" i="1" baseline="30000" dirty="0">
                <a:sym typeface="Symbol" panose="05050102010706020507" pitchFamily="18" charset="2"/>
              </a:rPr>
              <a:t></a:t>
            </a:r>
            <a:r>
              <a:rPr lang="en-US" i="1" dirty="0"/>
              <a:t>.C</a:t>
            </a:r>
            <a:r>
              <a:rPr lang="en-US" i="1" baseline="30000" dirty="0">
                <a:sym typeface="Symbol" panose="05050102010706020507" pitchFamily="18" charset="2"/>
              </a:rPr>
              <a:t></a:t>
            </a:r>
            <a:r>
              <a:rPr lang="en-US" i="1" dirty="0"/>
              <a:t>) + A</a:t>
            </a:r>
            <a:r>
              <a:rPr lang="en-US" i="1" baseline="30000" dirty="0">
                <a:sym typeface="Symbol" panose="05050102010706020507" pitchFamily="18" charset="2"/>
              </a:rPr>
              <a:t></a:t>
            </a:r>
            <a:r>
              <a:rPr lang="en-US" i="1" dirty="0"/>
              <a:t>. (B.C</a:t>
            </a:r>
            <a:r>
              <a:rPr lang="en-US" i="1" baseline="30000" dirty="0">
                <a:sym typeface="Symbol" panose="05050102010706020507" pitchFamily="18" charset="2"/>
              </a:rPr>
              <a:t></a:t>
            </a:r>
            <a:r>
              <a:rPr lang="en-US" i="1" dirty="0"/>
              <a:t> + B</a:t>
            </a:r>
            <a:r>
              <a:rPr lang="en-US" i="1" baseline="30000" dirty="0">
                <a:sym typeface="Symbol" panose="05050102010706020507" pitchFamily="18" charset="2"/>
              </a:rPr>
              <a:t></a:t>
            </a:r>
            <a:r>
              <a:rPr lang="en-US" i="1" dirty="0"/>
              <a:t>.C)   =  A.(B </a:t>
            </a:r>
            <a:r>
              <a:rPr lang="en-US" dirty="0">
                <a:sym typeface="Symbol" panose="05050102010706020507" pitchFamily="18" charset="2"/>
              </a:rPr>
              <a:t></a:t>
            </a:r>
            <a:r>
              <a:rPr lang="en-US" i="1" dirty="0"/>
              <a:t> C)</a:t>
            </a:r>
            <a:r>
              <a:rPr lang="en-US" i="1" baseline="30000" dirty="0">
                <a:sym typeface="Symbol" panose="05050102010706020507" pitchFamily="18" charset="2"/>
              </a:rPr>
              <a:t></a:t>
            </a:r>
            <a:r>
              <a:rPr lang="en-US" i="1" dirty="0"/>
              <a:t> + A</a:t>
            </a:r>
            <a:r>
              <a:rPr lang="en-US" i="1" baseline="30000" dirty="0">
                <a:sym typeface="Symbol" panose="05050102010706020507" pitchFamily="18" charset="2"/>
              </a:rPr>
              <a:t></a:t>
            </a:r>
            <a:r>
              <a:rPr lang="en-US" i="1" dirty="0"/>
              <a:t> . (B </a:t>
            </a:r>
            <a:r>
              <a:rPr lang="en-US" dirty="0">
                <a:sym typeface="Symbol" panose="05050102010706020507" pitchFamily="18" charset="2"/>
              </a:rPr>
              <a:t></a:t>
            </a:r>
            <a:r>
              <a:rPr lang="en-US" i="1" dirty="0"/>
              <a:t> C) = A </a:t>
            </a:r>
            <a:r>
              <a:rPr lang="en-US" dirty="0">
                <a:sym typeface="Symbol" panose="05050102010706020507" pitchFamily="18" charset="2"/>
              </a:rPr>
              <a:t></a:t>
            </a:r>
            <a:r>
              <a:rPr lang="en-US" i="1" dirty="0"/>
              <a:t> B </a:t>
            </a:r>
            <a:r>
              <a:rPr lang="en-US" dirty="0">
                <a:sym typeface="Symbol" panose="05050102010706020507" pitchFamily="18" charset="2"/>
              </a:rPr>
              <a:t></a:t>
            </a:r>
            <a:r>
              <a:rPr lang="en-US" i="1" dirty="0"/>
              <a:t> 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4048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410"/>
            <a:ext cx="3670395" cy="83587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Numerical problem 2.1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5469"/>
            <a:ext cx="7886700" cy="5071494"/>
          </a:xfrm>
        </p:spPr>
        <p:txBody>
          <a:bodyPr>
            <a:noAutofit/>
          </a:bodyPr>
          <a:lstStyle/>
          <a:p>
            <a:r>
              <a:rPr lang="en-US" sz="1800" dirty="0" smtClean="0"/>
              <a:t>There </a:t>
            </a:r>
            <a:r>
              <a:rPr lang="en-US" sz="1800" dirty="0"/>
              <a:t>is a </a:t>
            </a:r>
            <a:r>
              <a:rPr lang="en-US" sz="1800" dirty="0" smtClean="0"/>
              <a:t>grinding </a:t>
            </a:r>
            <a:r>
              <a:rPr lang="en-US" sz="1800" dirty="0"/>
              <a:t>machine in which </a:t>
            </a:r>
            <a:r>
              <a:rPr lang="en-US" sz="1800" dirty="0" smtClean="0"/>
              <a:t>coolant </a:t>
            </a:r>
            <a:r>
              <a:rPr lang="en-US" sz="1800" dirty="0"/>
              <a:t>is to be applied </a:t>
            </a:r>
            <a:r>
              <a:rPr lang="en-US" sz="1800" dirty="0" smtClean="0"/>
              <a:t>automatically if </a:t>
            </a:r>
            <a:endParaRPr lang="en-US" sz="1800" dirty="0"/>
          </a:p>
          <a:p>
            <a:pPr lvl="0"/>
            <a:r>
              <a:rPr lang="en-US" sz="1800" dirty="0"/>
              <a:t>The temperature </a:t>
            </a:r>
            <a:r>
              <a:rPr lang="en-US" sz="1800" dirty="0">
                <a:sym typeface="Symbol" panose="05050102010706020507" pitchFamily="18" charset="2"/>
              </a:rPr>
              <a:t></a:t>
            </a:r>
            <a:r>
              <a:rPr lang="en-US" sz="1800" dirty="0"/>
              <a:t> 60</a:t>
            </a:r>
            <a:r>
              <a:rPr lang="en-US" sz="1800" baseline="30000" dirty="0">
                <a:sym typeface="Symbol" panose="05050102010706020507" pitchFamily="18" charset="2"/>
              </a:rPr>
              <a:t></a:t>
            </a:r>
            <a:r>
              <a:rPr lang="en-US" sz="1800" dirty="0"/>
              <a:t> C , </a:t>
            </a:r>
            <a:r>
              <a:rPr lang="en-US" sz="1800" dirty="0" smtClean="0"/>
              <a:t>surface </a:t>
            </a:r>
            <a:r>
              <a:rPr lang="en-US" sz="1800" dirty="0"/>
              <a:t>speed </a:t>
            </a:r>
            <a:r>
              <a:rPr lang="en-US" sz="1800" dirty="0">
                <a:sym typeface="Symbol" panose="05050102010706020507" pitchFamily="18" charset="2"/>
              </a:rPr>
              <a:t></a:t>
            </a:r>
            <a:r>
              <a:rPr lang="en-US" sz="1800" dirty="0"/>
              <a:t> 20 m/s </a:t>
            </a:r>
            <a:r>
              <a:rPr lang="en-US" sz="1800" dirty="0" smtClean="0"/>
              <a:t>&amp;  </a:t>
            </a:r>
            <a:r>
              <a:rPr lang="en-US" sz="1800" dirty="0"/>
              <a:t>table feed  </a:t>
            </a:r>
            <a:r>
              <a:rPr lang="en-US" sz="1800" dirty="0">
                <a:sym typeface="Symbol" panose="05050102010706020507" pitchFamily="18" charset="2"/>
              </a:rPr>
              <a:t></a:t>
            </a:r>
            <a:r>
              <a:rPr lang="en-US" sz="1800" dirty="0"/>
              <a:t> 15 m/min</a:t>
            </a:r>
          </a:p>
          <a:p>
            <a:pPr lvl="0"/>
            <a:r>
              <a:rPr lang="en-US" sz="1800" dirty="0"/>
              <a:t>The temperature </a:t>
            </a:r>
            <a:r>
              <a:rPr lang="en-US" sz="1800" dirty="0">
                <a:sym typeface="Symbol" panose="05050102010706020507" pitchFamily="18" charset="2"/>
              </a:rPr>
              <a:t></a:t>
            </a:r>
            <a:r>
              <a:rPr lang="en-US" sz="1800" dirty="0"/>
              <a:t> 60</a:t>
            </a:r>
            <a:r>
              <a:rPr lang="en-US" sz="1800" baseline="30000" dirty="0">
                <a:sym typeface="Symbol" panose="05050102010706020507" pitchFamily="18" charset="2"/>
              </a:rPr>
              <a:t></a:t>
            </a:r>
            <a:r>
              <a:rPr lang="en-US" sz="1800" dirty="0"/>
              <a:t> C , </a:t>
            </a:r>
            <a:r>
              <a:rPr lang="en-US" sz="1800" dirty="0" smtClean="0"/>
              <a:t>surface </a:t>
            </a:r>
            <a:r>
              <a:rPr lang="en-US" sz="1800" dirty="0"/>
              <a:t>speed &lt; 20 </a:t>
            </a:r>
            <a:r>
              <a:rPr lang="en-US" sz="1800" dirty="0" smtClean="0"/>
              <a:t>m/s  &amp; </a:t>
            </a:r>
            <a:r>
              <a:rPr lang="en-US" sz="1800" dirty="0"/>
              <a:t>table feed  &gt; 15 m/min</a:t>
            </a:r>
          </a:p>
          <a:p>
            <a:pPr lvl="0"/>
            <a:r>
              <a:rPr lang="en-US" sz="1800" dirty="0"/>
              <a:t>The temperature </a:t>
            </a:r>
            <a:r>
              <a:rPr lang="en-US" sz="1800" dirty="0">
                <a:sym typeface="Symbol" panose="05050102010706020507" pitchFamily="18" charset="2"/>
              </a:rPr>
              <a:t></a:t>
            </a:r>
            <a:r>
              <a:rPr lang="en-US" sz="1800" dirty="0"/>
              <a:t> 60</a:t>
            </a:r>
            <a:r>
              <a:rPr lang="en-US" sz="1800" baseline="30000" dirty="0">
                <a:sym typeface="Symbol" panose="05050102010706020507" pitchFamily="18" charset="2"/>
              </a:rPr>
              <a:t></a:t>
            </a:r>
            <a:r>
              <a:rPr lang="en-US" sz="1800" dirty="0"/>
              <a:t> C , </a:t>
            </a:r>
            <a:r>
              <a:rPr lang="en-US" sz="1800" dirty="0" smtClean="0"/>
              <a:t>surface </a:t>
            </a:r>
            <a:r>
              <a:rPr lang="en-US" sz="1800" dirty="0"/>
              <a:t>speed </a:t>
            </a:r>
            <a:r>
              <a:rPr lang="en-US" sz="1800" dirty="0">
                <a:sym typeface="Symbol" panose="05050102010706020507" pitchFamily="18" charset="2"/>
              </a:rPr>
              <a:t></a:t>
            </a:r>
            <a:r>
              <a:rPr lang="en-US" sz="1800" dirty="0"/>
              <a:t> 20 m/s  </a:t>
            </a:r>
            <a:r>
              <a:rPr lang="en-US" sz="1800" dirty="0" smtClean="0"/>
              <a:t>&amp; table </a:t>
            </a:r>
            <a:r>
              <a:rPr lang="en-US" sz="1800" dirty="0"/>
              <a:t>feed  &gt; 15 </a:t>
            </a:r>
            <a:r>
              <a:rPr lang="en-US" sz="1800" dirty="0" smtClean="0"/>
              <a:t>m/min</a:t>
            </a:r>
            <a:endParaRPr lang="en-US" sz="1800" dirty="0"/>
          </a:p>
          <a:p>
            <a:r>
              <a:rPr lang="en-US" sz="1800" i="1" dirty="0"/>
              <a:t>If sensors are set up in such a way that the following variables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 </a:t>
            </a:r>
            <a:r>
              <a:rPr lang="en-US" sz="1800" dirty="0" smtClean="0">
                <a:solidFill>
                  <a:srgbClr val="00B050"/>
                </a:solidFill>
              </a:rPr>
              <a:t>A </a:t>
            </a:r>
            <a:r>
              <a:rPr lang="en-US" sz="1800" dirty="0">
                <a:solidFill>
                  <a:srgbClr val="00B050"/>
                </a:solidFill>
              </a:rPr>
              <a:t>= 0 when temperature &lt; 60</a:t>
            </a:r>
            <a:r>
              <a:rPr lang="en-US" sz="1800" baseline="30000" dirty="0">
                <a:solidFill>
                  <a:srgbClr val="00B050"/>
                </a:solidFill>
                <a:sym typeface="Symbol" panose="05050102010706020507" pitchFamily="18" charset="2"/>
              </a:rPr>
              <a:t></a:t>
            </a:r>
            <a:r>
              <a:rPr lang="en-US" sz="1800" dirty="0">
                <a:solidFill>
                  <a:srgbClr val="00B050"/>
                </a:solidFill>
              </a:rPr>
              <a:t> C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smtClean="0">
                <a:solidFill>
                  <a:srgbClr val="00B050"/>
                </a:solidFill>
              </a:rPr>
              <a:t>    </a:t>
            </a:r>
            <a:r>
              <a:rPr lang="en-US" sz="1800" dirty="0">
                <a:solidFill>
                  <a:srgbClr val="00B050"/>
                </a:solidFill>
              </a:rPr>
              <a:t>= 1 when temperature </a:t>
            </a:r>
            <a:r>
              <a:rPr lang="en-US" sz="1800" dirty="0">
                <a:solidFill>
                  <a:srgbClr val="00B050"/>
                </a:solidFill>
                <a:sym typeface="Symbol" panose="05050102010706020507" pitchFamily="18" charset="2"/>
              </a:rPr>
              <a:t></a:t>
            </a:r>
            <a:r>
              <a:rPr lang="en-US" sz="1800" dirty="0">
                <a:solidFill>
                  <a:srgbClr val="00B050"/>
                </a:solidFill>
              </a:rPr>
              <a:t> 60</a:t>
            </a:r>
            <a:r>
              <a:rPr lang="en-US" sz="1800" baseline="30000" dirty="0">
                <a:solidFill>
                  <a:srgbClr val="00B050"/>
                </a:solidFill>
                <a:sym typeface="Symbol" panose="05050102010706020507" pitchFamily="18" charset="2"/>
              </a:rPr>
              <a:t>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smtClean="0">
                <a:solidFill>
                  <a:srgbClr val="00B050"/>
                </a:solidFill>
              </a:rPr>
              <a:t>C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 B  </a:t>
            </a:r>
            <a:r>
              <a:rPr lang="en-US" sz="1800" dirty="0">
                <a:solidFill>
                  <a:srgbClr val="0070C0"/>
                </a:solidFill>
              </a:rPr>
              <a:t>= 0 when surface speed &lt; 20 </a:t>
            </a:r>
            <a:r>
              <a:rPr lang="en-US" sz="1800" dirty="0" smtClean="0">
                <a:solidFill>
                  <a:srgbClr val="0070C0"/>
                </a:solidFill>
              </a:rPr>
              <a:t>m/s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     = 1 when surface speed  </a:t>
            </a:r>
            <a:r>
              <a:rPr lang="en-US" sz="1800" dirty="0" smtClean="0">
                <a:solidFill>
                  <a:srgbClr val="0070C0"/>
                </a:solidFill>
                <a:sym typeface="Symbol" panose="05050102010706020507" pitchFamily="18" charset="2"/>
              </a:rPr>
              <a:t></a:t>
            </a:r>
            <a:r>
              <a:rPr lang="en-US" sz="1800" dirty="0" smtClean="0">
                <a:solidFill>
                  <a:srgbClr val="0070C0"/>
                </a:solidFill>
              </a:rPr>
              <a:t> 20 m/s</a:t>
            </a:r>
            <a:endParaRPr lang="en-US" sz="18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C  = 0 when feed </a:t>
            </a:r>
            <a:r>
              <a:rPr lang="en-US" sz="1800" dirty="0" smtClean="0">
                <a:solidFill>
                  <a:srgbClr val="FF0000"/>
                </a:solidFill>
                <a:sym typeface="Symbol" panose="05050102010706020507" pitchFamily="18" charset="2"/>
              </a:rPr>
              <a:t></a:t>
            </a:r>
            <a:r>
              <a:rPr lang="en-US" sz="1800" dirty="0" smtClean="0">
                <a:solidFill>
                  <a:srgbClr val="FF0000"/>
                </a:solidFill>
              </a:rPr>
              <a:t> 15 m/min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    = </a:t>
            </a:r>
            <a:r>
              <a:rPr lang="en-US" sz="1800" dirty="0">
                <a:solidFill>
                  <a:srgbClr val="FF0000"/>
                </a:solidFill>
              </a:rPr>
              <a:t>1 when  feed &gt; 15 m/min</a:t>
            </a:r>
          </a:p>
          <a:p>
            <a:pPr marL="0" indent="0">
              <a:buNone/>
            </a:pPr>
            <a:r>
              <a:rPr lang="en-US" sz="1800" dirty="0"/>
              <a:t> </a:t>
            </a:r>
          </a:p>
          <a:p>
            <a:r>
              <a:rPr lang="en-US" sz="2000" b="1" dirty="0"/>
              <a:t>Make a circuit which would send an output signal </a:t>
            </a:r>
            <a:r>
              <a:rPr lang="en-US" sz="2000" b="1" i="1" dirty="0" smtClean="0"/>
              <a:t>S</a:t>
            </a:r>
            <a:r>
              <a:rPr lang="en-US" sz="2000" b="1" dirty="0" smtClean="0"/>
              <a:t> = </a:t>
            </a:r>
            <a:r>
              <a:rPr lang="en-US" sz="2000" b="1" dirty="0"/>
              <a:t>1 when coolant is supposed to be </a:t>
            </a:r>
            <a:r>
              <a:rPr lang="en-US" sz="2000" b="1" dirty="0" smtClean="0"/>
              <a:t>applied, otherwise 0.</a:t>
            </a:r>
            <a:endParaRPr lang="en-US" sz="2000" b="1" dirty="0"/>
          </a:p>
          <a:p>
            <a:endParaRPr lang="en-US" sz="1800" dirty="0"/>
          </a:p>
        </p:txBody>
      </p:sp>
      <p:grpSp>
        <p:nvGrpSpPr>
          <p:cNvPr id="5" name="Group 36"/>
          <p:cNvGrpSpPr/>
          <p:nvPr/>
        </p:nvGrpSpPr>
        <p:grpSpPr>
          <a:xfrm>
            <a:off x="4299045" y="3050991"/>
            <a:ext cx="4055946" cy="2416289"/>
            <a:chOff x="4299045" y="3050991"/>
            <a:chExt cx="4055946" cy="2416289"/>
          </a:xfrm>
        </p:grpSpPr>
        <p:grpSp>
          <p:nvGrpSpPr>
            <p:cNvPr id="6" name="Group 28"/>
            <p:cNvGrpSpPr/>
            <p:nvPr/>
          </p:nvGrpSpPr>
          <p:grpSpPr>
            <a:xfrm>
              <a:off x="4299045" y="3092570"/>
              <a:ext cx="4055946" cy="2374710"/>
              <a:chOff x="3466531" y="3043451"/>
              <a:chExt cx="4055946" cy="237471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466531" y="3043451"/>
                <a:ext cx="1405720" cy="5322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Grinding machine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394577" y="3977686"/>
                <a:ext cx="423081" cy="4037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B050"/>
                    </a:solidFill>
                  </a:rPr>
                  <a:t>A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468238" y="5038299"/>
                <a:ext cx="382137" cy="3798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C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914632" y="4534420"/>
                <a:ext cx="384413" cy="3765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70C0"/>
                    </a:solidFill>
                  </a:rPr>
                  <a:t>B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 flipH="1">
                <a:off x="4606118" y="3577401"/>
                <a:ext cx="6824" cy="4002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>
                <a:off x="4106838" y="3575713"/>
                <a:ext cx="6824" cy="95870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endCxn id="8" idx="0"/>
              </p:cNvCxnSpPr>
              <p:nvPr/>
            </p:nvCxnSpPr>
            <p:spPr>
              <a:xfrm>
                <a:off x="3659306" y="3575713"/>
                <a:ext cx="1" cy="14625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7" idx="3"/>
              </p:cNvCxnSpPr>
              <p:nvPr/>
            </p:nvCxnSpPr>
            <p:spPr>
              <a:xfrm>
                <a:off x="4817658" y="4179584"/>
                <a:ext cx="51861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9" idx="3"/>
              </p:cNvCxnSpPr>
              <p:nvPr/>
            </p:nvCxnSpPr>
            <p:spPr>
              <a:xfrm flipV="1">
                <a:off x="4299045" y="4722670"/>
                <a:ext cx="106452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8" idx="3"/>
              </p:cNvCxnSpPr>
              <p:nvPr/>
            </p:nvCxnSpPr>
            <p:spPr>
              <a:xfrm>
                <a:off x="3850375" y="5228230"/>
                <a:ext cx="14859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5336275" y="3977686"/>
                <a:ext cx="1173707" cy="144047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/>
                  <a:t>?</a:t>
                </a:r>
                <a:endParaRPr lang="en-US" sz="4000" dirty="0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6509982" y="4697923"/>
                <a:ext cx="28660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6799712" y="4474907"/>
                <a:ext cx="722765" cy="5633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</a:rPr>
                  <a:t>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=1/0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6926239" y="3050991"/>
              <a:ext cx="1405720" cy="532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Coolant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7946124" y="3583253"/>
              <a:ext cx="0" cy="9407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5704765" y="3317122"/>
              <a:ext cx="12146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39575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to </a:t>
            </a:r>
            <a:r>
              <a:rPr lang="en-US" dirty="0" err="1" smtClean="0"/>
              <a:t>Prob</a:t>
            </a:r>
            <a:r>
              <a:rPr lang="en-US" dirty="0" smtClean="0"/>
              <a:t> 2.1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9308" y="2579427"/>
                <a:ext cx="8639032" cy="380772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Applying sum of the product terms, 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914400">
                  <a:buNone/>
                </a:pPr>
                <a:r>
                  <a:rPr lang="en-US" i="1" dirty="0" smtClean="0">
                    <a:latin typeface="+mj-lt"/>
                  </a:rPr>
                  <a:t>Signal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i="1" dirty="0" smtClean="0">
                    <a:latin typeface="+mj-lt"/>
                  </a:rPr>
                  <a:t/>
                </a:r>
              </a:p>
              <a:p>
                <a:pPr marL="0" indent="914400">
                  <a:buNone/>
                </a:pPr>
                <a:r>
                  <a:rPr lang="en-US" i="1" dirty="0" smtClean="0">
                    <a:latin typeface="+mj-lt"/>
                  </a:rPr>
                  <a:t>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i="1" dirty="0" smtClean="0">
                  <a:latin typeface="+mj-lt"/>
                </a:endParaRPr>
              </a:p>
              <a:p>
                <a:pPr marL="0" indent="914400">
                  <a:buNone/>
                </a:pP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i="1" dirty="0" smtClean="0">
                    <a:latin typeface="+mj-lt"/>
                  </a:rPr>
                  <a:t>)</a:t>
                </a:r>
              </a:p>
              <a:p>
                <a:pPr marL="0" indent="914400">
                  <a:buNone/>
                </a:pPr>
                <a:r>
                  <a:rPr lang="en-US" i="1" dirty="0" smtClean="0">
                    <a:latin typeface="+mj-lt"/>
                  </a:rPr>
                  <a:t>=  A.C+A.B = </a:t>
                </a:r>
                <a:r>
                  <a:rPr lang="en-US" b="1" i="1" dirty="0" smtClean="0">
                    <a:latin typeface="+mj-lt"/>
                  </a:rPr>
                  <a:t>A . (B + C)</a:t>
                </a:r>
                <a:endParaRPr lang="en-US" b="1" i="1" dirty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308" y="2579427"/>
                <a:ext cx="8639032" cy="3807725"/>
              </a:xfrm>
              <a:blipFill rotWithShape="0">
                <a:blip r:embed="rId2"/>
                <a:stretch>
                  <a:fillRect l="-1270" t="-2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5872241" y="252769"/>
          <a:ext cx="2863185" cy="3133566"/>
        </p:xfrm>
        <a:graphic>
          <a:graphicData uri="http://schemas.openxmlformats.org/drawingml/2006/table">
            <a:tbl>
              <a:tblPr/>
              <a:tblGrid>
                <a:gridCol w="809898"/>
                <a:gridCol w="679268"/>
                <a:gridCol w="548640"/>
                <a:gridCol w="825379"/>
              </a:tblGrid>
              <a:tr h="3481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signal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481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481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481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81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46666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Numerical control, computer numerical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20735"/>
            <a:ext cx="7886700" cy="286923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 the beginning – only numbers and alphabets were used to achieve control, together with hard-wired circuitry – there was no computer - so it was just numerical control </a:t>
            </a:r>
          </a:p>
          <a:p>
            <a:r>
              <a:rPr lang="en-US" dirty="0" smtClean="0"/>
              <a:t>Later, with the advent of computers, a computer was used in the process of control – so it became computer numerical control or simply computer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211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Area of application of computer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 smtClean="0"/>
              <a:t>Is CNC primarily meant for mass (high volume) production ? </a:t>
            </a:r>
          </a:p>
          <a:p>
            <a:r>
              <a:rPr lang="en-US" dirty="0" smtClean="0"/>
              <a:t>Fixed automation</a:t>
            </a: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 SPM (Special purpose machines) with automated material handling devices are employed in such cases. This helps in reducing machining time, cyclic idle time and non-cyclic time losses. </a:t>
            </a:r>
          </a:p>
          <a:p>
            <a:r>
              <a:rPr lang="en-US" i="1" dirty="0" smtClean="0"/>
              <a:t>Why  not CNC ? </a:t>
            </a:r>
            <a:r>
              <a:rPr lang="en-US" dirty="0" smtClean="0"/>
              <a:t>– In mass production, there is hardly any change in part design over extended periods of tim</a:t>
            </a:r>
            <a:r>
              <a:rPr lang="en-US" dirty="0"/>
              <a:t>e</a:t>
            </a:r>
            <a:r>
              <a:rPr lang="en-US" dirty="0" smtClean="0"/>
              <a:t>. Hence, CNC, which possesses flexibility –is not necessary in mass production. </a:t>
            </a:r>
          </a:p>
          <a:p>
            <a:r>
              <a:rPr lang="en-US" i="1" dirty="0" smtClean="0"/>
              <a:t>Why not Fixed automation for low volume production ? </a:t>
            </a:r>
            <a:r>
              <a:rPr lang="en-US" dirty="0" smtClean="0"/>
              <a:t>In low volume production, part design changes frequently. Fixed automation is not amenable to frequent changes.  </a:t>
            </a:r>
            <a:endParaRPr lang="en-US" dirty="0"/>
          </a:p>
          <a:p>
            <a:r>
              <a:rPr lang="en-US" dirty="0" smtClean="0"/>
              <a:t>But if control is achieved by application of letters, numbers, codes and language, it is easy to change – and that is CNC</a:t>
            </a:r>
          </a:p>
          <a:p>
            <a:r>
              <a:rPr lang="en-US" dirty="0" smtClean="0"/>
              <a:t>Hence – flexibility is the one advantage which makes computer control more suitable than fixed automation in case of low volume production.</a:t>
            </a:r>
          </a:p>
          <a:p>
            <a:r>
              <a:rPr lang="en-US" dirty="0" smtClean="0"/>
              <a:t>In addition, CNC has the ability to manufacture complex shapes without the use of part-specific tooling.</a:t>
            </a:r>
          </a:p>
        </p:txBody>
      </p:sp>
    </p:spTree>
    <p:extLst>
      <p:ext uri="{BB962C8B-B14F-4D97-AF65-F5344CB8AC3E}">
        <p14:creationId xmlns="" xmlns:p14="http://schemas.microsoft.com/office/powerpoint/2010/main" val="27916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How is computer control achieved 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564545"/>
            <a:ext cx="7886700" cy="2899317"/>
          </a:xfrm>
        </p:spPr>
        <p:txBody>
          <a:bodyPr>
            <a:normAutofit/>
          </a:bodyPr>
          <a:lstStyle/>
          <a:p>
            <a:r>
              <a:rPr lang="en-US" sz="2700" dirty="0"/>
              <a:t>By interfacing the machine with a computer </a:t>
            </a:r>
          </a:p>
          <a:p>
            <a:r>
              <a:rPr lang="en-US" sz="2700" dirty="0"/>
              <a:t>By modifying conventional machine tool architecture </a:t>
            </a:r>
          </a:p>
          <a:p>
            <a:r>
              <a:rPr lang="en-US" sz="2700" dirty="0"/>
              <a:t>By adding devices which permit the control of motion and other actions from computer </a:t>
            </a:r>
          </a:p>
          <a:p>
            <a:r>
              <a:rPr lang="en-US" sz="2700" dirty="0"/>
              <a:t>By writing and executing a program from the computer </a:t>
            </a:r>
          </a:p>
          <a:p>
            <a:endParaRPr lang="en-US" dirty="0"/>
          </a:p>
        </p:txBody>
      </p:sp>
      <p:pic>
        <p:nvPicPr>
          <p:cNvPr id="2050" name="Picture 2" descr="https://encrypted-tbn0.gstatic.com/images?q=tbn:ANd9GcSqtnai8gvqXgZb2DTF6slqYgS-bH4ayq9k8O3p0uMHCK9osmv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340870"/>
            <a:ext cx="1543050" cy="16644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389586" y="1318514"/>
            <a:ext cx="4940011" cy="2203393"/>
            <a:chOff x="6150" y="5340"/>
            <a:chExt cx="4905" cy="1725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6150" y="5340"/>
              <a:ext cx="4905" cy="1725"/>
              <a:chOff x="6135" y="5390"/>
              <a:chExt cx="4905" cy="1725"/>
            </a:xfrm>
          </p:grpSpPr>
          <p:grpSp>
            <p:nvGrpSpPr>
              <p:cNvPr id="8" name="Group 7"/>
              <p:cNvGrpSpPr>
                <a:grpSpLocks/>
              </p:cNvGrpSpPr>
              <p:nvPr/>
            </p:nvGrpSpPr>
            <p:grpSpPr bwMode="auto">
              <a:xfrm>
                <a:off x="6525" y="5390"/>
                <a:ext cx="4395" cy="1725"/>
                <a:chOff x="6525" y="9570"/>
                <a:chExt cx="4395" cy="1725"/>
              </a:xfrm>
            </p:grpSpPr>
            <p:sp>
              <p:nvSpPr>
                <p:cNvPr id="10" name="Text Box 799"/>
                <p:cNvSpPr txBox="1">
                  <a:spLocks noChangeArrowheads="1"/>
                </p:cNvSpPr>
                <p:nvPr/>
              </p:nvSpPr>
              <p:spPr bwMode="auto">
                <a:xfrm>
                  <a:off x="8505" y="10455"/>
                  <a:ext cx="330" cy="27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t" anchorCtr="0" upright="1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1:1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grpSp>
              <p:nvGrpSpPr>
                <p:cNvPr id="11" name="Group 10"/>
                <p:cNvGrpSpPr>
                  <a:grpSpLocks/>
                </p:cNvGrpSpPr>
                <p:nvPr/>
              </p:nvGrpSpPr>
              <p:grpSpPr bwMode="auto">
                <a:xfrm>
                  <a:off x="6525" y="9570"/>
                  <a:ext cx="4395" cy="1725"/>
                  <a:chOff x="6525" y="9570"/>
                  <a:chExt cx="4395" cy="1725"/>
                </a:xfrm>
              </p:grpSpPr>
              <p:sp>
                <p:nvSpPr>
                  <p:cNvPr id="12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9000" y="10041"/>
                    <a:ext cx="1485" cy="21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3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8700" y="9786"/>
                    <a:ext cx="360" cy="690"/>
                    <a:chOff x="9120" y="10695"/>
                    <a:chExt cx="795" cy="1230"/>
                  </a:xfrm>
                </p:grpSpPr>
                <p:sp>
                  <p:nvSpPr>
                    <p:cNvPr id="30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20" y="10695"/>
                      <a:ext cx="555" cy="123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675" y="10920"/>
                      <a:ext cx="240" cy="22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675" y="11520"/>
                      <a:ext cx="225" cy="21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4" name="AutoShape 806"/>
                  <p:cNvSpPr>
                    <a:spLocks noChangeArrowheads="1"/>
                  </p:cNvSpPr>
                  <p:nvPr/>
                </p:nvSpPr>
                <p:spPr bwMode="auto">
                  <a:xfrm>
                    <a:off x="6525" y="9801"/>
                    <a:ext cx="825" cy="63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7350" y="10026"/>
                    <a:ext cx="1350" cy="19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" name="Text Box 8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470" y="9771"/>
                    <a:ext cx="780" cy="73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0" tIns="0" rIns="0" bIns="0" anchor="t" anchorCtr="0" upright="1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1100" dirty="0" smtClean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1100" dirty="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Speed gear box</a:t>
                    </a:r>
                    <a:endParaRPr lang="en-US" sz="1600" dirty="0"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" name="AutoShape 809"/>
                  <p:cNvSpPr>
                    <a:spLocks noChangeArrowheads="1"/>
                  </p:cNvSpPr>
                  <p:nvPr/>
                </p:nvSpPr>
                <p:spPr bwMode="auto">
                  <a:xfrm>
                    <a:off x="10020" y="10266"/>
                    <a:ext cx="293" cy="405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" name="Text Box 8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85" y="9876"/>
                    <a:ext cx="705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0" tIns="0" rIns="0" bIns="0" anchor="t" anchorCtr="0" upright="1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Motor</a:t>
                    </a:r>
                  </a:p>
                </p:txBody>
              </p:sp>
              <p:sp>
                <p:nvSpPr>
                  <p:cNvPr id="19" name="AutoShape 811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6555" y="10431"/>
                    <a:ext cx="780" cy="180"/>
                  </a:xfrm>
                  <a:custGeom>
                    <a:avLst/>
                    <a:gdLst>
                      <a:gd name="G0" fmla="+- 3323 0 0"/>
                      <a:gd name="G1" fmla="+- 21600 0 3323"/>
                      <a:gd name="G2" fmla="*/ 3323 1 2"/>
                      <a:gd name="G3" fmla="+- 21600 0 G2"/>
                      <a:gd name="G4" fmla="+/ 3323 21600 2"/>
                      <a:gd name="G5" fmla="+/ G1 0 2"/>
                      <a:gd name="G6" fmla="*/ 21600 21600 3323"/>
                      <a:gd name="G7" fmla="*/ G6 1 2"/>
                      <a:gd name="G8" fmla="+- 21600 0 G7"/>
                      <a:gd name="G9" fmla="*/ 21600 1 2"/>
                      <a:gd name="G10" fmla="+- 3323 0 G9"/>
                      <a:gd name="G11" fmla="?: G10 G8 0"/>
                      <a:gd name="G12" fmla="?: G10 G7 21600"/>
                      <a:gd name="T0" fmla="*/ 19938 w 21600"/>
                      <a:gd name="T1" fmla="*/ 10800 h 21600"/>
                      <a:gd name="T2" fmla="*/ 10800 w 21600"/>
                      <a:gd name="T3" fmla="*/ 21600 h 21600"/>
                      <a:gd name="T4" fmla="*/ 1662 w 21600"/>
                      <a:gd name="T5" fmla="*/ 10800 h 21600"/>
                      <a:gd name="T6" fmla="*/ 10800 w 21600"/>
                      <a:gd name="T7" fmla="*/ 0 h 21600"/>
                      <a:gd name="T8" fmla="*/ 3462 w 21600"/>
                      <a:gd name="T9" fmla="*/ 3462 h 21600"/>
                      <a:gd name="T10" fmla="*/ 18138 w 21600"/>
                      <a:gd name="T11" fmla="*/ 18138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23" y="21600"/>
                        </a:lnTo>
                        <a:lnTo>
                          <a:pt x="18277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20" name="Line 81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0095" y="10041"/>
                    <a:ext cx="105" cy="21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1" name="Line 81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0200" y="10041"/>
                    <a:ext cx="105" cy="21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2" name="Line 81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0305" y="10041"/>
                    <a:ext cx="105" cy="21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23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8370" y="9570"/>
                    <a:ext cx="98" cy="94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8370" y="10515"/>
                    <a:ext cx="98" cy="78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8475" y="10905"/>
                    <a:ext cx="255" cy="12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" name="Text Box 8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0" y="10731"/>
                    <a:ext cx="495" cy="54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r>
                      <a:rPr lang="en-US" sz="1200" dirty="0" smtClean="0"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Feed Gear Box</a:t>
                    </a:r>
                    <a:endParaRPr lang="en-US" sz="16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" name="Rectangle 26" descr="Wide downward diagonal"/>
                  <p:cNvSpPr>
                    <a:spLocks noChangeArrowheads="1"/>
                  </p:cNvSpPr>
                  <p:nvPr/>
                </p:nvSpPr>
                <p:spPr bwMode="auto">
                  <a:xfrm>
                    <a:off x="9135" y="10890"/>
                    <a:ext cx="1620" cy="143"/>
                  </a:xfrm>
                  <a:prstGeom prst="rect">
                    <a:avLst/>
                  </a:prstGeom>
                  <a:pattFill prst="wdDnDiag">
                    <a:fgClr>
                      <a:srgbClr val="000000"/>
                    </a:fgClr>
                    <a:bgClr>
                      <a:srgbClr val="FFFFFF"/>
                    </a:bgClr>
                  </a:patt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9675" y="10425"/>
                    <a:ext cx="1245" cy="31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" name="Text Box 8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40" y="10740"/>
                    <a:ext cx="840" cy="52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0" tIns="0" rIns="0" bIns="0" anchor="t" anchorCtr="0" upright="1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    Nut</a:t>
                    </a:r>
                    <a:endParaRPr lang="en-US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9" name="Line 822"/>
              <p:cNvCxnSpPr>
                <a:cxnSpLocks noChangeShapeType="1"/>
              </p:cNvCxnSpPr>
              <p:nvPr/>
            </p:nvCxnSpPr>
            <p:spPr bwMode="auto">
              <a:xfrm>
                <a:off x="6135" y="5972"/>
                <a:ext cx="490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" name="Text Box 823"/>
            <p:cNvSpPr txBox="1">
              <a:spLocks noChangeArrowheads="1"/>
            </p:cNvSpPr>
            <p:nvPr/>
          </p:nvSpPr>
          <p:spPr bwMode="auto">
            <a:xfrm>
              <a:off x="9690" y="6195"/>
              <a:ext cx="1275" cy="3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Carriage</a:t>
              </a:r>
            </a:p>
          </p:txBody>
        </p:sp>
      </p:grpSp>
      <p:sp>
        <p:nvSpPr>
          <p:cNvPr id="4" name="Left-Right Arrow 3"/>
          <p:cNvSpPr/>
          <p:nvPr/>
        </p:nvSpPr>
        <p:spPr>
          <a:xfrm>
            <a:off x="1797926" y="1858450"/>
            <a:ext cx="1969336" cy="40235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536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CNC program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CNC program is a sequence of commands, written in a suitable language, meant for controlling the operations of a machine </a:t>
            </a:r>
          </a:p>
          <a:p>
            <a:r>
              <a:rPr lang="en-US" dirty="0" smtClean="0"/>
              <a:t>When executed, it makes a machine tool carry out some motions and auxiliary operations </a:t>
            </a:r>
          </a:p>
          <a:p>
            <a:r>
              <a:rPr lang="en-US" dirty="0" smtClean="0"/>
              <a:t>As a result, a part is successfully produced from a blank</a:t>
            </a:r>
          </a:p>
          <a:p>
            <a:r>
              <a:rPr lang="en-US" dirty="0" smtClean="0"/>
              <a:t>There are other operations also, apart from machining, which are successfully controlled by CNC program execution.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736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typical command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N006   G90 G00 X20 Y30 </a:t>
            </a:r>
          </a:p>
          <a:p>
            <a:r>
              <a:rPr lang="en-US" dirty="0" smtClean="0"/>
              <a:t>N007   Y50</a:t>
            </a:r>
          </a:p>
          <a:p>
            <a:r>
              <a:rPr lang="en-US" dirty="0" smtClean="0"/>
              <a:t>N008   G01  X100 Y100 F200</a:t>
            </a:r>
          </a:p>
          <a:p>
            <a:r>
              <a:rPr lang="en-US" dirty="0" smtClean="0"/>
              <a:t>N009   G02 X140  R30 </a:t>
            </a:r>
          </a:p>
          <a:p>
            <a:r>
              <a:rPr lang="en-US" dirty="0" smtClean="0"/>
              <a:t>N010   M30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479934" y="5970017"/>
            <a:ext cx="2429690" cy="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>
            <a:off x="3265090" y="4755172"/>
            <a:ext cx="2429690" cy="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37992" y="5274193"/>
            <a:ext cx="131885" cy="11869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5023567" y="4755172"/>
            <a:ext cx="131885" cy="11869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6455853" y="4156760"/>
            <a:ext cx="131885" cy="11869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TextBox 29"/>
          <p:cNvSpPr txBox="1"/>
          <p:nvPr/>
        </p:nvSpPr>
        <p:spPr>
          <a:xfrm>
            <a:off x="4724172" y="5428769"/>
            <a:ext cx="6847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(20,30)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40909" y="4402073"/>
            <a:ext cx="6847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(20,50)</a:t>
            </a:r>
          </a:p>
        </p:txBody>
      </p:sp>
      <p:grpSp>
        <p:nvGrpSpPr>
          <p:cNvPr id="4" name="Group 7"/>
          <p:cNvGrpSpPr/>
          <p:nvPr/>
        </p:nvGrpSpPr>
        <p:grpSpPr>
          <a:xfrm>
            <a:off x="5066554" y="3943961"/>
            <a:ext cx="3325230" cy="1330232"/>
            <a:chOff x="5066554" y="3943961"/>
            <a:chExt cx="3325230" cy="1330232"/>
          </a:xfrm>
        </p:grpSpPr>
        <p:sp>
          <p:nvSpPr>
            <p:cNvPr id="17" name="Oval 16"/>
            <p:cNvSpPr/>
            <p:nvPr/>
          </p:nvSpPr>
          <p:spPr>
            <a:xfrm>
              <a:off x="7555951" y="4171713"/>
              <a:ext cx="131885" cy="1186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9" name="Straight Arrow Connector 18"/>
            <p:cNvCxnSpPr>
              <a:stCxn id="12" idx="0"/>
              <a:endCxn id="15" idx="4"/>
            </p:cNvCxnSpPr>
            <p:nvPr/>
          </p:nvCxnSpPr>
          <p:spPr>
            <a:xfrm flipH="1" flipV="1">
              <a:off x="5089510" y="4873869"/>
              <a:ext cx="14425" cy="40032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066554" y="4259946"/>
              <a:ext cx="1426678" cy="5253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Arc 28"/>
            <p:cNvSpPr/>
            <p:nvPr/>
          </p:nvSpPr>
          <p:spPr>
            <a:xfrm rot="16200000">
              <a:off x="6739604" y="3714304"/>
              <a:ext cx="631967" cy="1091282"/>
            </a:xfrm>
            <a:prstGeom prst="arc">
              <a:avLst>
                <a:gd name="adj1" fmla="val 16200000"/>
                <a:gd name="adj2" fmla="val 4936680"/>
              </a:avLst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250827" y="4352092"/>
              <a:ext cx="1012296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(100,100)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24096" y="4319497"/>
              <a:ext cx="967688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(140,100)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907815" y="5824894"/>
            <a:ext cx="6847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X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338803" y="3458654"/>
            <a:ext cx="6847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     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7069540" y="3971037"/>
            <a:ext cx="193583" cy="1297084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60689" y="4785300"/>
            <a:ext cx="51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r30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2906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n mechanical automation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5834"/>
            <a:ext cx="7886700" cy="4821129"/>
          </a:xfrm>
        </p:spPr>
        <p:txBody>
          <a:bodyPr/>
          <a:lstStyle/>
          <a:p>
            <a:r>
              <a:rPr lang="en-US" sz="2400" dirty="0"/>
              <a:t>M</a:t>
            </a:r>
            <a:r>
              <a:rPr lang="en-US" sz="2400" dirty="0" smtClean="0"/>
              <a:t>otion is controlled by physical devices, like Cams, jigs, templates, tracers, limit switches, guides, operators 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08208235"/>
              </p:ext>
            </p:extLst>
          </p:nvPr>
        </p:nvGraphicFramePr>
        <p:xfrm>
          <a:off x="1334414" y="2242770"/>
          <a:ext cx="6284102" cy="3729477"/>
        </p:xfrm>
        <a:graphic>
          <a:graphicData uri="http://schemas.openxmlformats.org/presentationml/2006/ole">
            <p:oleObj spid="_x0000_s1026" name="Bitmap Image" r:id="rId3" imgW="4381560" imgH="2600280" progId="PBrush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5183" y="5877997"/>
            <a:ext cx="7820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– In order to get constant forward </a:t>
            </a:r>
            <a:r>
              <a:rPr lang="en-US" dirty="0" err="1" smtClean="0"/>
              <a:t>feedrate</a:t>
            </a:r>
            <a:r>
              <a:rPr lang="en-US" dirty="0" smtClean="0"/>
              <a:t> of the cutting tool, what should be the profile of the CAM, which is undergoing uniform circular motion ?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7601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controlled machines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1267" y="1891862"/>
            <a:ext cx="7886700" cy="3786159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alibri Light" panose="020F0302020204030204"/>
              </a:rPr>
              <a:t>CNC is capable of controlling a machine through</a:t>
            </a:r>
            <a:endParaRPr lang="en-US" dirty="0">
              <a:solidFill>
                <a:prstClr val="black"/>
              </a:solidFill>
              <a:latin typeface="Calibri Light" panose="020F0302020204030204"/>
            </a:endParaRP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Programmed </a:t>
            </a:r>
            <a:r>
              <a:rPr lang="en-US" dirty="0">
                <a:solidFill>
                  <a:prstClr val="black"/>
                </a:solidFill>
              </a:rPr>
              <a:t>instructions </a:t>
            </a: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 Digital signals  rotation of motors </a:t>
            </a:r>
            <a:r>
              <a:rPr lang="en-US" dirty="0" smtClean="0">
                <a:solidFill>
                  <a:prstClr val="black"/>
                </a:solidFill>
                <a:sym typeface="Wingdings" panose="05000000000000000000" pitchFamily="2" charset="2"/>
              </a:rPr>
              <a:t> leading to </a:t>
            </a:r>
            <a:endParaRPr lang="en-US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prstClr val="black"/>
                </a:solidFill>
                <a:sym typeface="Wingdings" panose="05000000000000000000" pitchFamily="2" charset="2"/>
              </a:rPr>
              <a:t> Achieving a programed extent of motion 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prstClr val="black"/>
                </a:solidFill>
                <a:sym typeface="Wingdings" panose="05000000000000000000" pitchFamily="2" charset="2"/>
              </a:rPr>
              <a:t>Achieving a programmed ratio of axes velocities</a:t>
            </a:r>
            <a:endParaRPr lang="en-US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Programmed </a:t>
            </a:r>
            <a:r>
              <a:rPr lang="en-US" dirty="0" smtClean="0">
                <a:solidFill>
                  <a:prstClr val="black"/>
                </a:solidFill>
                <a:sym typeface="Wingdings" panose="05000000000000000000" pitchFamily="2" charset="2"/>
              </a:rPr>
              <a:t>a programmed feed velocity along cutter path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528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1551</Words>
  <Application>Microsoft Office PowerPoint</Application>
  <PresentationFormat>On-screen Show (4:3)</PresentationFormat>
  <Paragraphs>390</Paragraphs>
  <Slides>29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Bitmap Image</vt:lpstr>
      <vt:lpstr>Computer numerical control of machine tools and processes</vt:lpstr>
      <vt:lpstr>Computer Numerical control – what is it ?</vt:lpstr>
      <vt:lpstr>Numerical control, computer numerical control</vt:lpstr>
      <vt:lpstr>Area of application of computer control</vt:lpstr>
      <vt:lpstr>How is computer control achieved ?</vt:lpstr>
      <vt:lpstr>What is a CNC program ?</vt:lpstr>
      <vt:lpstr>Example of typical command blocks</vt:lpstr>
      <vt:lpstr>In mechanical automation </vt:lpstr>
      <vt:lpstr>Computer controlled machines</vt:lpstr>
      <vt:lpstr>Digital signals, Binary logic and logic gates </vt:lpstr>
      <vt:lpstr>Architecture of the control unit </vt:lpstr>
      <vt:lpstr>What are the modifications of the conventional machine tool</vt:lpstr>
      <vt:lpstr>Is it possible to implement computer control on this machine tool ?</vt:lpstr>
      <vt:lpstr>Simple kinematic chains for CNC machine tools</vt:lpstr>
      <vt:lpstr>Advantages</vt:lpstr>
      <vt:lpstr>Practice MCQ questions</vt:lpstr>
      <vt:lpstr>Binary logic and logic gates</vt:lpstr>
      <vt:lpstr>Signals / variables which can take up only 2 values – Binary variables</vt:lpstr>
      <vt:lpstr>Truth tables for some logic operations </vt:lpstr>
      <vt:lpstr>Binary logic operations </vt:lpstr>
      <vt:lpstr>Symbols for logic gates</vt:lpstr>
      <vt:lpstr>Addition of two bits</vt:lpstr>
      <vt:lpstr>A half adder – can add up two bits</vt:lpstr>
      <vt:lpstr>Addition of 2 bytes</vt:lpstr>
      <vt:lpstr>Addition of 3 bits </vt:lpstr>
      <vt:lpstr>The value of carry</vt:lpstr>
      <vt:lpstr>The value of Sum</vt:lpstr>
      <vt:lpstr>Numerical problem 2.1</vt:lpstr>
      <vt:lpstr>Solution to Prob 2.1</vt:lpstr>
    </vt:vector>
  </TitlesOfParts>
  <Company>IIT Kharagpur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numerical control of machine tools and processes</dc:title>
  <dc:creator>tuks</dc:creator>
  <cp:lastModifiedBy>tuks</cp:lastModifiedBy>
  <cp:revision>1</cp:revision>
  <dcterms:created xsi:type="dcterms:W3CDTF">2018-01-12T19:13:58Z</dcterms:created>
  <dcterms:modified xsi:type="dcterms:W3CDTF">2018-01-12T19:14:13Z</dcterms:modified>
</cp:coreProperties>
</file>