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4"/>
    <p:sldMasterId id="2147483723" r:id="rId5"/>
  </p:sldMasterIdLst>
  <p:notesMasterIdLst>
    <p:notesMasterId r:id="rId53"/>
  </p:notesMasterIdLst>
  <p:sldIdLst>
    <p:sldId id="343" r:id="rId6"/>
    <p:sldId id="257" r:id="rId7"/>
    <p:sldId id="260" r:id="rId8"/>
    <p:sldId id="301" r:id="rId9"/>
    <p:sldId id="309" r:id="rId10"/>
    <p:sldId id="302" r:id="rId11"/>
    <p:sldId id="305" r:id="rId12"/>
    <p:sldId id="342" r:id="rId13"/>
    <p:sldId id="311" r:id="rId14"/>
    <p:sldId id="308" r:id="rId15"/>
    <p:sldId id="310" r:id="rId16"/>
    <p:sldId id="345" r:id="rId17"/>
    <p:sldId id="346" r:id="rId18"/>
    <p:sldId id="320" r:id="rId19"/>
    <p:sldId id="321" r:id="rId20"/>
    <p:sldId id="323" r:id="rId21"/>
    <p:sldId id="306" r:id="rId22"/>
    <p:sldId id="314" r:id="rId23"/>
    <p:sldId id="307" r:id="rId24"/>
    <p:sldId id="303" r:id="rId25"/>
    <p:sldId id="304" r:id="rId26"/>
    <p:sldId id="312" r:id="rId27"/>
    <p:sldId id="313" r:id="rId28"/>
    <p:sldId id="325" r:id="rId29"/>
    <p:sldId id="315" r:id="rId30"/>
    <p:sldId id="316" r:id="rId31"/>
    <p:sldId id="317" r:id="rId32"/>
    <p:sldId id="318" r:id="rId33"/>
    <p:sldId id="319" r:id="rId34"/>
    <p:sldId id="327" r:id="rId35"/>
    <p:sldId id="328" r:id="rId36"/>
    <p:sldId id="329" r:id="rId37"/>
    <p:sldId id="330" r:id="rId38"/>
    <p:sldId id="324" r:id="rId39"/>
    <p:sldId id="337" r:id="rId40"/>
    <p:sldId id="338" r:id="rId41"/>
    <p:sldId id="340" r:id="rId42"/>
    <p:sldId id="341" r:id="rId43"/>
    <p:sldId id="339" r:id="rId44"/>
    <p:sldId id="344" r:id="rId45"/>
    <p:sldId id="347" r:id="rId46"/>
    <p:sldId id="335" r:id="rId47"/>
    <p:sldId id="326" r:id="rId48"/>
    <p:sldId id="332" r:id="rId49"/>
    <p:sldId id="331" r:id="rId50"/>
    <p:sldId id="289" r:id="rId51"/>
    <p:sldId id="336" r:id="rId52"/>
  </p:sldIdLst>
  <p:sldSz cx="9144000" cy="5143500" type="screen16x9"/>
  <p:notesSz cx="6858000" cy="9144000"/>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586E54-0D8F-4D07-89C5-E0B2DC990724}">
          <p14:sldIdLst>
            <p14:sldId id="343"/>
          </p14:sldIdLst>
        </p14:section>
        <p14:section name="Introduction" id="{8527CCB4-2350-47A9-88BD-7D60771859A3}">
          <p14:sldIdLst>
            <p14:sldId id="257"/>
            <p14:sldId id="260"/>
          </p14:sldIdLst>
        </p14:section>
        <p14:section name="Developing apps" id="{0DC9E16E-7023-47E6-80BD-B3A0C656DB63}">
          <p14:sldIdLst>
            <p14:sldId id="301"/>
            <p14:sldId id="309"/>
            <p14:sldId id="302"/>
            <p14:sldId id="305"/>
            <p14:sldId id="342"/>
            <p14:sldId id="311"/>
            <p14:sldId id="308"/>
            <p14:sldId id="310"/>
            <p14:sldId id="345"/>
            <p14:sldId id="346"/>
          </p14:sldIdLst>
        </p14:section>
        <p14:section name="Api" id="{543058C8-DE11-44FE-9216-2599E8ECBFDE}">
          <p14:sldIdLst>
            <p14:sldId id="320"/>
            <p14:sldId id="321"/>
            <p14:sldId id="323"/>
          </p14:sldIdLst>
        </p14:section>
        <p14:section name="Developing Apps" id="{21D418AB-000D-45C3-A798-583B19C581D2}">
          <p14:sldIdLst>
            <p14:sldId id="306"/>
            <p14:sldId id="314"/>
            <p14:sldId id="307"/>
            <p14:sldId id="303"/>
            <p14:sldId id="304"/>
            <p14:sldId id="312"/>
            <p14:sldId id="313"/>
          </p14:sldIdLst>
        </p14:section>
        <p14:section name="Getting Data" id="{372E002D-2EEA-412E-A80F-594CAE36C0A9}">
          <p14:sldIdLst>
            <p14:sldId id="325"/>
          </p14:sldIdLst>
        </p14:section>
        <p14:section name="Security" id="{ABEC2FEC-6F31-47E3-A05A-C36C5ED214CE}">
          <p14:sldIdLst>
            <p14:sldId id="315"/>
            <p14:sldId id="316"/>
            <p14:sldId id="317"/>
            <p14:sldId id="318"/>
          </p14:sldIdLst>
        </p14:section>
        <p14:section name="Performance" id="{DC439F78-60E4-4969-AC66-053E9E0AF778}">
          <p14:sldIdLst>
            <p14:sldId id="319"/>
            <p14:sldId id="327"/>
            <p14:sldId id="328"/>
            <p14:sldId id="329"/>
            <p14:sldId id="330"/>
          </p14:sldIdLst>
        </p14:section>
        <p14:section name="Testing" id="{A819D75C-709C-4D66-B1A9-810346EB31C1}">
          <p14:sldIdLst>
            <p14:sldId id="324"/>
            <p14:sldId id="337"/>
            <p14:sldId id="338"/>
            <p14:sldId id="340"/>
            <p14:sldId id="341"/>
            <p14:sldId id="339"/>
            <p14:sldId id="344"/>
            <p14:sldId id="347"/>
            <p14:sldId id="335"/>
          </p14:sldIdLst>
        </p14:section>
        <p14:section name="App Protocol" id="{D3F52723-DAF9-4143-A466-5221B6779BEC}">
          <p14:sldIdLst>
            <p14:sldId id="326"/>
          </p14:sldIdLst>
        </p14:section>
        <p14:section name="8.1 Preview Features" id="{0433E84F-A28D-4283-A02B-F96F2DFA77C2}">
          <p14:sldIdLst>
            <p14:sldId id="332"/>
          </p14:sldIdLst>
        </p14:section>
        <p14:section name="End" id="{42AC2605-1147-448E-841F-78DBD1CF909B}">
          <p14:sldIdLst>
            <p14:sldId id="331"/>
            <p14:sldId id="289"/>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79533" autoAdjust="0"/>
  </p:normalViewPr>
  <p:slideViewPr>
    <p:cSldViewPr snapToGrid="0">
      <p:cViewPr varScale="1">
        <p:scale>
          <a:sx n="78" d="100"/>
          <a:sy n="78" d="100"/>
        </p:scale>
        <p:origin x="12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522BD-A0E5-4EE8-B7EA-D06DFD678F55}" type="datetimeFigureOut">
              <a:rPr lang="en-IN" smtClean="0"/>
              <a:t>18-06-2014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61908-FD28-465F-B2B9-A0174C99C7D2}" type="slidenum">
              <a:rPr lang="en-IN" smtClean="0"/>
              <a:t>‹#›</a:t>
            </a:fld>
            <a:endParaRPr lang="en-IN"/>
          </a:p>
        </p:txBody>
      </p:sp>
    </p:spTree>
    <p:extLst>
      <p:ext uri="{BB962C8B-B14F-4D97-AF65-F5344CB8AC3E}">
        <p14:creationId xmlns:p14="http://schemas.microsoft.com/office/powerpoint/2010/main" val="29924036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blogs.windows.com/windows/b/buildingapps/archive/2014/05/12/build-secure-enterprise-apps-faster-on-windows-and-windows-phone-8-1.aspx" TargetMode="External"/><Relationship Id="rId3" Type="http://schemas.openxmlformats.org/officeDocument/2006/relationships/hyperlink" Target="http://blogs.msdn.com/b/cdndevs/archive/2013/03/19/building-secure-windows-store-apps.aspx" TargetMode="External"/><Relationship Id="rId7" Type="http://schemas.openxmlformats.org/officeDocument/2006/relationships/hyperlink" Target="http://msdn.microsoft.com/en-in/library/windows/apps/hh849625.aspx"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blogs.msdn.com/b/cdndevs/archive/2013/04/09/building-secure-windows-phone-8-apps-apis-and-techniques.aspx" TargetMode="External"/><Relationship Id="rId5" Type="http://schemas.openxmlformats.org/officeDocument/2006/relationships/hyperlink" Target="http://blogs.msdn.com/b/b8/archive/2012/05/17/delivering-reliable-and-trustworthy-metro-style-apps.aspx" TargetMode="External"/><Relationship Id="rId10" Type="http://schemas.openxmlformats.org/officeDocument/2006/relationships/hyperlink" Target="https://www.msec.be/mobcom/ws2013/presentations/david_hernie.pdf" TargetMode="External"/><Relationship Id="rId4" Type="http://schemas.openxmlformats.org/officeDocument/2006/relationships/hyperlink" Target="http://msdn.microsoft.com/en-us/library/windowsphone/develop/ff402533(v=vs.105).aspx" TargetMode="External"/><Relationship Id="rId9" Type="http://schemas.openxmlformats.org/officeDocument/2006/relationships/hyperlink" Target="http://blogs.msdn.com/b/cdndevs/archive/2013/04/08/building-secure-windows-phone-8-apps-the-platform.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www.jeff.wilcox.name/2010/08/windows-phone-performance/" TargetMode="External"/><Relationship Id="rId13" Type="http://schemas.openxmlformats.org/officeDocument/2006/relationships/hyperlink" Target="http://blogs.msdn.com/b/microsoft_press/archive/2014/03/06/sneak-peak-high-performance-windows-store-apps.aspx" TargetMode="External"/><Relationship Id="rId3" Type="http://schemas.openxmlformats.org/officeDocument/2006/relationships/hyperlink" Target="http://msdn.microsoft.com/en-us/library/windowsphone/develop/ff967560(v=vs.105).aspx" TargetMode="External"/><Relationship Id="rId7" Type="http://schemas.openxmlformats.org/officeDocument/2006/relationships/hyperlink" Target="http://dotneteers.net/blogs/vbandi/archive/2012/02/15/windows-phone-performance-part-1-of-many.aspx" TargetMode="External"/><Relationship Id="rId12" Type="http://schemas.openxmlformats.org/officeDocument/2006/relationships/hyperlink" Target="http://msdn.microsoft.com/en-in/library/windows/apps/hh696636.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blogs.windows.com/windows_phone/b/wpdev/archive/2013/01/25/building-high-performance-windows-phone-apps.aspx" TargetMode="External"/><Relationship Id="rId11" Type="http://schemas.openxmlformats.org/officeDocument/2006/relationships/hyperlink" Target="http://msdn.microsoft.com/en-in/library/windows/apps/hh750313.aspx" TargetMode="External"/><Relationship Id="rId5" Type="http://schemas.openxmlformats.org/officeDocument/2006/relationships/hyperlink" Target="http://blogs.msdn.com/b/visualstudioalm/archive/2014/04/03/performance-profiling-on-windows-phone-8-1-with-visual-studio.aspx" TargetMode="External"/><Relationship Id="rId10" Type="http://schemas.openxmlformats.org/officeDocument/2006/relationships/hyperlink" Target="http://msdn.microsoft.com/en-in/library/windows/apps/hh750312.aspx" TargetMode="External"/><Relationship Id="rId4" Type="http://schemas.openxmlformats.org/officeDocument/2006/relationships/hyperlink" Target="http://msdn.microsoft.com/en-us/library/windowsphone/develop/jj215908(v=vs.105).aspx" TargetMode="External"/><Relationship Id="rId9" Type="http://schemas.openxmlformats.org/officeDocument/2006/relationships/hyperlink" Target="http://msdn.microsoft.com/en-us/library/windows/apps/dn629255.aspx" TargetMode="External"/><Relationship Id="rId14" Type="http://schemas.openxmlformats.org/officeDocument/2006/relationships/hyperlink" Target="http://blogs.msdn.com/b/visualstudioalm/archive/2013/02/27/how-to-profile-a-xaml-windows-store-app.aspx"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msdn.microsoft.com/en-us/library/windows/apps/dn629256.aspx" TargetMode="External"/><Relationship Id="rId7" Type="http://schemas.openxmlformats.org/officeDocument/2006/relationships/hyperlink" Target="http://blogs.windows.com/windows/b/appbuilder/archive/2014/03/25/testing-for-accessibility-in-windows-store-apps.aspx"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blogs.msdn.com/b/visualstudioalm/archive/2013/06/26/using-coded-ui-to-test-xaml-based-windows-store-apps.aspx" TargetMode="External"/><Relationship Id="rId5" Type="http://schemas.openxmlformats.org/officeDocument/2006/relationships/hyperlink" Target="http://msdn.microsoft.com/en-in/library/windows/apps/hh441481.aspx" TargetMode="External"/><Relationship Id="rId4" Type="http://schemas.openxmlformats.org/officeDocument/2006/relationships/hyperlink" Target="http://msdn.microsoft.com/en-us/library/hh405417.aspx"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29E68A4-A404-499F-82E7-C8BF7749CCD4}" type="datetime1">
              <a:rPr lang="en-US" smtClean="0">
                <a:solidFill>
                  <a:prstClr val="black"/>
                </a:solidFill>
              </a:rPr>
              <a:pPr/>
              <a:t>6/18/2014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50274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Reference</a:t>
            </a:r>
          </a:p>
          <a:p>
            <a:endParaRPr lang="en-US" dirty="0" smtClean="0"/>
          </a:p>
          <a:p>
            <a:r>
              <a:rPr lang="en-US" dirty="0" smtClean="0"/>
              <a:t>http://msdn.microsoft.com/en-us/library/windows/desktop/br211377.aspx</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14</a:t>
            </a:fld>
            <a:endParaRPr lang="en-IN"/>
          </a:p>
        </p:txBody>
      </p:sp>
    </p:spTree>
    <p:extLst>
      <p:ext uri="{BB962C8B-B14F-4D97-AF65-F5344CB8AC3E}">
        <p14:creationId xmlns:p14="http://schemas.microsoft.com/office/powerpoint/2010/main" val="2764952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http://msdn.microsoft.com/en-us/magazine/jj651567.aspx</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15</a:t>
            </a:fld>
            <a:endParaRPr lang="en-IN"/>
          </a:p>
        </p:txBody>
      </p:sp>
    </p:spTree>
    <p:extLst>
      <p:ext uri="{BB962C8B-B14F-4D97-AF65-F5344CB8AC3E}">
        <p14:creationId xmlns:p14="http://schemas.microsoft.com/office/powerpoint/2010/main" val="2805046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61908-FD28-465F-B2B9-A0174C99C7D2}" type="slidenum">
              <a:rPr lang="en-IN" smtClean="0"/>
              <a:t>17</a:t>
            </a:fld>
            <a:endParaRPr lang="en-IN"/>
          </a:p>
        </p:txBody>
      </p:sp>
    </p:spTree>
    <p:extLst>
      <p:ext uri="{BB962C8B-B14F-4D97-AF65-F5344CB8AC3E}">
        <p14:creationId xmlns:p14="http://schemas.microsoft.com/office/powerpoint/2010/main" val="915379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http://blogs.msdn.com/b/thunbrynt/archive/2014/03/31/windows-phone-8-1-for-developers-converging-the-app-models.aspx</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18</a:t>
            </a:fld>
            <a:endParaRPr lang="en-IN"/>
          </a:p>
        </p:txBody>
      </p:sp>
    </p:spTree>
    <p:extLst>
      <p:ext uri="{BB962C8B-B14F-4D97-AF65-F5344CB8AC3E}">
        <p14:creationId xmlns:p14="http://schemas.microsoft.com/office/powerpoint/2010/main" val="1523563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http://developer.xamarin.com/guides/cross-platform/application_fundamentals/building_cross_platform_applications/case_study-tasky/</a:t>
            </a:r>
          </a:p>
        </p:txBody>
      </p:sp>
      <p:sp>
        <p:nvSpPr>
          <p:cNvPr id="4" name="Slide Number Placeholder 3"/>
          <p:cNvSpPr>
            <a:spLocks noGrp="1"/>
          </p:cNvSpPr>
          <p:nvPr>
            <p:ph type="sldNum" sz="quarter" idx="10"/>
          </p:nvPr>
        </p:nvSpPr>
        <p:spPr/>
        <p:txBody>
          <a:bodyPr/>
          <a:lstStyle/>
          <a:p>
            <a:fld id="{24D61908-FD28-465F-B2B9-A0174C99C7D2}" type="slidenum">
              <a:rPr lang="en-IN" smtClean="0"/>
              <a:t>19</a:t>
            </a:fld>
            <a:endParaRPr lang="en-IN"/>
          </a:p>
        </p:txBody>
      </p:sp>
    </p:spTree>
    <p:extLst>
      <p:ext uri="{BB962C8B-B14F-4D97-AF65-F5344CB8AC3E}">
        <p14:creationId xmlns:p14="http://schemas.microsoft.com/office/powerpoint/2010/main" val="1230840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61908-FD28-465F-B2B9-A0174C99C7D2}" type="slidenum">
              <a:rPr lang="en-IN" smtClean="0"/>
              <a:t>20</a:t>
            </a:fld>
            <a:endParaRPr lang="en-IN"/>
          </a:p>
        </p:txBody>
      </p:sp>
    </p:spTree>
    <p:extLst>
      <p:ext uri="{BB962C8B-B14F-4D97-AF65-F5344CB8AC3E}">
        <p14:creationId xmlns:p14="http://schemas.microsoft.com/office/powerpoint/2010/main" val="3962897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http://aka.ms/apachecordova</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21</a:t>
            </a:fld>
            <a:endParaRPr lang="en-IN"/>
          </a:p>
        </p:txBody>
      </p:sp>
    </p:spTree>
    <p:extLst>
      <p:ext uri="{BB962C8B-B14F-4D97-AF65-F5344CB8AC3E}">
        <p14:creationId xmlns:p14="http://schemas.microsoft.com/office/powerpoint/2010/main" val="3718007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http://propertycross.com/</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22</a:t>
            </a:fld>
            <a:endParaRPr lang="en-IN"/>
          </a:p>
        </p:txBody>
      </p:sp>
    </p:spTree>
    <p:extLst>
      <p:ext uri="{BB962C8B-B14F-4D97-AF65-F5344CB8AC3E}">
        <p14:creationId xmlns:p14="http://schemas.microsoft.com/office/powerpoint/2010/main" val="1150819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http://propertycross.com/</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23</a:t>
            </a:fld>
            <a:endParaRPr lang="en-IN"/>
          </a:p>
        </p:txBody>
      </p:sp>
    </p:spTree>
    <p:extLst>
      <p:ext uri="{BB962C8B-B14F-4D97-AF65-F5344CB8AC3E}">
        <p14:creationId xmlns:p14="http://schemas.microsoft.com/office/powerpoint/2010/main" val="1611185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mn-lt"/>
                <a:ea typeface="+mn-ea"/>
                <a:cs typeface="+mn-cs"/>
              </a:rPr>
              <a:t>Building Secure Windows Store Apps </a:t>
            </a:r>
            <a:r>
              <a:rPr lang="en-US" sz="900" kern="1200" dirty="0" smtClean="0">
                <a:solidFill>
                  <a:schemeClr val="tx1"/>
                </a:solidFill>
                <a:effectLst/>
                <a:latin typeface="+mn-lt"/>
                <a:ea typeface="+mn-ea"/>
                <a:cs typeface="+mn-cs"/>
              </a:rPr>
              <a:t>&lt;</a:t>
            </a:r>
            <a:r>
              <a:rPr lang="en-US" sz="900" kern="1200" dirty="0" smtClean="0">
                <a:solidFill>
                  <a:schemeClr val="tx1"/>
                </a:solidFill>
                <a:effectLst/>
                <a:latin typeface="+mn-lt"/>
                <a:ea typeface="+mn-ea"/>
                <a:cs typeface="+mn-cs"/>
                <a:hlinkClick r:id="rId3"/>
              </a:rPr>
              <a:t>http://blogs.msdn.com/b/cdndevs/archive/2013/03/19/building-secure-windows-store-apps.aspx</a:t>
            </a:r>
            <a:r>
              <a:rPr lang="en-US" sz="900" kern="1200" dirty="0" smtClean="0">
                <a:solidFill>
                  <a:schemeClr val="tx1"/>
                </a:solidFill>
                <a:effectLst/>
                <a:latin typeface="+mn-lt"/>
                <a:ea typeface="+mn-ea"/>
                <a:cs typeface="+mn-cs"/>
              </a:rPr>
              <a:t>&gt; </a:t>
            </a:r>
          </a:p>
          <a:p>
            <a:endParaRPr lang="en-US" sz="900" kern="1200" dirty="0" smtClean="0">
              <a:solidFill>
                <a:schemeClr val="tx1"/>
              </a:solidFill>
              <a:effectLst/>
              <a:latin typeface="+mn-lt"/>
              <a:ea typeface="+mn-ea"/>
              <a:cs typeface="+mn-cs"/>
            </a:endParaRPr>
          </a:p>
          <a:p>
            <a:r>
              <a:rPr lang="en-US" sz="900" b="1" kern="1200" dirty="0" smtClean="0">
                <a:solidFill>
                  <a:schemeClr val="tx1"/>
                </a:solidFill>
                <a:effectLst/>
                <a:latin typeface="+mn-lt"/>
                <a:ea typeface="+mn-ea"/>
                <a:cs typeface="+mn-cs"/>
              </a:rPr>
              <a:t>Security for Windows Phone 8</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4"/>
              </a:rPr>
              <a:t>http://msdn.microsoft.com/en-us/library/windowsphone/develop/ff402533(v=vs.105).aspx</a:t>
            </a:r>
            <a:r>
              <a:rPr lang="en-US" sz="900" kern="1200" dirty="0" smtClean="0">
                <a:solidFill>
                  <a:schemeClr val="tx1"/>
                </a:solidFill>
                <a:effectLst/>
                <a:latin typeface="+mn-lt"/>
                <a:ea typeface="+mn-ea"/>
                <a:cs typeface="+mn-cs"/>
              </a:rPr>
              <a:t>&gt;</a:t>
            </a:r>
          </a:p>
          <a:p>
            <a:endParaRPr lang="en-US" sz="900" kern="1200" dirty="0" smtClean="0">
              <a:solidFill>
                <a:schemeClr val="tx1"/>
              </a:solidFill>
              <a:effectLst/>
              <a:latin typeface="+mn-lt"/>
              <a:ea typeface="+mn-ea"/>
              <a:cs typeface="+mn-cs"/>
            </a:endParaRPr>
          </a:p>
          <a:p>
            <a:r>
              <a:rPr lang="en-US" sz="900" b="1" kern="1200" dirty="0" smtClean="0">
                <a:solidFill>
                  <a:schemeClr val="tx1"/>
                </a:solidFill>
                <a:effectLst/>
                <a:latin typeface="+mn-lt"/>
                <a:ea typeface="+mn-ea"/>
                <a:cs typeface="+mn-cs"/>
              </a:rPr>
              <a:t>Delivering reliable and trustworthy Metro style apps </a:t>
            </a:r>
            <a:r>
              <a:rPr lang="en-US" sz="900" kern="1200" dirty="0" smtClean="0">
                <a:solidFill>
                  <a:schemeClr val="tx1"/>
                </a:solidFill>
                <a:effectLst/>
                <a:latin typeface="+mn-lt"/>
                <a:ea typeface="+mn-ea"/>
                <a:cs typeface="+mn-cs"/>
              </a:rPr>
              <a:t>&lt;</a:t>
            </a:r>
            <a:r>
              <a:rPr lang="en-US" sz="900" kern="1200" dirty="0" smtClean="0">
                <a:solidFill>
                  <a:schemeClr val="tx1"/>
                </a:solidFill>
                <a:effectLst/>
                <a:latin typeface="+mn-lt"/>
                <a:ea typeface="+mn-ea"/>
                <a:cs typeface="+mn-cs"/>
                <a:hlinkClick r:id="rId5"/>
              </a:rPr>
              <a:t>http://blogs.msdn.com/b/b8/archive/2012/05/17/delivering-reliable-and-trustworthy-metro-style-apps.aspx</a:t>
            </a:r>
            <a:r>
              <a:rPr lang="en-US" sz="900" kern="1200" dirty="0" smtClean="0">
                <a:solidFill>
                  <a:schemeClr val="tx1"/>
                </a:solidFill>
                <a:effectLst/>
                <a:latin typeface="+mn-lt"/>
                <a:ea typeface="+mn-ea"/>
                <a:cs typeface="+mn-cs"/>
              </a:rPr>
              <a:t>&gt;  </a:t>
            </a:r>
          </a:p>
          <a:p>
            <a:endParaRPr lang="en-US" sz="900" kern="1200" dirty="0" smtClean="0">
              <a:solidFill>
                <a:schemeClr val="tx1"/>
              </a:solidFill>
              <a:effectLst/>
              <a:latin typeface="+mn-lt"/>
              <a:ea typeface="+mn-ea"/>
              <a:cs typeface="+mn-cs"/>
            </a:endParaRPr>
          </a:p>
          <a:p>
            <a:r>
              <a:rPr lang="en-US" sz="900" b="1" kern="1200" dirty="0" smtClean="0">
                <a:solidFill>
                  <a:schemeClr val="tx1"/>
                </a:solidFill>
                <a:effectLst/>
                <a:latin typeface="+mn-lt"/>
                <a:ea typeface="+mn-ea"/>
                <a:cs typeface="+mn-cs"/>
              </a:rPr>
              <a:t>Building Secure Windows Phone 8 Apps </a:t>
            </a:r>
            <a:r>
              <a:rPr lang="en-IN" sz="900" b="1" kern="1200" dirty="0" smtClean="0">
                <a:solidFill>
                  <a:schemeClr val="tx1"/>
                </a:solidFill>
                <a:effectLst/>
                <a:latin typeface="+mn-lt"/>
                <a:ea typeface="+mn-ea"/>
                <a:cs typeface="+mn-cs"/>
              </a:rPr>
              <a:t>–</a:t>
            </a:r>
            <a:r>
              <a:rPr lang="en-US" sz="900" b="1" kern="1200" dirty="0" smtClean="0">
                <a:solidFill>
                  <a:schemeClr val="tx1"/>
                </a:solidFill>
                <a:effectLst/>
                <a:latin typeface="+mn-lt"/>
                <a:ea typeface="+mn-ea"/>
                <a:cs typeface="+mn-cs"/>
              </a:rPr>
              <a:t> APIs and Techniques </a:t>
            </a:r>
            <a:r>
              <a:rPr lang="en-US" sz="900" kern="1200" dirty="0" smtClean="0">
                <a:solidFill>
                  <a:schemeClr val="tx1"/>
                </a:solidFill>
                <a:effectLst/>
                <a:latin typeface="+mn-lt"/>
                <a:ea typeface="+mn-ea"/>
                <a:cs typeface="+mn-cs"/>
              </a:rPr>
              <a:t>&lt;</a:t>
            </a:r>
            <a:r>
              <a:rPr lang="en-US" sz="900" kern="1200" dirty="0" smtClean="0">
                <a:solidFill>
                  <a:schemeClr val="tx1"/>
                </a:solidFill>
                <a:effectLst/>
                <a:latin typeface="+mn-lt"/>
                <a:ea typeface="+mn-ea"/>
                <a:cs typeface="+mn-cs"/>
                <a:hlinkClick r:id="rId6"/>
              </a:rPr>
              <a:t>http://blogs.msdn.com/b/cdndevs/archive/2013/04/09/building-secure-windows-phone-8-apps-apis-and-techniques.aspx</a:t>
            </a:r>
            <a:r>
              <a:rPr lang="en-US" sz="900" kern="1200" dirty="0" smtClean="0">
                <a:solidFill>
                  <a:schemeClr val="tx1"/>
                </a:solidFill>
                <a:effectLst/>
                <a:latin typeface="+mn-lt"/>
                <a:ea typeface="+mn-ea"/>
                <a:cs typeface="+mn-cs"/>
              </a:rPr>
              <a:t>&gt; </a:t>
            </a:r>
          </a:p>
          <a:p>
            <a:endParaRPr lang="en-US" sz="900" kern="1200" dirty="0" smtClean="0">
              <a:solidFill>
                <a:schemeClr val="tx1"/>
              </a:solidFill>
              <a:effectLst/>
              <a:latin typeface="+mn-lt"/>
              <a:ea typeface="+mn-ea"/>
              <a:cs typeface="+mn-cs"/>
            </a:endParaRPr>
          </a:p>
          <a:p>
            <a:r>
              <a:rPr lang="en-US" sz="900" b="1" kern="1200" dirty="0" smtClean="0">
                <a:solidFill>
                  <a:schemeClr val="tx1"/>
                </a:solidFill>
                <a:effectLst/>
                <a:latin typeface="+mn-lt"/>
                <a:ea typeface="+mn-ea"/>
                <a:cs typeface="+mn-cs"/>
              </a:rPr>
              <a:t>Developing secure apps</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7"/>
              </a:rPr>
              <a:t>http://msdn.microsoft.com/en-in/library/windows/apps/hh849625.aspx</a:t>
            </a:r>
            <a:r>
              <a:rPr lang="en-US" sz="900" kern="1200" dirty="0" smtClean="0">
                <a:solidFill>
                  <a:schemeClr val="tx1"/>
                </a:solidFill>
                <a:effectLst/>
                <a:latin typeface="+mn-lt"/>
                <a:ea typeface="+mn-ea"/>
                <a:cs typeface="+mn-cs"/>
              </a:rPr>
              <a:t>&gt; </a:t>
            </a:r>
          </a:p>
          <a:p>
            <a:r>
              <a:rPr lang="en-US" sz="900" kern="1200" dirty="0" smtClean="0">
                <a:solidFill>
                  <a:schemeClr val="tx1"/>
                </a:solidFill>
                <a:effectLst/>
                <a:latin typeface="+mn-lt"/>
                <a:ea typeface="+mn-ea"/>
                <a:cs typeface="+mn-cs"/>
              </a:rPr>
              <a:t> </a:t>
            </a:r>
          </a:p>
          <a:p>
            <a:r>
              <a:rPr lang="en-US" sz="900" b="1" kern="1200" dirty="0" smtClean="0">
                <a:solidFill>
                  <a:schemeClr val="tx1"/>
                </a:solidFill>
                <a:effectLst/>
                <a:latin typeface="+mn-lt"/>
                <a:ea typeface="+mn-ea"/>
                <a:cs typeface="+mn-cs"/>
              </a:rPr>
              <a:t>Build secure enterprise apps faster on Windows and Windows Phone 8.1</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8"/>
              </a:rPr>
              <a:t>http://blogs.windows.com/windows/b/buildingapps/archive/2014/05/12/build-secure-enterprise-apps-faster-on-windows-and-windows-phone-8-1.aspx</a:t>
            </a:r>
            <a:r>
              <a:rPr lang="en-US" sz="900" kern="1200" dirty="0" smtClean="0">
                <a:solidFill>
                  <a:schemeClr val="tx1"/>
                </a:solidFill>
                <a:effectLst/>
                <a:latin typeface="+mn-lt"/>
                <a:ea typeface="+mn-ea"/>
                <a:cs typeface="+mn-cs"/>
              </a:rPr>
              <a:t>&gt; </a:t>
            </a:r>
          </a:p>
          <a:p>
            <a:r>
              <a:rPr lang="en-US" sz="900" kern="1200" dirty="0" smtClean="0">
                <a:solidFill>
                  <a:schemeClr val="tx1"/>
                </a:solidFill>
                <a:effectLst/>
                <a:latin typeface="+mn-lt"/>
                <a:ea typeface="+mn-ea"/>
                <a:cs typeface="+mn-cs"/>
              </a:rPr>
              <a:t> </a:t>
            </a:r>
          </a:p>
          <a:p>
            <a:r>
              <a:rPr lang="en-US" sz="900" b="1" kern="1200" dirty="0" smtClean="0">
                <a:solidFill>
                  <a:schemeClr val="tx1"/>
                </a:solidFill>
                <a:effectLst/>
                <a:latin typeface="+mn-lt"/>
                <a:ea typeface="+mn-ea"/>
                <a:cs typeface="+mn-cs"/>
              </a:rPr>
              <a:t>Building Secure Windows Phone 8 Apps </a:t>
            </a:r>
            <a:r>
              <a:rPr lang="en-IN" sz="900" b="1" kern="1200" dirty="0" smtClean="0">
                <a:solidFill>
                  <a:schemeClr val="tx1"/>
                </a:solidFill>
                <a:effectLst/>
                <a:latin typeface="+mn-lt"/>
                <a:ea typeface="+mn-ea"/>
                <a:cs typeface="+mn-cs"/>
              </a:rPr>
              <a:t>–</a:t>
            </a:r>
            <a:r>
              <a:rPr lang="en-US" sz="900" b="1" kern="1200" dirty="0" smtClean="0">
                <a:solidFill>
                  <a:schemeClr val="tx1"/>
                </a:solidFill>
                <a:effectLst/>
                <a:latin typeface="+mn-lt"/>
                <a:ea typeface="+mn-ea"/>
                <a:cs typeface="+mn-cs"/>
              </a:rPr>
              <a:t> The Platform</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9"/>
              </a:rPr>
              <a:t>http://blogs.msdn.com/b/cdndevs/archive/2013/04/08/building-secure-windows-phone-8-apps-the-platform.aspx</a:t>
            </a:r>
            <a:r>
              <a:rPr lang="en-US" sz="900" kern="1200" dirty="0" smtClean="0">
                <a:solidFill>
                  <a:schemeClr val="tx1"/>
                </a:solidFill>
                <a:effectLst/>
                <a:latin typeface="+mn-lt"/>
                <a:ea typeface="+mn-ea"/>
                <a:cs typeface="+mn-cs"/>
              </a:rPr>
              <a:t>&gt; </a:t>
            </a:r>
          </a:p>
          <a:p>
            <a:endParaRPr lang="en-US" sz="900" kern="1200" dirty="0" smtClean="0">
              <a:solidFill>
                <a:schemeClr val="tx1"/>
              </a:solidFill>
              <a:effectLst/>
              <a:latin typeface="+mn-lt"/>
              <a:ea typeface="+mn-ea"/>
              <a:cs typeface="+mn-cs"/>
            </a:endParaRPr>
          </a:p>
          <a:p>
            <a:r>
              <a:rPr lang="en-US" sz="900" b="1" kern="1200" dirty="0" smtClean="0">
                <a:solidFill>
                  <a:schemeClr val="tx1"/>
                </a:solidFill>
                <a:effectLst/>
                <a:latin typeface="+mn-lt"/>
                <a:ea typeface="+mn-ea"/>
                <a:cs typeface="+mn-cs"/>
              </a:rPr>
              <a:t>Windows Phone 8 Security deep dive </a:t>
            </a:r>
            <a:r>
              <a:rPr lang="en-IN" sz="900" kern="1200" dirty="0" smtClean="0">
                <a:solidFill>
                  <a:schemeClr val="tx1"/>
                </a:solidFill>
                <a:effectLst/>
                <a:latin typeface="+mn-lt"/>
                <a:ea typeface="+mn-ea"/>
                <a:cs typeface="+mn-cs"/>
                <a:hlinkClick r:id="rId10"/>
              </a:rPr>
              <a:t>https://www.msec.be/mobcom/ws2013/presentations/david_hernie.pdf</a:t>
            </a:r>
            <a:endParaRPr lang="en-US"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4D61908-FD28-465F-B2B9-A0174C99C7D2}" type="slidenum">
              <a:rPr lang="en-IN" smtClean="0"/>
              <a:t>25</a:t>
            </a:fld>
            <a:endParaRPr lang="en-IN"/>
          </a:p>
        </p:txBody>
      </p:sp>
    </p:spTree>
    <p:extLst>
      <p:ext uri="{BB962C8B-B14F-4D97-AF65-F5344CB8AC3E}">
        <p14:creationId xmlns:p14="http://schemas.microsoft.com/office/powerpoint/2010/main" val="161233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smtClean="0">
                <a:ln>
                  <a:noFill/>
                </a:ln>
                <a:solidFill>
                  <a:prstClr val="black"/>
                </a:solidFill>
                <a:effectLst/>
                <a:uLnTx/>
                <a:uFillTx/>
                <a:latin typeface="+mn-lt"/>
                <a:ea typeface="+mn-ea"/>
                <a:cs typeface="+mn-cs"/>
              </a:rPr>
              <a:t>https://dev.windowsphone.com</a:t>
            </a:r>
          </a:p>
          <a:p>
            <a:pPr marL="0" marR="0" lvl="0" indent="0" algn="l" defTabSz="3429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smtClean="0">
                <a:ln>
                  <a:noFill/>
                </a:ln>
                <a:solidFill>
                  <a:prstClr val="black"/>
                </a:solidFill>
                <a:effectLst/>
                <a:uLnTx/>
                <a:uFillTx/>
                <a:latin typeface="+mn-lt"/>
                <a:ea typeface="+mn-ea"/>
                <a:cs typeface="+mn-cs"/>
              </a:rPr>
              <a:t>http://appstudio.windowsphone.com</a:t>
            </a:r>
          </a:p>
        </p:txBody>
      </p:sp>
      <p:sp>
        <p:nvSpPr>
          <p:cNvPr id="4" name="Slide Number Placeholder 3"/>
          <p:cNvSpPr>
            <a:spLocks noGrp="1"/>
          </p:cNvSpPr>
          <p:nvPr>
            <p:ph type="sldNum" sz="quarter" idx="10"/>
          </p:nvPr>
        </p:nvSpPr>
        <p:spPr/>
        <p:txBody>
          <a:bodyPr/>
          <a:lstStyle/>
          <a:p>
            <a:fld id="{24D61908-FD28-465F-B2B9-A0174C99C7D2}" type="slidenum">
              <a:rPr lang="en-IN" smtClean="0"/>
              <a:t>3</a:t>
            </a:fld>
            <a:endParaRPr lang="en-IN" dirty="0"/>
          </a:p>
        </p:txBody>
      </p:sp>
    </p:spTree>
    <p:extLst>
      <p:ext uri="{BB962C8B-B14F-4D97-AF65-F5344CB8AC3E}">
        <p14:creationId xmlns:p14="http://schemas.microsoft.com/office/powerpoint/2010/main" val="3055992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http://blogs.msdn.com/b/cdndevs/archive/2013/03/19/building-secure-windows-store-apps.aspx</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27</a:t>
            </a:fld>
            <a:endParaRPr lang="en-IN"/>
          </a:p>
        </p:txBody>
      </p:sp>
    </p:spTree>
    <p:extLst>
      <p:ext uri="{BB962C8B-B14F-4D97-AF65-F5344CB8AC3E}">
        <p14:creationId xmlns:p14="http://schemas.microsoft.com/office/powerpoint/2010/main" val="2502584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http://msdn.microsoft.com/en-us/library/windowsphone/develop/ff402533(v=vs.105).aspx</a:t>
            </a:r>
          </a:p>
          <a:p>
            <a:endParaRPr lang="en-IN" dirty="0" smtClean="0"/>
          </a:p>
          <a:p>
            <a:r>
              <a:rPr lang="en-IN" dirty="0" smtClean="0"/>
              <a:t>http://www.microsoft.com/security/sdl/default.aspx</a:t>
            </a:r>
          </a:p>
          <a:p>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28</a:t>
            </a:fld>
            <a:endParaRPr lang="en-IN"/>
          </a:p>
        </p:txBody>
      </p:sp>
    </p:spTree>
    <p:extLst>
      <p:ext uri="{BB962C8B-B14F-4D97-AF65-F5344CB8AC3E}">
        <p14:creationId xmlns:p14="http://schemas.microsoft.com/office/powerpoint/2010/main" val="2653600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mn-lt"/>
                <a:ea typeface="+mn-ea"/>
                <a:cs typeface="+mn-cs"/>
              </a:rPr>
              <a:t>App performance considerations for Windows Phone 8</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3"/>
              </a:rPr>
              <a:t>http://msdn.microsoft.com/en-us/library/windowsphone/develop/ff967560(v=vs.105).aspx</a:t>
            </a:r>
            <a:r>
              <a:rPr lang="en-US" sz="900" kern="1200" dirty="0" smtClean="0">
                <a:solidFill>
                  <a:schemeClr val="tx1"/>
                </a:solidFill>
                <a:effectLst/>
                <a:latin typeface="+mn-lt"/>
                <a:ea typeface="+mn-ea"/>
                <a:cs typeface="+mn-cs"/>
              </a:rPr>
              <a:t>&gt; </a:t>
            </a:r>
            <a:br>
              <a:rPr lang="en-US" sz="900" kern="1200" dirty="0" smtClean="0">
                <a:solidFill>
                  <a:schemeClr val="tx1"/>
                </a:solidFill>
                <a:effectLst/>
                <a:latin typeface="+mn-lt"/>
                <a:ea typeface="+mn-ea"/>
                <a:cs typeface="+mn-cs"/>
              </a:rPr>
            </a:br>
            <a:r>
              <a:rPr lang="en-US" sz="900" kern="1200" dirty="0" smtClean="0">
                <a:solidFill>
                  <a:schemeClr val="tx1"/>
                </a:solidFill>
                <a:effectLst/>
                <a:latin typeface="+mn-lt"/>
                <a:ea typeface="+mn-ea"/>
                <a:cs typeface="+mn-cs"/>
              </a:rPr>
              <a:t/>
            </a:r>
            <a:br>
              <a:rPr lang="en-US" sz="900" kern="1200" dirty="0" smtClean="0">
                <a:solidFill>
                  <a:schemeClr val="tx1"/>
                </a:solidFill>
                <a:effectLst/>
                <a:latin typeface="+mn-lt"/>
                <a:ea typeface="+mn-ea"/>
                <a:cs typeface="+mn-cs"/>
              </a:rPr>
            </a:br>
            <a:r>
              <a:rPr lang="en-US" sz="900" b="1" kern="1200" dirty="0" smtClean="0">
                <a:solidFill>
                  <a:schemeClr val="tx1"/>
                </a:solidFill>
                <a:effectLst/>
                <a:latin typeface="+mn-lt"/>
                <a:ea typeface="+mn-ea"/>
                <a:cs typeface="+mn-cs"/>
              </a:rPr>
              <a:t>App profiling for Windows Phone 8</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4"/>
              </a:rPr>
              <a:t>http://msdn.microsoft.com/en-us/library/windowsphone/develop/jj215908(v=vs.105).aspx</a:t>
            </a:r>
            <a:r>
              <a:rPr lang="en-US" sz="900" kern="1200" dirty="0" smtClean="0">
                <a:solidFill>
                  <a:schemeClr val="tx1"/>
                </a:solidFill>
                <a:effectLst/>
                <a:latin typeface="+mn-lt"/>
                <a:ea typeface="+mn-ea"/>
                <a:cs typeface="+mn-cs"/>
              </a:rPr>
              <a:t>&gt; </a:t>
            </a:r>
          </a:p>
          <a:p>
            <a:endParaRPr lang="en-US" sz="900" kern="1200" dirty="0" smtClean="0">
              <a:solidFill>
                <a:schemeClr val="tx1"/>
              </a:solidFill>
              <a:effectLst/>
              <a:latin typeface="+mn-lt"/>
              <a:ea typeface="+mn-ea"/>
              <a:cs typeface="+mn-cs"/>
            </a:endParaRPr>
          </a:p>
          <a:p>
            <a:r>
              <a:rPr lang="en-US" sz="900" b="1" kern="1200" dirty="0" smtClean="0">
                <a:solidFill>
                  <a:schemeClr val="tx1"/>
                </a:solidFill>
                <a:effectLst/>
                <a:latin typeface="+mn-lt"/>
                <a:ea typeface="+mn-ea"/>
                <a:cs typeface="+mn-cs"/>
              </a:rPr>
              <a:t>Performance Profiling on Windows Phone 8.1 with Visual Studio</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5"/>
              </a:rPr>
              <a:t>http://blogs.msdn.com/b/visualstudioalm/archive/2014/04/03/performance-profiling-on-windows-phone-8-1-with-visual-studio.aspx</a:t>
            </a:r>
            <a:r>
              <a:rPr lang="en-US" sz="900" kern="1200" dirty="0" smtClean="0">
                <a:solidFill>
                  <a:schemeClr val="tx1"/>
                </a:solidFill>
                <a:effectLst/>
                <a:latin typeface="+mn-lt"/>
                <a:ea typeface="+mn-ea"/>
                <a:cs typeface="+mn-cs"/>
              </a:rPr>
              <a:t>&gt; </a:t>
            </a:r>
          </a:p>
          <a:p>
            <a:endParaRPr lang="en-US" sz="900" kern="1200" dirty="0" smtClean="0">
              <a:solidFill>
                <a:schemeClr val="tx1"/>
              </a:solidFill>
              <a:effectLst/>
              <a:latin typeface="+mn-lt"/>
              <a:ea typeface="+mn-ea"/>
              <a:cs typeface="+mn-cs"/>
            </a:endParaRPr>
          </a:p>
          <a:p>
            <a:r>
              <a:rPr lang="en-US" sz="900" b="1" kern="1200" dirty="0" smtClean="0">
                <a:solidFill>
                  <a:schemeClr val="tx1"/>
                </a:solidFill>
                <a:effectLst/>
                <a:latin typeface="+mn-lt"/>
                <a:ea typeface="+mn-ea"/>
                <a:cs typeface="+mn-cs"/>
              </a:rPr>
              <a:t>Building High Performance Windows Phone Apps </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6"/>
              </a:rPr>
              <a:t>http://blogs.windows.com/windows_phone/b/wpdev/archive/2013/01/25/building-high-performance-windows-phone-apps.aspx</a:t>
            </a:r>
            <a:r>
              <a:rPr lang="en-US" sz="900" kern="1200" dirty="0" smtClean="0">
                <a:solidFill>
                  <a:schemeClr val="tx1"/>
                </a:solidFill>
                <a:effectLst/>
                <a:latin typeface="+mn-lt"/>
                <a:ea typeface="+mn-ea"/>
                <a:cs typeface="+mn-cs"/>
              </a:rPr>
              <a:t>&gt; </a:t>
            </a:r>
          </a:p>
          <a:p>
            <a:endParaRPr lang="en-US" sz="900" kern="1200" dirty="0" smtClean="0">
              <a:solidFill>
                <a:schemeClr val="tx1"/>
              </a:solidFill>
              <a:effectLst/>
              <a:latin typeface="+mn-lt"/>
              <a:ea typeface="+mn-ea"/>
              <a:cs typeface="+mn-cs"/>
            </a:endParaRPr>
          </a:p>
          <a:p>
            <a:r>
              <a:rPr lang="en-US" sz="900" b="1" kern="1200" dirty="0" smtClean="0">
                <a:solidFill>
                  <a:schemeClr val="tx1"/>
                </a:solidFill>
                <a:effectLst/>
                <a:latin typeface="+mn-lt"/>
                <a:ea typeface="+mn-ea"/>
                <a:cs typeface="+mn-cs"/>
              </a:rPr>
              <a:t>Windows Phone Performance</a:t>
            </a:r>
            <a:r>
              <a:rPr lang="en-IN" sz="900" b="1" kern="1200" dirty="0" smtClean="0">
                <a:solidFill>
                  <a:schemeClr val="tx1"/>
                </a:solidFill>
                <a:effectLst/>
                <a:latin typeface="+mn-lt"/>
                <a:ea typeface="+mn-ea"/>
                <a:cs typeface="+mn-cs"/>
              </a:rPr>
              <a:t>–</a:t>
            </a:r>
            <a:r>
              <a:rPr lang="en-US" sz="900" b="1" kern="1200" dirty="0" smtClean="0">
                <a:solidFill>
                  <a:schemeClr val="tx1"/>
                </a:solidFill>
                <a:effectLst/>
                <a:latin typeface="+mn-lt"/>
                <a:ea typeface="+mn-ea"/>
                <a:cs typeface="+mn-cs"/>
              </a:rPr>
              <a:t>Part 1 of many </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7"/>
              </a:rPr>
              <a:t>http://dotneteers.net/blogs/vbandi/archive/2012/02/15/windows-phone-performance-part-1-of-many.aspx</a:t>
            </a:r>
            <a:r>
              <a:rPr lang="en-US" sz="900" kern="1200" dirty="0" smtClean="0">
                <a:solidFill>
                  <a:schemeClr val="tx1"/>
                </a:solidFill>
                <a:effectLst/>
                <a:latin typeface="+mn-lt"/>
                <a:ea typeface="+mn-ea"/>
                <a:cs typeface="+mn-cs"/>
              </a:rPr>
              <a:t>&gt; </a:t>
            </a:r>
          </a:p>
          <a:p>
            <a:endParaRPr lang="en-US" sz="900" kern="1200" dirty="0" smtClean="0">
              <a:solidFill>
                <a:schemeClr val="tx1"/>
              </a:solidFill>
              <a:effectLst/>
              <a:latin typeface="+mn-lt"/>
              <a:ea typeface="+mn-ea"/>
              <a:cs typeface="+mn-cs"/>
            </a:endParaRPr>
          </a:p>
          <a:p>
            <a:r>
              <a:rPr lang="en-US" sz="900" b="1" kern="1200" dirty="0" smtClean="0">
                <a:solidFill>
                  <a:schemeClr val="tx1"/>
                </a:solidFill>
                <a:effectLst/>
                <a:latin typeface="+mn-lt"/>
                <a:ea typeface="+mn-ea"/>
                <a:cs typeface="+mn-cs"/>
              </a:rPr>
              <a:t>Creating high performance Windows Phone apps - THE WHITEPAPER</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8"/>
              </a:rPr>
              <a:t>http://www.jeff.wilcox.name/2010/08/windows-phone-performance/</a:t>
            </a:r>
            <a:r>
              <a:rPr lang="en-US" sz="900" kern="1200" dirty="0" smtClean="0">
                <a:solidFill>
                  <a:schemeClr val="tx1"/>
                </a:solidFill>
                <a:effectLst/>
                <a:latin typeface="+mn-lt"/>
                <a:ea typeface="+mn-ea"/>
                <a:cs typeface="+mn-cs"/>
              </a:rPr>
              <a:t>&gt; </a:t>
            </a:r>
          </a:p>
          <a:p>
            <a:r>
              <a:rPr lang="en-IN" sz="900" kern="1200" dirty="0" smtClean="0">
                <a:solidFill>
                  <a:schemeClr val="tx1"/>
                </a:solidFill>
                <a:effectLst/>
                <a:latin typeface="+mn-lt"/>
                <a:ea typeface="+mn-ea"/>
                <a:cs typeface="+mn-cs"/>
              </a:rPr>
              <a:t> </a:t>
            </a:r>
          </a:p>
          <a:p>
            <a:r>
              <a:rPr lang="en-US" sz="900" b="1" kern="1200" dirty="0" smtClean="0">
                <a:solidFill>
                  <a:schemeClr val="tx1"/>
                </a:solidFill>
                <a:effectLst/>
                <a:latin typeface="+mn-lt"/>
                <a:ea typeface="+mn-ea"/>
                <a:cs typeface="+mn-cs"/>
              </a:rPr>
              <a:t>Test and troubleshoot apps with the Windows Phone Developer Power Tools</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9"/>
              </a:rPr>
              <a:t>http://msdn.microsoft.com/en-us/library/windows/apps/dn629255.aspx</a:t>
            </a:r>
            <a:r>
              <a:rPr lang="en-US" sz="900" kern="1200" dirty="0" smtClean="0">
                <a:solidFill>
                  <a:schemeClr val="tx1"/>
                </a:solidFill>
                <a:effectLst/>
                <a:latin typeface="+mn-lt"/>
                <a:ea typeface="+mn-ea"/>
                <a:cs typeface="+mn-cs"/>
              </a:rPr>
              <a:t>&gt; </a:t>
            </a:r>
          </a:p>
          <a:p>
            <a:r>
              <a:rPr lang="en-US" sz="900" kern="1200" dirty="0" smtClean="0">
                <a:solidFill>
                  <a:schemeClr val="tx1"/>
                </a:solidFill>
                <a:effectLst/>
                <a:latin typeface="+mn-lt"/>
                <a:ea typeface="+mn-ea"/>
                <a:cs typeface="+mn-cs"/>
              </a:rPr>
              <a:t> </a:t>
            </a:r>
          </a:p>
          <a:p>
            <a:r>
              <a:rPr lang="en-US" sz="900" b="1" kern="1200" dirty="0" smtClean="0">
                <a:solidFill>
                  <a:schemeClr val="tx1"/>
                </a:solidFill>
                <a:effectLst/>
                <a:latin typeface="+mn-lt"/>
                <a:ea typeface="+mn-ea"/>
                <a:cs typeface="+mn-cs"/>
              </a:rPr>
              <a:t>Performance (Windows Store apps)</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10"/>
              </a:rPr>
              <a:t>http://msdn.microsoft.com/en-in/library/windows/apps/hh750312.aspx</a:t>
            </a:r>
            <a:r>
              <a:rPr lang="en-US" sz="900" kern="1200" dirty="0" smtClean="0">
                <a:solidFill>
                  <a:schemeClr val="tx1"/>
                </a:solidFill>
                <a:effectLst/>
                <a:latin typeface="+mn-lt"/>
                <a:ea typeface="+mn-ea"/>
                <a:cs typeface="+mn-cs"/>
              </a:rPr>
              <a:t>&gt; </a:t>
            </a:r>
          </a:p>
          <a:p>
            <a:r>
              <a:rPr lang="en-US" sz="900" kern="1200" dirty="0" smtClean="0">
                <a:solidFill>
                  <a:schemeClr val="tx1"/>
                </a:solidFill>
                <a:effectLst/>
                <a:latin typeface="+mn-lt"/>
                <a:ea typeface="+mn-ea"/>
                <a:cs typeface="+mn-cs"/>
              </a:rPr>
              <a:t> </a:t>
            </a:r>
          </a:p>
          <a:p>
            <a:r>
              <a:rPr lang="en-US" sz="900" b="1" kern="1200" dirty="0" smtClean="0">
                <a:solidFill>
                  <a:schemeClr val="tx1"/>
                </a:solidFill>
                <a:effectLst/>
                <a:latin typeface="+mn-lt"/>
                <a:ea typeface="+mn-ea"/>
                <a:cs typeface="+mn-cs"/>
              </a:rPr>
              <a:t>Performance best practices for Windows Store apps using C++, C#, and Visual Basic</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11"/>
              </a:rPr>
              <a:t>http://msdn.microsoft.com/en-in/library/windows/apps/hh750313.aspx</a:t>
            </a:r>
            <a:r>
              <a:rPr lang="en-US" sz="900" kern="1200" dirty="0" smtClean="0">
                <a:solidFill>
                  <a:schemeClr val="tx1"/>
                </a:solidFill>
                <a:effectLst/>
                <a:latin typeface="+mn-lt"/>
                <a:ea typeface="+mn-ea"/>
                <a:cs typeface="+mn-cs"/>
              </a:rPr>
              <a:t>&gt; </a:t>
            </a:r>
          </a:p>
          <a:p>
            <a:r>
              <a:rPr lang="en-IN" sz="900" kern="1200" dirty="0" smtClean="0">
                <a:solidFill>
                  <a:schemeClr val="tx1"/>
                </a:solidFill>
                <a:effectLst/>
                <a:latin typeface="+mn-lt"/>
                <a:ea typeface="+mn-ea"/>
                <a:cs typeface="+mn-cs"/>
              </a:rPr>
              <a:t> </a:t>
            </a:r>
          </a:p>
          <a:p>
            <a:r>
              <a:rPr lang="en-US" sz="900" b="1" kern="1200" dirty="0" smtClean="0">
                <a:solidFill>
                  <a:schemeClr val="tx1"/>
                </a:solidFill>
                <a:effectLst/>
                <a:latin typeface="+mn-lt"/>
                <a:ea typeface="+mn-ea"/>
                <a:cs typeface="+mn-cs"/>
              </a:rPr>
              <a:t>Analyze the performance of Windows Store apps using Visual Studio diagnostic tools </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12"/>
              </a:rPr>
              <a:t>http://msdn.microsoft.com/en-in/library/windows/apps/hh696636.aspx</a:t>
            </a:r>
            <a:r>
              <a:rPr lang="en-US" sz="900" kern="1200" dirty="0" smtClean="0">
                <a:solidFill>
                  <a:schemeClr val="tx1"/>
                </a:solidFill>
                <a:effectLst/>
                <a:latin typeface="+mn-lt"/>
                <a:ea typeface="+mn-ea"/>
                <a:cs typeface="+mn-cs"/>
              </a:rPr>
              <a:t>&gt; </a:t>
            </a:r>
          </a:p>
          <a:p>
            <a:r>
              <a:rPr lang="en-IN" sz="900" kern="1200" dirty="0" smtClean="0">
                <a:solidFill>
                  <a:schemeClr val="tx1"/>
                </a:solidFill>
                <a:effectLst/>
                <a:latin typeface="+mn-lt"/>
                <a:ea typeface="+mn-ea"/>
                <a:cs typeface="+mn-cs"/>
              </a:rPr>
              <a:t> </a:t>
            </a:r>
          </a:p>
          <a:p>
            <a:r>
              <a:rPr lang="en-US" sz="900" b="1" kern="1200" dirty="0" smtClean="0">
                <a:solidFill>
                  <a:schemeClr val="tx1"/>
                </a:solidFill>
                <a:effectLst/>
                <a:latin typeface="+mn-lt"/>
                <a:ea typeface="+mn-ea"/>
                <a:cs typeface="+mn-cs"/>
              </a:rPr>
              <a:t>Sneak peak: High-Performance Windows Store Apps  </a:t>
            </a:r>
            <a:r>
              <a:rPr lang="en-US" sz="900" kern="1200" dirty="0" smtClean="0">
                <a:solidFill>
                  <a:schemeClr val="tx1"/>
                </a:solidFill>
                <a:effectLst/>
                <a:latin typeface="+mn-lt"/>
                <a:ea typeface="+mn-ea"/>
                <a:cs typeface="+mn-cs"/>
              </a:rPr>
              <a:t>&lt;</a:t>
            </a:r>
            <a:r>
              <a:rPr lang="en-US" sz="900" kern="1200" dirty="0" smtClean="0">
                <a:solidFill>
                  <a:schemeClr val="tx1"/>
                </a:solidFill>
                <a:effectLst/>
                <a:latin typeface="+mn-lt"/>
                <a:ea typeface="+mn-ea"/>
                <a:cs typeface="+mn-cs"/>
                <a:hlinkClick r:id="rId13"/>
              </a:rPr>
              <a:t>http://blogs.msdn.com/b/microsoft_press/archive/2014/03/06/sneak-peak-high-performance-windows-store-apps.aspx</a:t>
            </a:r>
            <a:r>
              <a:rPr lang="en-US" sz="900" kern="1200" dirty="0" smtClean="0">
                <a:solidFill>
                  <a:schemeClr val="tx1"/>
                </a:solidFill>
                <a:effectLst/>
                <a:latin typeface="+mn-lt"/>
                <a:ea typeface="+mn-ea"/>
                <a:cs typeface="+mn-cs"/>
              </a:rPr>
              <a:t>&gt; </a:t>
            </a:r>
          </a:p>
          <a:p>
            <a:r>
              <a:rPr lang="en-US" sz="900" kern="1200" dirty="0" smtClean="0">
                <a:solidFill>
                  <a:schemeClr val="tx1"/>
                </a:solidFill>
                <a:effectLst/>
                <a:latin typeface="+mn-lt"/>
                <a:ea typeface="+mn-ea"/>
                <a:cs typeface="+mn-cs"/>
              </a:rPr>
              <a:t> </a:t>
            </a:r>
          </a:p>
          <a:p>
            <a:r>
              <a:rPr lang="en-US" sz="900" b="1" kern="1200" dirty="0" smtClean="0">
                <a:solidFill>
                  <a:schemeClr val="tx1"/>
                </a:solidFill>
                <a:effectLst/>
                <a:latin typeface="+mn-lt"/>
                <a:ea typeface="+mn-ea"/>
                <a:cs typeface="+mn-cs"/>
              </a:rPr>
              <a:t>How to profile a XAML Windows Store App</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14"/>
              </a:rPr>
              <a:t>http://blogs.msdn.com/b/visualstudioalm/archive/2013/02/27/how-to-profile-a-xaml-windows-store-app.aspx</a:t>
            </a:r>
            <a:r>
              <a:rPr lang="en-US" sz="900" kern="1200" dirty="0" smtClean="0">
                <a:solidFill>
                  <a:schemeClr val="tx1"/>
                </a:solidFill>
                <a:effectLst/>
                <a:latin typeface="+mn-lt"/>
                <a:ea typeface="+mn-ea"/>
                <a:cs typeface="+mn-cs"/>
              </a:rPr>
              <a:t>&gt; </a:t>
            </a:r>
          </a:p>
          <a:p>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29</a:t>
            </a:fld>
            <a:endParaRPr lang="en-IN"/>
          </a:p>
        </p:txBody>
      </p:sp>
    </p:spTree>
    <p:extLst>
      <p:ext uri="{BB962C8B-B14F-4D97-AF65-F5344CB8AC3E}">
        <p14:creationId xmlns:p14="http://schemas.microsoft.com/office/powerpoint/2010/main" val="1516502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http://msdn.microsoft.com/en-in/library/windows/apps/dn391697.aspx</a:t>
            </a:r>
          </a:p>
          <a:p>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30</a:t>
            </a:fld>
            <a:endParaRPr lang="en-IN"/>
          </a:p>
        </p:txBody>
      </p:sp>
    </p:spTree>
    <p:extLst>
      <p:ext uri="{BB962C8B-B14F-4D97-AF65-F5344CB8AC3E}">
        <p14:creationId xmlns:p14="http://schemas.microsoft.com/office/powerpoint/2010/main" val="2469566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http://msdn.microsoft.com/en-us/library/windows/apps/hh465194.aspx</a:t>
            </a:r>
          </a:p>
          <a:p>
            <a:endParaRPr lang="en-IN" dirty="0" smtClean="0"/>
          </a:p>
          <a:p>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31</a:t>
            </a:fld>
            <a:endParaRPr lang="en-IN"/>
          </a:p>
        </p:txBody>
      </p:sp>
    </p:spTree>
    <p:extLst>
      <p:ext uri="{BB962C8B-B14F-4D97-AF65-F5344CB8AC3E}">
        <p14:creationId xmlns:p14="http://schemas.microsoft.com/office/powerpoint/2010/main" val="2806452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http://msdn.microsoft.com/en-us/library/windowsphone/develop/ff967560(v=vs.105).aspx#BKMK_Images</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32</a:t>
            </a:fld>
            <a:endParaRPr lang="en-IN"/>
          </a:p>
        </p:txBody>
      </p:sp>
    </p:spTree>
    <p:extLst>
      <p:ext uri="{BB962C8B-B14F-4D97-AF65-F5344CB8AC3E}">
        <p14:creationId xmlns:p14="http://schemas.microsoft.com/office/powerpoint/2010/main" val="136729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http://msdn.microsoft.com/en-us/library/windows/apps/jj553524.aspx</a:t>
            </a:r>
          </a:p>
          <a:p>
            <a:endParaRPr lang="en-IN" dirty="0" smtClean="0"/>
          </a:p>
          <a:p>
            <a:r>
              <a:rPr lang="en-US" dirty="0" smtClean="0"/>
              <a:t>http://msdn.microsoft.com/en-us/library/windows/apps/dn391693.aspx</a:t>
            </a:r>
          </a:p>
          <a:p>
            <a:endParaRPr lang="en-IN" dirty="0" smtClean="0"/>
          </a:p>
          <a:p>
            <a:r>
              <a:rPr lang="en-US" dirty="0" smtClean="0"/>
              <a:t>http://msdn.microsoft.com/en-us/library/windows/apps/dn391695.aspx</a:t>
            </a:r>
          </a:p>
          <a:p>
            <a:endParaRPr lang="en-IN" dirty="0" smtClean="0"/>
          </a:p>
          <a:p>
            <a:r>
              <a:rPr lang="en-US" dirty="0" smtClean="0"/>
              <a:t>http://msdn.microsoft.com/en-us/library/windowsphone/develop/ff967560(v=vs.105).aspx#BKMK_Tools</a:t>
            </a:r>
          </a:p>
          <a:p>
            <a:endParaRPr lang="en-IN" dirty="0" smtClean="0"/>
          </a:p>
          <a:p>
            <a:r>
              <a:rPr lang="en-US" dirty="0" smtClean="0"/>
              <a:t>http://msdn.microsoft.com/en-in/library/windows/apps/hh162945.aspx</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33</a:t>
            </a:fld>
            <a:endParaRPr lang="en-IN" dirty="0"/>
          </a:p>
        </p:txBody>
      </p:sp>
    </p:spTree>
    <p:extLst>
      <p:ext uri="{BB962C8B-B14F-4D97-AF65-F5344CB8AC3E}">
        <p14:creationId xmlns:p14="http://schemas.microsoft.com/office/powerpoint/2010/main" val="4029820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mn-lt"/>
                <a:ea typeface="+mn-ea"/>
                <a:cs typeface="+mn-cs"/>
              </a:rPr>
              <a:t>http://msdn.microsoft.com/en-us/library/windowsphone/develop/jj247547(v=vs.105).aspx</a:t>
            </a:r>
          </a:p>
          <a:p>
            <a:endParaRPr lang="en-IN" sz="900" b="1" kern="1200" dirty="0" smtClean="0">
              <a:solidFill>
                <a:schemeClr val="tx1"/>
              </a:solidFill>
              <a:effectLst/>
              <a:latin typeface="+mn-lt"/>
              <a:ea typeface="+mn-ea"/>
              <a:cs typeface="+mn-cs"/>
            </a:endParaRPr>
          </a:p>
          <a:p>
            <a:endParaRPr lang="en-US" sz="900" b="1" kern="1200" dirty="0" smtClean="0">
              <a:solidFill>
                <a:schemeClr val="tx1"/>
              </a:solidFill>
              <a:effectLst/>
              <a:latin typeface="+mn-lt"/>
              <a:ea typeface="+mn-ea"/>
              <a:cs typeface="+mn-cs"/>
            </a:endParaRPr>
          </a:p>
          <a:p>
            <a:r>
              <a:rPr lang="en-US" sz="900" b="1" kern="1200" dirty="0" smtClean="0">
                <a:solidFill>
                  <a:schemeClr val="tx1"/>
                </a:solidFill>
                <a:effectLst/>
                <a:latin typeface="+mn-lt"/>
                <a:ea typeface="+mn-ea"/>
                <a:cs typeface="+mn-cs"/>
              </a:rPr>
              <a:t>Testing Windows Phone apps  </a:t>
            </a:r>
            <a:r>
              <a:rPr lang="en-US" sz="900" kern="1200" dirty="0" smtClean="0">
                <a:solidFill>
                  <a:schemeClr val="tx1"/>
                </a:solidFill>
                <a:effectLst/>
                <a:latin typeface="+mn-lt"/>
                <a:ea typeface="+mn-ea"/>
                <a:cs typeface="+mn-cs"/>
              </a:rPr>
              <a:t>&lt;</a:t>
            </a:r>
            <a:r>
              <a:rPr lang="en-US" sz="900" kern="1200" dirty="0" smtClean="0">
                <a:solidFill>
                  <a:schemeClr val="tx1"/>
                </a:solidFill>
                <a:effectLst/>
                <a:latin typeface="+mn-lt"/>
                <a:ea typeface="+mn-ea"/>
                <a:cs typeface="+mn-cs"/>
                <a:hlinkClick r:id="rId3"/>
              </a:rPr>
              <a:t>http://msdn.microsoft.com/en-us/library/windows/apps/dn629256.aspx</a:t>
            </a:r>
            <a:r>
              <a:rPr lang="en-US" sz="900" kern="1200" dirty="0" smtClean="0">
                <a:solidFill>
                  <a:schemeClr val="tx1"/>
                </a:solidFill>
                <a:effectLst/>
                <a:latin typeface="+mn-lt"/>
                <a:ea typeface="+mn-ea"/>
                <a:cs typeface="+mn-cs"/>
              </a:rPr>
              <a:t>&gt; </a:t>
            </a:r>
          </a:p>
          <a:p>
            <a:r>
              <a:rPr lang="en-IN" sz="900" kern="1200" dirty="0" smtClean="0">
                <a:solidFill>
                  <a:schemeClr val="tx1"/>
                </a:solidFill>
                <a:effectLst/>
                <a:latin typeface="+mn-lt"/>
                <a:ea typeface="+mn-ea"/>
                <a:cs typeface="+mn-cs"/>
              </a:rPr>
              <a:t> </a:t>
            </a:r>
          </a:p>
          <a:p>
            <a:r>
              <a:rPr lang="en-US" sz="900" b="1" kern="1200" dirty="0" smtClean="0">
                <a:solidFill>
                  <a:schemeClr val="tx1"/>
                </a:solidFill>
                <a:effectLst/>
                <a:latin typeface="+mn-lt"/>
                <a:ea typeface="+mn-ea"/>
                <a:cs typeface="+mn-cs"/>
              </a:rPr>
              <a:t>Testing Windows Store apps</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4"/>
              </a:rPr>
              <a:t>http://msdn.microsoft.com/en-us/library/hh405417.aspx</a:t>
            </a:r>
            <a:r>
              <a:rPr lang="en-US" sz="900" kern="1200" dirty="0" smtClean="0">
                <a:solidFill>
                  <a:schemeClr val="tx1"/>
                </a:solidFill>
                <a:effectLst/>
                <a:latin typeface="+mn-lt"/>
                <a:ea typeface="+mn-ea"/>
                <a:cs typeface="+mn-cs"/>
              </a:rPr>
              <a:t>&gt; </a:t>
            </a:r>
          </a:p>
          <a:p>
            <a:r>
              <a:rPr lang="en-US" sz="900" kern="1200" dirty="0" smtClean="0">
                <a:solidFill>
                  <a:schemeClr val="tx1"/>
                </a:solidFill>
                <a:effectLst/>
                <a:latin typeface="+mn-lt"/>
                <a:ea typeface="+mn-ea"/>
                <a:cs typeface="+mn-cs"/>
              </a:rPr>
              <a:t> </a:t>
            </a:r>
          </a:p>
          <a:p>
            <a:r>
              <a:rPr lang="en-US" sz="900" b="1" kern="1200" dirty="0" smtClean="0">
                <a:solidFill>
                  <a:schemeClr val="tx1"/>
                </a:solidFill>
                <a:effectLst/>
                <a:latin typeface="+mn-lt"/>
                <a:ea typeface="+mn-ea"/>
                <a:cs typeface="+mn-cs"/>
              </a:rPr>
              <a:t>Debugging and testing Store apps with Visual Studio</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5"/>
              </a:rPr>
              <a:t>http://msdn.microsoft.com/en-in/library/windows/apps/hh441481.aspx</a:t>
            </a:r>
            <a:r>
              <a:rPr lang="en-US" sz="900" kern="1200" dirty="0" smtClean="0">
                <a:solidFill>
                  <a:schemeClr val="tx1"/>
                </a:solidFill>
                <a:effectLst/>
                <a:latin typeface="+mn-lt"/>
                <a:ea typeface="+mn-ea"/>
                <a:cs typeface="+mn-cs"/>
              </a:rPr>
              <a:t>&gt; </a:t>
            </a:r>
          </a:p>
          <a:p>
            <a:r>
              <a:rPr lang="en-US" sz="900" kern="1200" dirty="0" smtClean="0">
                <a:solidFill>
                  <a:schemeClr val="tx1"/>
                </a:solidFill>
                <a:effectLst/>
                <a:latin typeface="+mn-lt"/>
                <a:ea typeface="+mn-ea"/>
                <a:cs typeface="+mn-cs"/>
              </a:rPr>
              <a:t> </a:t>
            </a:r>
          </a:p>
          <a:p>
            <a:r>
              <a:rPr lang="en-US" sz="900" b="1" kern="1200" dirty="0" smtClean="0">
                <a:solidFill>
                  <a:schemeClr val="tx1"/>
                </a:solidFill>
                <a:effectLst/>
                <a:latin typeface="+mn-lt"/>
                <a:ea typeface="+mn-ea"/>
                <a:cs typeface="+mn-cs"/>
              </a:rPr>
              <a:t>Using Coded UI to test XAML-based Windows Store apps</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6"/>
              </a:rPr>
              <a:t>http://blogs.msdn.com/b/visualstudioalm/archive/2013/06/26/using-coded-ui-to-test-xaml-based-windows-store-apps.aspx</a:t>
            </a:r>
            <a:r>
              <a:rPr lang="en-US" sz="900" kern="1200" dirty="0" smtClean="0">
                <a:solidFill>
                  <a:schemeClr val="tx1"/>
                </a:solidFill>
                <a:effectLst/>
                <a:latin typeface="+mn-lt"/>
                <a:ea typeface="+mn-ea"/>
                <a:cs typeface="+mn-cs"/>
              </a:rPr>
              <a:t>&gt; </a:t>
            </a:r>
          </a:p>
          <a:p>
            <a:r>
              <a:rPr lang="en-US" sz="900" b="1" kern="1200" dirty="0" smtClean="0">
                <a:solidFill>
                  <a:schemeClr val="tx1"/>
                </a:solidFill>
                <a:effectLst/>
                <a:latin typeface="+mn-lt"/>
                <a:ea typeface="+mn-ea"/>
                <a:cs typeface="+mn-cs"/>
              </a:rPr>
              <a:t>Testing for accessibility in Windows Store apps</a:t>
            </a:r>
            <a:r>
              <a:rPr lang="en-US" sz="900" kern="1200" dirty="0" smtClean="0">
                <a:solidFill>
                  <a:schemeClr val="tx1"/>
                </a:solidFill>
                <a:effectLst/>
                <a:latin typeface="+mn-lt"/>
                <a:ea typeface="+mn-ea"/>
                <a:cs typeface="+mn-cs"/>
              </a:rPr>
              <a:t>  &lt;</a:t>
            </a:r>
            <a:r>
              <a:rPr lang="en-US" sz="900" kern="1200" dirty="0" smtClean="0">
                <a:solidFill>
                  <a:schemeClr val="tx1"/>
                </a:solidFill>
                <a:effectLst/>
                <a:latin typeface="+mn-lt"/>
                <a:ea typeface="+mn-ea"/>
                <a:cs typeface="+mn-cs"/>
                <a:hlinkClick r:id="rId7"/>
              </a:rPr>
              <a:t>http://blogs.windows.com/windows/b/appbuilder/archive/2014/03/25/testing-for-accessibility-in-windows-store-apps.aspx</a:t>
            </a:r>
            <a:r>
              <a:rPr lang="en-US" sz="900" kern="1200" dirty="0" smtClean="0">
                <a:solidFill>
                  <a:schemeClr val="tx1"/>
                </a:solidFill>
                <a:effectLst/>
                <a:latin typeface="+mn-lt"/>
                <a:ea typeface="+mn-ea"/>
                <a:cs typeface="+mn-cs"/>
              </a:rPr>
              <a:t>&gt; </a:t>
            </a:r>
          </a:p>
          <a:p>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34</a:t>
            </a:fld>
            <a:endParaRPr lang="en-IN" dirty="0"/>
          </a:p>
        </p:txBody>
      </p:sp>
    </p:spTree>
    <p:extLst>
      <p:ext uri="{BB962C8B-B14F-4D97-AF65-F5344CB8AC3E}">
        <p14:creationId xmlns:p14="http://schemas.microsoft.com/office/powerpoint/2010/main" val="3996465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http://msdn.microsoft.com/en-us/library/windows/apps/dn629256.aspx</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37</a:t>
            </a:fld>
            <a:endParaRPr lang="en-IN" dirty="0"/>
          </a:p>
        </p:txBody>
      </p:sp>
    </p:spTree>
    <p:extLst>
      <p:ext uri="{BB962C8B-B14F-4D97-AF65-F5344CB8AC3E}">
        <p14:creationId xmlns:p14="http://schemas.microsoft.com/office/powerpoint/2010/main" val="3224626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WACK tool</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40</a:t>
            </a:fld>
            <a:endParaRPr lang="en-IN" dirty="0"/>
          </a:p>
        </p:txBody>
      </p:sp>
    </p:spTree>
    <p:extLst>
      <p:ext uri="{BB962C8B-B14F-4D97-AF65-F5344CB8AC3E}">
        <p14:creationId xmlns:p14="http://schemas.microsoft.com/office/powerpoint/2010/main" val="3408159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u="sng" dirty="0" smtClean="0"/>
              <a:t>Multi-Device</a:t>
            </a:r>
            <a:r>
              <a:rPr lang="en-IN" b="1" u="sng" baseline="0" dirty="0" smtClean="0"/>
              <a:t> Hybrid Apps</a:t>
            </a:r>
          </a:p>
          <a:p>
            <a:endParaRPr lang="en-IN" b="1" baseline="0" dirty="0" smtClean="0"/>
          </a:p>
          <a:p>
            <a:pPr marL="171450" indent="-171450">
              <a:buFont typeface="Arial" panose="020B0604020202020204" pitchFamily="34" charset="0"/>
              <a:buChar char="•"/>
            </a:pPr>
            <a:r>
              <a:rPr lang="en-IN" b="1" baseline="0" dirty="0" smtClean="0"/>
              <a:t>http://blogs.msdn.com/b/somasegar/archive/2014/05/12/mobile-first-cloud-first-development-visual-studio-apache-cordova-tooling-and-cloud-optimized-net-futures.aspx</a:t>
            </a:r>
          </a:p>
          <a:p>
            <a:pPr marL="171450" indent="-171450">
              <a:buFont typeface="Arial" panose="020B0604020202020204" pitchFamily="34" charset="0"/>
              <a:buChar char="•"/>
            </a:pPr>
            <a:r>
              <a:rPr lang="en-IN" b="1" baseline="0" dirty="0" smtClean="0"/>
              <a:t>http://msopentech.com/blog/2014/05/12/apache-cordova-integrated-visual-studio/</a:t>
            </a:r>
          </a:p>
          <a:p>
            <a:pPr marL="171450" indent="-171450">
              <a:buFont typeface="Arial" panose="020B0604020202020204" pitchFamily="34" charset="0"/>
              <a:buChar char="•"/>
            </a:pPr>
            <a:r>
              <a:rPr lang="en-IN" b="1" baseline="0" dirty="0" smtClean="0"/>
              <a:t>http://developer.nokia.com/community/wiki/Cross_Platform_Mobile_Architecture</a:t>
            </a:r>
          </a:p>
          <a:p>
            <a:endParaRPr lang="en-IN" b="1" baseline="0" dirty="0" smtClean="0"/>
          </a:p>
          <a:p>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4</a:t>
            </a:fld>
            <a:endParaRPr lang="en-IN" dirty="0"/>
          </a:p>
        </p:txBody>
      </p:sp>
    </p:spTree>
    <p:extLst>
      <p:ext uri="{BB962C8B-B14F-4D97-AF65-F5344CB8AC3E}">
        <p14:creationId xmlns:p14="http://schemas.microsoft.com/office/powerpoint/2010/main" val="1027718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WACK tool</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41</a:t>
            </a:fld>
            <a:endParaRPr lang="en-IN" dirty="0"/>
          </a:p>
        </p:txBody>
      </p:sp>
    </p:spTree>
    <p:extLst>
      <p:ext uri="{BB962C8B-B14F-4D97-AF65-F5344CB8AC3E}">
        <p14:creationId xmlns:p14="http://schemas.microsoft.com/office/powerpoint/2010/main" val="3408159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6</a:t>
            </a:fld>
            <a:endParaRPr lang="en-IN" dirty="0"/>
          </a:p>
        </p:txBody>
      </p:sp>
    </p:spTree>
    <p:extLst>
      <p:ext uri="{BB962C8B-B14F-4D97-AF65-F5344CB8AC3E}">
        <p14:creationId xmlns:p14="http://schemas.microsoft.com/office/powerpoint/2010/main" val="2826216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7</a:t>
            </a:fld>
            <a:endParaRPr lang="en-IN" dirty="0"/>
          </a:p>
        </p:txBody>
      </p:sp>
    </p:spTree>
    <p:extLst>
      <p:ext uri="{BB962C8B-B14F-4D97-AF65-F5344CB8AC3E}">
        <p14:creationId xmlns:p14="http://schemas.microsoft.com/office/powerpoint/2010/main" val="2929138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http://msdn.microsoft.com/en-us/library/windowsphone/develop/jj735581(v=vs.105).aspx</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8</a:t>
            </a:fld>
            <a:endParaRPr lang="en-IN" dirty="0"/>
          </a:p>
        </p:txBody>
      </p:sp>
    </p:spTree>
    <p:extLst>
      <p:ext uri="{BB962C8B-B14F-4D97-AF65-F5344CB8AC3E}">
        <p14:creationId xmlns:p14="http://schemas.microsoft.com/office/powerpoint/2010/main" val="3327569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http://msdn.microsoft.com/en-us/magazine/dn201744.aspx</a:t>
            </a:r>
          </a:p>
        </p:txBody>
      </p:sp>
      <p:sp>
        <p:nvSpPr>
          <p:cNvPr id="4" name="Slide Number Placeholder 3"/>
          <p:cNvSpPr>
            <a:spLocks noGrp="1"/>
          </p:cNvSpPr>
          <p:nvPr>
            <p:ph type="sldNum" sz="quarter" idx="10"/>
          </p:nvPr>
        </p:nvSpPr>
        <p:spPr/>
        <p:txBody>
          <a:bodyPr/>
          <a:lstStyle/>
          <a:p>
            <a:fld id="{24D61908-FD28-465F-B2B9-A0174C99C7D2}" type="slidenum">
              <a:rPr lang="en-IN" smtClean="0"/>
              <a:t>10</a:t>
            </a:fld>
            <a:endParaRPr lang="en-IN" dirty="0"/>
          </a:p>
        </p:txBody>
      </p:sp>
    </p:spTree>
    <p:extLst>
      <p:ext uri="{BB962C8B-B14F-4D97-AF65-F5344CB8AC3E}">
        <p14:creationId xmlns:p14="http://schemas.microsoft.com/office/powerpoint/2010/main" val="344387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http://msdn.microsoft.com/en-us/library/cc838120(v=vs.95).aspx</a:t>
            </a:r>
          </a:p>
          <a:p>
            <a:r>
              <a:rPr lang="en-US" dirty="0" smtClean="0"/>
              <a:t>Show Demo in</a:t>
            </a:r>
            <a:r>
              <a:rPr lang="en-US" baseline="0" dirty="0" smtClean="0"/>
              <a:t> VS</a:t>
            </a:r>
            <a:endParaRPr lang="en-US" dirty="0"/>
          </a:p>
        </p:txBody>
      </p:sp>
      <p:sp>
        <p:nvSpPr>
          <p:cNvPr id="4" name="Slide Number Placeholder 3"/>
          <p:cNvSpPr>
            <a:spLocks noGrp="1"/>
          </p:cNvSpPr>
          <p:nvPr>
            <p:ph type="sldNum" sz="quarter" idx="10"/>
          </p:nvPr>
        </p:nvSpPr>
        <p:spPr/>
        <p:txBody>
          <a:bodyPr/>
          <a:lstStyle/>
          <a:p>
            <a:fld id="{24D61908-FD28-465F-B2B9-A0174C99C7D2}" type="slidenum">
              <a:rPr lang="en-IN" smtClean="0"/>
              <a:t>12</a:t>
            </a:fld>
            <a:endParaRPr lang="en-IN"/>
          </a:p>
        </p:txBody>
      </p:sp>
    </p:spTree>
    <p:extLst>
      <p:ext uri="{BB962C8B-B14F-4D97-AF65-F5344CB8AC3E}">
        <p14:creationId xmlns:p14="http://schemas.microsoft.com/office/powerpoint/2010/main" val="326299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http://msdn.microsoft.com/en-in/library/windows/apps/hh464929.aspx</a:t>
            </a:r>
          </a:p>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Show Demo in</a:t>
            </a:r>
            <a:r>
              <a:rPr lang="en-US" baseline="0" dirty="0" smtClean="0"/>
              <a:t> VS</a:t>
            </a:r>
            <a:endParaRPr lang="en-US" dirty="0" smtClean="0"/>
          </a:p>
        </p:txBody>
      </p:sp>
      <p:sp>
        <p:nvSpPr>
          <p:cNvPr id="4" name="Slide Number Placeholder 3"/>
          <p:cNvSpPr>
            <a:spLocks noGrp="1"/>
          </p:cNvSpPr>
          <p:nvPr>
            <p:ph type="sldNum" sz="quarter" idx="10"/>
          </p:nvPr>
        </p:nvSpPr>
        <p:spPr/>
        <p:txBody>
          <a:bodyPr/>
          <a:lstStyle/>
          <a:p>
            <a:fld id="{24D61908-FD28-465F-B2B9-A0174C99C7D2}" type="slidenum">
              <a:rPr lang="en-IN" smtClean="0"/>
              <a:t>13</a:t>
            </a:fld>
            <a:endParaRPr lang="en-IN"/>
          </a:p>
        </p:txBody>
      </p:sp>
    </p:spTree>
    <p:extLst>
      <p:ext uri="{BB962C8B-B14F-4D97-AF65-F5344CB8AC3E}">
        <p14:creationId xmlns:p14="http://schemas.microsoft.com/office/powerpoint/2010/main" val="4002101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718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1374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9819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_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901279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_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970675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_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2010753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3"/>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7501619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3"/>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3688263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3"/>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8355740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Video - Accent 1">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0"/>
            <a:ext cx="7680340" cy="346249"/>
          </a:xfrm>
        </p:spPr>
        <p:txBody>
          <a:bodyPr>
            <a:noAutofit/>
          </a:bodyPr>
          <a:lstStyle>
            <a:lvl1pPr marL="0" indent="0" algn="l">
              <a:lnSpc>
                <a:spcPct val="90000"/>
              </a:lnSpc>
              <a:spcBef>
                <a:spcPts val="0"/>
              </a:spcBef>
              <a:buNone/>
              <a:defRPr lang="en-US" sz="2700" kern="1200" spc="-53" baseline="0" dirty="0">
                <a:gradFill>
                  <a:gsLst>
                    <a:gs pos="2083">
                      <a:schemeClr val="tx1"/>
                    </a:gs>
                    <a:gs pos="99000">
                      <a:schemeClr val="tx1"/>
                    </a:gs>
                  </a:gsLst>
                  <a:lin ang="5400000" scaled="0"/>
                </a:gradFill>
                <a:latin typeface="+mj-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pPr marL="0" marR="0" lvl="0" indent="0" algn="l" defTabSz="68577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732425" y="2054759"/>
            <a:ext cx="7683914"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0" b="0" kern="1200" cap="none" spc="-3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29449" y="1082393"/>
            <a:ext cx="7680340" cy="685572"/>
          </a:xfrm>
        </p:spPr>
        <p:txBody>
          <a:bodyPr wrap="square" anchor="ctr">
            <a:noAutofit/>
          </a:bodyPr>
          <a:lstStyle>
            <a:lvl1pPr marL="0" indent="0">
              <a:buNone/>
              <a:defRPr sz="4950" spc="-113"/>
            </a:lvl1pPr>
          </a:lstStyle>
          <a:p>
            <a:pPr lvl="0"/>
            <a:r>
              <a:rPr lang="en-US" dirty="0" smtClean="0"/>
              <a:t>Click to edit Master text styles</a:t>
            </a:r>
          </a:p>
        </p:txBody>
      </p:sp>
    </p:spTree>
    <p:extLst>
      <p:ext uri="{BB962C8B-B14F-4D97-AF65-F5344CB8AC3E}">
        <p14:creationId xmlns:p14="http://schemas.microsoft.com/office/powerpoint/2010/main" val="76141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Video - Accent 2">
    <p:bg>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0"/>
            <a:ext cx="7680340" cy="346249"/>
          </a:xfrm>
        </p:spPr>
        <p:txBody>
          <a:bodyPr>
            <a:noAutofit/>
          </a:bodyPr>
          <a:lstStyle>
            <a:lvl1pPr marL="0" indent="0" algn="l">
              <a:lnSpc>
                <a:spcPct val="90000"/>
              </a:lnSpc>
              <a:spcBef>
                <a:spcPts val="0"/>
              </a:spcBef>
              <a:buNone/>
              <a:defRPr lang="en-US" sz="2700" kern="1200" spc="-53" baseline="0" dirty="0">
                <a:gradFill>
                  <a:gsLst>
                    <a:gs pos="2083">
                      <a:schemeClr val="tx1"/>
                    </a:gs>
                    <a:gs pos="99000">
                      <a:schemeClr val="tx1"/>
                    </a:gs>
                  </a:gsLst>
                  <a:lin ang="5400000" scaled="0"/>
                </a:gradFill>
                <a:latin typeface="+mj-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pPr marL="0" marR="0" lvl="0" indent="0" algn="l" defTabSz="68577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732425" y="2054759"/>
            <a:ext cx="7683914"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0" b="0" kern="1200" cap="none" spc="-3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29449" y="1082393"/>
            <a:ext cx="7680340" cy="685572"/>
          </a:xfrm>
        </p:spPr>
        <p:txBody>
          <a:bodyPr wrap="square" anchor="ctr">
            <a:noAutofit/>
          </a:bodyPr>
          <a:lstStyle>
            <a:lvl1pPr marL="0" indent="0">
              <a:buNone/>
              <a:defRPr sz="4950" spc="-113"/>
            </a:lvl1pPr>
          </a:lstStyle>
          <a:p>
            <a:pPr lvl="0"/>
            <a:r>
              <a:rPr lang="en-US" dirty="0" smtClean="0"/>
              <a:t>Click to edit Master text styles</a:t>
            </a:r>
          </a:p>
        </p:txBody>
      </p:sp>
    </p:spTree>
    <p:extLst>
      <p:ext uri="{BB962C8B-B14F-4D97-AF65-F5344CB8AC3E}">
        <p14:creationId xmlns:p14="http://schemas.microsoft.com/office/powerpoint/2010/main" val="10352555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3720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Video - Accent 3">
    <p:bg>
      <p:bgPr>
        <a:solidFill>
          <a:schemeClr val="accent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0"/>
            <a:ext cx="7680340" cy="346249"/>
          </a:xfrm>
        </p:spPr>
        <p:txBody>
          <a:bodyPr>
            <a:noAutofit/>
          </a:bodyPr>
          <a:lstStyle>
            <a:lvl1pPr marL="0" indent="0" algn="l">
              <a:lnSpc>
                <a:spcPct val="90000"/>
              </a:lnSpc>
              <a:spcBef>
                <a:spcPts val="0"/>
              </a:spcBef>
              <a:buNone/>
              <a:defRPr lang="en-US" sz="2700" kern="1200" spc="-53" baseline="0" dirty="0">
                <a:gradFill>
                  <a:gsLst>
                    <a:gs pos="2083">
                      <a:schemeClr val="tx1"/>
                    </a:gs>
                    <a:gs pos="99000">
                      <a:schemeClr val="tx1"/>
                    </a:gs>
                  </a:gsLst>
                  <a:lin ang="5400000" scaled="0"/>
                </a:gradFill>
                <a:latin typeface="+mj-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pPr marL="0" marR="0" lvl="0" indent="0" algn="l" defTabSz="68577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732425" y="2054759"/>
            <a:ext cx="7683914"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0" b="0" kern="1200" cap="none" spc="-3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24718" y="1082393"/>
            <a:ext cx="7685665" cy="685572"/>
          </a:xfrm>
        </p:spPr>
        <p:txBody>
          <a:bodyPr wrap="square" anchor="ctr">
            <a:noAutofit/>
          </a:bodyPr>
          <a:lstStyle>
            <a:lvl1pPr marL="0" indent="0">
              <a:buNone/>
              <a:defRPr sz="4950" spc="-113"/>
            </a:lvl1pPr>
          </a:lstStyle>
          <a:p>
            <a:pPr lvl="0"/>
            <a:r>
              <a:rPr lang="en-US" dirty="0" smtClean="0"/>
              <a:t>Click to edit Master text styles</a:t>
            </a:r>
          </a:p>
        </p:txBody>
      </p:sp>
    </p:spTree>
    <p:extLst>
      <p:ext uri="{BB962C8B-B14F-4D97-AF65-F5344CB8AC3E}">
        <p14:creationId xmlns:p14="http://schemas.microsoft.com/office/powerpoint/2010/main" val="32292191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9366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 Accent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40826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 Accent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9504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532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189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312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19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471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408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24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6/18/2014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890806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0923"/>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627193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4" marR="0" indent="-254794" algn="l" defTabSz="685772"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6" marR="0" indent="-175022" algn="l" defTabSz="685772"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85" marR="0" indent="-169069" algn="l" defTabSz="685772" rtl="0" eaLnBrk="1" fontAlgn="auto" latinLnBrk="0" hangingPunct="1">
        <a:lnSpc>
          <a:spcPct val="90000"/>
        </a:lnSpc>
        <a:spcBef>
          <a:spcPct val="20000"/>
        </a:spcBef>
        <a:spcAft>
          <a:spcPts val="0"/>
        </a:spcAft>
        <a:buClrTx/>
        <a:buSzPct val="90000"/>
        <a:buFont typeface="Wingdings" pitchFamily="2" charset="2"/>
        <a:buChar char=""/>
        <a:tabLst>
          <a:tab pos="598885" algn="l"/>
        </a:tabLst>
        <a:defRPr sz="1800" kern="1200" spc="0" baseline="0">
          <a:gradFill>
            <a:gsLst>
              <a:gs pos="1250">
                <a:schemeClr val="tx1"/>
              </a:gs>
              <a:gs pos="100000">
                <a:schemeClr val="tx1"/>
              </a:gs>
            </a:gsLst>
            <a:lin ang="5400000" scaled="0"/>
          </a:gradFill>
          <a:latin typeface="+mn-lt"/>
          <a:ea typeface="+mn-ea"/>
          <a:cs typeface="+mn-cs"/>
        </a:defRPr>
      </a:lvl3pPr>
      <a:lvl4pPr marL="772716" marR="0" indent="-173831" algn="l" defTabSz="685772"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85" marR="0" indent="-169069" algn="l" defTabSz="685772" rtl="0" eaLnBrk="1" fontAlgn="auto" latinLnBrk="0" hangingPunct="1">
        <a:lnSpc>
          <a:spcPct val="90000"/>
        </a:lnSpc>
        <a:spcBef>
          <a:spcPct val="20000"/>
        </a:spcBef>
        <a:spcAft>
          <a:spcPts val="0"/>
        </a:spcAft>
        <a:buClrTx/>
        <a:buSzPct val="90000"/>
        <a:buFont typeface="Wingdings" pitchFamily="2" charset="2"/>
        <a:buChar char=""/>
        <a:tabLst>
          <a:tab pos="941785" algn="l"/>
        </a:tabLst>
        <a:defRPr sz="1500" kern="1200" spc="0" baseline="0">
          <a:gradFill>
            <a:gsLst>
              <a:gs pos="1250">
                <a:schemeClr val="tx1"/>
              </a:gs>
              <a:gs pos="100000">
                <a:schemeClr val="tx1"/>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90525" y="1865404"/>
            <a:ext cx="8361760" cy="1163395"/>
          </a:xfrm>
        </p:spPr>
        <p:txBody>
          <a:bodyPr/>
          <a:lstStyle/>
          <a:p>
            <a:r>
              <a:rPr lang="en-US" sz="4800" dirty="0" smtClean="0"/>
              <a:t>Windows </a:t>
            </a:r>
            <a:r>
              <a:rPr lang="en-US" sz="4800" dirty="0"/>
              <a:t>Store/Phone </a:t>
            </a:r>
            <a:r>
              <a:rPr lang="en-US" sz="4800" dirty="0" smtClean="0"/>
              <a:t>Apps</a:t>
            </a:r>
            <a:br>
              <a:rPr lang="en-US" sz="4800" dirty="0" smtClean="0"/>
            </a:br>
            <a:r>
              <a:rPr lang="en-US" sz="3600" dirty="0" smtClean="0"/>
              <a:t>Getting Started</a:t>
            </a:r>
            <a:endParaRPr lang="en-US" sz="3600" dirty="0"/>
          </a:p>
        </p:txBody>
      </p:sp>
      <p:sp>
        <p:nvSpPr>
          <p:cNvPr id="4" name="Subtitle 2"/>
          <p:cNvSpPr txBox="1">
            <a:spLocks/>
          </p:cNvSpPr>
          <p:nvPr/>
        </p:nvSpPr>
        <p:spPr>
          <a:xfrm>
            <a:off x="390525" y="3965590"/>
            <a:ext cx="3393511" cy="939353"/>
          </a:xfrm>
          <a:prstGeom prst="rect">
            <a:avLst/>
          </a:prstGeom>
        </p:spPr>
        <p:txBody>
          <a:bodyPr/>
          <a:lstStyle>
            <a:lvl1pPr marL="254794" marR="0" indent="-254794" algn="l" defTabSz="685772"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6" marR="0" indent="-175022" algn="l" defTabSz="685772"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85" marR="0" indent="-169069" algn="l" defTabSz="685772" rtl="0" eaLnBrk="1" fontAlgn="auto" latinLnBrk="0" hangingPunct="1">
              <a:lnSpc>
                <a:spcPct val="90000"/>
              </a:lnSpc>
              <a:spcBef>
                <a:spcPct val="20000"/>
              </a:spcBef>
              <a:spcAft>
                <a:spcPts val="0"/>
              </a:spcAft>
              <a:buClrTx/>
              <a:buSzPct val="90000"/>
              <a:buFont typeface="Wingdings" pitchFamily="2" charset="2"/>
              <a:buChar char=""/>
              <a:tabLst>
                <a:tab pos="598885" algn="l"/>
              </a:tabLst>
              <a:defRPr sz="1800" kern="1200" spc="0" baseline="0">
                <a:gradFill>
                  <a:gsLst>
                    <a:gs pos="1250">
                      <a:schemeClr val="tx1"/>
                    </a:gs>
                    <a:gs pos="100000">
                      <a:schemeClr val="tx1"/>
                    </a:gs>
                  </a:gsLst>
                  <a:lin ang="5400000" scaled="0"/>
                </a:gradFill>
                <a:latin typeface="+mn-lt"/>
                <a:ea typeface="+mn-ea"/>
                <a:cs typeface="+mn-cs"/>
              </a:defRPr>
            </a:lvl3pPr>
            <a:lvl4pPr marL="772716" marR="0" indent="-173831" algn="l" defTabSz="685772"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85" marR="0" indent="-169069" algn="l" defTabSz="685772" rtl="0" eaLnBrk="1" fontAlgn="auto" latinLnBrk="0" hangingPunct="1">
              <a:lnSpc>
                <a:spcPct val="90000"/>
              </a:lnSpc>
              <a:spcBef>
                <a:spcPct val="20000"/>
              </a:spcBef>
              <a:spcAft>
                <a:spcPts val="0"/>
              </a:spcAft>
              <a:buClrTx/>
              <a:buSzPct val="90000"/>
              <a:buFont typeface="Wingdings" pitchFamily="2" charset="2"/>
              <a:buChar char=""/>
              <a:tabLst>
                <a:tab pos="941785" algn="l"/>
              </a:tabLst>
              <a:defRPr sz="1500" kern="1200" spc="0" baseline="0">
                <a:gradFill>
                  <a:gsLst>
                    <a:gs pos="1250">
                      <a:schemeClr val="tx1"/>
                    </a:gs>
                    <a:gs pos="100000">
                      <a:schemeClr val="tx1"/>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IN" dirty="0" smtClean="0"/>
              <a:t>Gautam Dhameja</a:t>
            </a:r>
          </a:p>
          <a:p>
            <a:pPr marL="0" indent="0">
              <a:buNone/>
            </a:pPr>
            <a:r>
              <a:rPr lang="en-IN" dirty="0" smtClean="0"/>
              <a:t>Rahul P Nath</a:t>
            </a:r>
          </a:p>
        </p:txBody>
      </p:sp>
    </p:spTree>
    <p:extLst>
      <p:ext uri="{BB962C8B-B14F-4D97-AF65-F5344CB8AC3E}">
        <p14:creationId xmlns:p14="http://schemas.microsoft.com/office/powerpoint/2010/main" val="201451751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51835" y="1485870"/>
            <a:ext cx="4396467" cy="2598110"/>
          </a:xfrm>
          <a:prstGeom prst="rect">
            <a:avLst/>
          </a:prstGeom>
        </p:spPr>
      </p:pic>
      <p:sp>
        <p:nvSpPr>
          <p:cNvPr id="5"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a:gradFill>
                  <a:gsLst>
                    <a:gs pos="1250">
                      <a:srgbClr val="00BCF2"/>
                    </a:gs>
                    <a:gs pos="100000">
                      <a:srgbClr val="00BCF2"/>
                    </a:gs>
                  </a:gsLst>
                  <a:lin ang="5400000" scaled="0"/>
                </a:gradFill>
                <a:latin typeface="Segoe UI Light"/>
              </a:rPr>
              <a:t>PCL and Code Sharing</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2037988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MVVM classes and their inter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520" y="1802884"/>
            <a:ext cx="5715000" cy="16764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smtClean="0">
                <a:gradFill>
                  <a:gsLst>
                    <a:gs pos="1250">
                      <a:srgbClr val="00BCF2"/>
                    </a:gs>
                    <a:gs pos="100000">
                      <a:srgbClr val="00BCF2"/>
                    </a:gs>
                  </a:gsLst>
                  <a:lin ang="5400000" scaled="0"/>
                </a:gradFill>
                <a:latin typeface="Segoe UI Light"/>
              </a:rPr>
              <a:t>M – V </a:t>
            </a:r>
            <a:r>
              <a:rPr lang="en-US" sz="4000" dirty="0">
                <a:gradFill>
                  <a:gsLst>
                    <a:gs pos="1250">
                      <a:srgbClr val="00BCF2"/>
                    </a:gs>
                    <a:gs pos="100000">
                      <a:srgbClr val="00BCF2"/>
                    </a:gs>
                  </a:gsLst>
                  <a:lin ang="5400000" scaled="0"/>
                </a:gradFill>
                <a:latin typeface="Segoe UI Light"/>
              </a:rPr>
              <a:t>–</a:t>
            </a:r>
            <a:r>
              <a:rPr lang="en-US" sz="4000" dirty="0" smtClean="0">
                <a:gradFill>
                  <a:gsLst>
                    <a:gs pos="1250">
                      <a:srgbClr val="00BCF2"/>
                    </a:gs>
                    <a:gs pos="100000">
                      <a:srgbClr val="00BCF2"/>
                    </a:gs>
                  </a:gsLst>
                  <a:lin ang="5400000" scaled="0"/>
                </a:gradFill>
                <a:latin typeface="Segoe UI Light"/>
              </a:rPr>
              <a:t> VM</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774751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9112" y="1274445"/>
            <a:ext cx="7836614" cy="3193182"/>
          </a:xfrm>
          <a:prstGeom prst="rect">
            <a:avLst/>
          </a:prstGeom>
        </p:spPr>
        <p:txBody>
          <a:bodyPr wrap="square">
            <a:spAutoFit/>
          </a:bodyPr>
          <a:lstStyle/>
          <a:p>
            <a:r>
              <a:rPr lang="en-US" sz="2800" i="1" spc="-70" dirty="0" smtClean="0">
                <a:gradFill>
                  <a:gsLst>
                    <a:gs pos="100000">
                      <a:srgbClr val="000000"/>
                    </a:gs>
                    <a:gs pos="0">
                      <a:srgbClr val="000000"/>
                    </a:gs>
                  </a:gsLst>
                  <a:lin ang="5400000" scaled="0"/>
                </a:gradFill>
                <a:latin typeface="Segoe UI Light"/>
              </a:rPr>
              <a:t>.xap</a:t>
            </a:r>
            <a:r>
              <a:rPr lang="en-US" sz="2800" spc="-70" dirty="0" smtClean="0">
                <a:gradFill>
                  <a:gsLst>
                    <a:gs pos="100000">
                      <a:srgbClr val="000000"/>
                    </a:gs>
                    <a:gs pos="0">
                      <a:srgbClr val="000000"/>
                    </a:gs>
                  </a:gsLst>
                  <a:lin ang="5400000" scaled="0"/>
                </a:gradFill>
                <a:latin typeface="Segoe UI Light"/>
              </a:rPr>
              <a:t> file structure </a:t>
            </a:r>
            <a:r>
              <a:rPr lang="en-IN" dirty="0" smtClean="0"/>
              <a:t/>
            </a:r>
            <a:br>
              <a:rPr lang="en-IN" dirty="0" smtClean="0"/>
            </a:br>
            <a:endParaRPr lang="en-US" dirty="0" smtClean="0"/>
          </a:p>
          <a:p>
            <a:pPr marL="285750" indent="-285750">
              <a:buFont typeface="Arial" panose="020B0604020202020204" pitchFamily="34" charset="0"/>
              <a:buChar char="•"/>
            </a:pPr>
            <a:r>
              <a:rPr lang="en-US" sz="2000" spc="-70" dirty="0">
                <a:gradFill>
                  <a:gsLst>
                    <a:gs pos="100000">
                      <a:srgbClr val="000000"/>
                    </a:gs>
                    <a:gs pos="0">
                      <a:srgbClr val="000000"/>
                    </a:gs>
                  </a:gsLst>
                  <a:lin ang="5400000" scaled="0"/>
                </a:gradFill>
                <a:latin typeface="Segoe UI Light"/>
              </a:rPr>
              <a:t>One </a:t>
            </a:r>
            <a:r>
              <a:rPr lang="en-US" sz="2000" spc="-70" dirty="0" err="1">
                <a:gradFill>
                  <a:gsLst>
                    <a:gs pos="100000">
                      <a:srgbClr val="000000"/>
                    </a:gs>
                    <a:gs pos="0">
                      <a:srgbClr val="000000"/>
                    </a:gs>
                  </a:gsLst>
                  <a:lin ang="5400000" scaled="0"/>
                </a:gradFill>
                <a:latin typeface="Segoe UI Light"/>
              </a:rPr>
              <a:t>AppManifest.xaml</a:t>
            </a:r>
            <a:r>
              <a:rPr lang="en-US" sz="2000" spc="-70" dirty="0">
                <a:gradFill>
                  <a:gsLst>
                    <a:gs pos="100000">
                      <a:srgbClr val="000000"/>
                    </a:gs>
                    <a:gs pos="0">
                      <a:srgbClr val="000000"/>
                    </a:gs>
                  </a:gsLst>
                  <a:lin ang="5400000" scaled="0"/>
                </a:gradFill>
                <a:latin typeface="Segoe UI Light"/>
              </a:rPr>
              <a:t> file, which identifies the packaged assemblies and the application entry point</a:t>
            </a:r>
            <a:r>
              <a:rPr lang="en-US" sz="2000" spc="-70" dirty="0" smtClean="0">
                <a:gradFill>
                  <a:gsLst>
                    <a:gs pos="100000">
                      <a:srgbClr val="000000"/>
                    </a:gs>
                    <a:gs pos="0">
                      <a:srgbClr val="000000"/>
                    </a:gs>
                  </a:gsLst>
                  <a:lin ang="5400000" scaled="0"/>
                </a:gradFill>
                <a:latin typeface="Segoe UI Light"/>
              </a:rPr>
              <a:t>.</a:t>
            </a:r>
          </a:p>
          <a:p>
            <a:pPr marL="285750" indent="-285750">
              <a:buFont typeface="Arial" panose="020B0604020202020204" pitchFamily="34" charset="0"/>
              <a:buChar char="•"/>
            </a:pPr>
            <a:endParaRPr lang="en-US" sz="2000" spc="-70" dirty="0">
              <a:gradFill>
                <a:gsLst>
                  <a:gs pos="100000">
                    <a:srgbClr val="000000"/>
                  </a:gs>
                  <a:gs pos="0">
                    <a:srgbClr val="000000"/>
                  </a:gs>
                </a:gsLst>
                <a:lin ang="5400000" scaled="0"/>
              </a:gradFill>
              <a:latin typeface="Segoe UI Light"/>
            </a:endParaRPr>
          </a:p>
          <a:p>
            <a:pPr marL="285750" indent="-285750">
              <a:buFont typeface="Arial" panose="020B0604020202020204" pitchFamily="34" charset="0"/>
              <a:buChar char="•"/>
            </a:pPr>
            <a:r>
              <a:rPr lang="en-US" sz="2000" spc="-70" dirty="0">
                <a:gradFill>
                  <a:gsLst>
                    <a:gs pos="100000">
                      <a:srgbClr val="000000"/>
                    </a:gs>
                    <a:gs pos="0">
                      <a:srgbClr val="000000"/>
                    </a:gs>
                  </a:gsLst>
                  <a:lin ang="5400000" scaled="0"/>
                </a:gradFill>
                <a:latin typeface="Segoe UI Light"/>
              </a:rPr>
              <a:t>One application assembly, which includes your application class</a:t>
            </a:r>
            <a:r>
              <a:rPr lang="en-US" sz="2000" spc="-70" dirty="0" smtClean="0">
                <a:gradFill>
                  <a:gsLst>
                    <a:gs pos="100000">
                      <a:srgbClr val="000000"/>
                    </a:gs>
                    <a:gs pos="0">
                      <a:srgbClr val="000000"/>
                    </a:gs>
                  </a:gsLst>
                  <a:lin ang="5400000" scaled="0"/>
                </a:gradFill>
                <a:latin typeface="Segoe UI Light"/>
              </a:rPr>
              <a:t>.</a:t>
            </a:r>
          </a:p>
          <a:p>
            <a:pPr marL="285750" indent="-285750">
              <a:buFont typeface="Arial" panose="020B0604020202020204" pitchFamily="34" charset="0"/>
              <a:buChar char="•"/>
            </a:pPr>
            <a:endParaRPr lang="en-US" sz="2000" spc="-70" dirty="0">
              <a:gradFill>
                <a:gsLst>
                  <a:gs pos="100000">
                    <a:srgbClr val="000000"/>
                  </a:gs>
                  <a:gs pos="0">
                    <a:srgbClr val="000000"/>
                  </a:gs>
                </a:gsLst>
                <a:lin ang="5400000" scaled="0"/>
              </a:gradFill>
              <a:latin typeface="Segoe UI Light"/>
            </a:endParaRPr>
          </a:p>
          <a:p>
            <a:pPr marL="285750" indent="-285750">
              <a:buFont typeface="Arial" panose="020B0604020202020204" pitchFamily="34" charset="0"/>
              <a:buChar char="•"/>
            </a:pPr>
            <a:r>
              <a:rPr lang="en-US" sz="2000" spc="-70" dirty="0">
                <a:gradFill>
                  <a:gsLst>
                    <a:gs pos="100000">
                      <a:srgbClr val="000000"/>
                    </a:gs>
                    <a:gs pos="0">
                      <a:srgbClr val="000000"/>
                    </a:gs>
                  </a:gsLst>
                  <a:lin ang="5400000" scaled="0"/>
                </a:gradFill>
                <a:latin typeface="Segoe UI Light"/>
              </a:rPr>
              <a:t>Zero or more library assemblies</a:t>
            </a:r>
            <a:r>
              <a:rPr lang="en-US" sz="2000" spc="-70" dirty="0" smtClean="0">
                <a:gradFill>
                  <a:gsLst>
                    <a:gs pos="100000">
                      <a:srgbClr val="000000"/>
                    </a:gs>
                    <a:gs pos="0">
                      <a:srgbClr val="000000"/>
                    </a:gs>
                  </a:gsLst>
                  <a:lin ang="5400000" scaled="0"/>
                </a:gradFill>
                <a:latin typeface="Segoe UI Light"/>
              </a:rPr>
              <a:t>.</a:t>
            </a:r>
          </a:p>
          <a:p>
            <a:pPr marL="285750" indent="-285750">
              <a:buFont typeface="Arial" panose="020B0604020202020204" pitchFamily="34" charset="0"/>
              <a:buChar char="•"/>
            </a:pPr>
            <a:endParaRPr lang="en-US" sz="2000" spc="-70" dirty="0">
              <a:gradFill>
                <a:gsLst>
                  <a:gs pos="100000">
                    <a:srgbClr val="000000"/>
                  </a:gs>
                  <a:gs pos="0">
                    <a:srgbClr val="000000"/>
                  </a:gs>
                </a:gsLst>
                <a:lin ang="5400000" scaled="0"/>
              </a:gradFill>
              <a:latin typeface="Segoe UI Light"/>
            </a:endParaRPr>
          </a:p>
          <a:p>
            <a:pPr marL="285750" indent="-285750">
              <a:buFont typeface="Arial" panose="020B0604020202020204" pitchFamily="34" charset="0"/>
              <a:buChar char="•"/>
            </a:pPr>
            <a:r>
              <a:rPr lang="en-US" sz="2000" spc="-70" dirty="0">
                <a:gradFill>
                  <a:gsLst>
                    <a:gs pos="100000">
                      <a:srgbClr val="000000"/>
                    </a:gs>
                    <a:gs pos="0">
                      <a:srgbClr val="000000"/>
                    </a:gs>
                  </a:gsLst>
                  <a:lin ang="5400000" scaled="0"/>
                </a:gradFill>
                <a:latin typeface="Segoe UI Light"/>
              </a:rPr>
              <a:t>Zero or more loose resource files, such as images or video files.</a:t>
            </a:r>
          </a:p>
        </p:txBody>
      </p:sp>
      <p:sp>
        <p:nvSpPr>
          <p:cNvPr id="4"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a:gradFill>
                  <a:gsLst>
                    <a:gs pos="1250">
                      <a:srgbClr val="00BCF2"/>
                    </a:gs>
                    <a:gs pos="100000">
                      <a:srgbClr val="00BCF2"/>
                    </a:gs>
                  </a:gsLst>
                  <a:lin ang="5400000" scaled="0"/>
                </a:gradFill>
                <a:latin typeface="Segoe UI Light"/>
              </a:rPr>
              <a:t>App Structure: Windows Phone</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3255558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9112" y="1034480"/>
            <a:ext cx="7918807" cy="3808735"/>
          </a:xfrm>
          <a:prstGeom prst="rect">
            <a:avLst/>
          </a:prstGeom>
        </p:spPr>
        <p:txBody>
          <a:bodyPr wrap="square">
            <a:spAutoFit/>
          </a:bodyPr>
          <a:lstStyle/>
          <a:p>
            <a:r>
              <a:rPr lang="en-US" sz="2800" i="1" spc="-70" dirty="0">
                <a:gradFill>
                  <a:gsLst>
                    <a:gs pos="100000">
                      <a:srgbClr val="000000"/>
                    </a:gs>
                    <a:gs pos="0">
                      <a:srgbClr val="000000"/>
                    </a:gs>
                  </a:gsLst>
                  <a:lin ang="5400000" scaled="0"/>
                </a:gradFill>
                <a:latin typeface="Segoe UI Light"/>
              </a:rPr>
              <a:t>.</a:t>
            </a:r>
            <a:r>
              <a:rPr lang="en-US" sz="2800" i="1" spc="-70" dirty="0" err="1">
                <a:gradFill>
                  <a:gsLst>
                    <a:gs pos="100000">
                      <a:srgbClr val="000000"/>
                    </a:gs>
                    <a:gs pos="0">
                      <a:srgbClr val="000000"/>
                    </a:gs>
                  </a:gsLst>
                  <a:lin ang="5400000" scaled="0"/>
                </a:gradFill>
                <a:latin typeface="Segoe UI Light"/>
              </a:rPr>
              <a:t>appx</a:t>
            </a:r>
            <a:r>
              <a:rPr lang="en-US" sz="2800" i="1" spc="-70" dirty="0">
                <a:gradFill>
                  <a:gsLst>
                    <a:gs pos="100000">
                      <a:srgbClr val="000000"/>
                    </a:gs>
                    <a:gs pos="0">
                      <a:srgbClr val="000000"/>
                    </a:gs>
                  </a:gsLst>
                  <a:lin ang="5400000" scaled="0"/>
                </a:gradFill>
                <a:latin typeface="Segoe UI Light"/>
              </a:rPr>
              <a:t> file </a:t>
            </a:r>
            <a:r>
              <a:rPr lang="en-US" sz="2800" i="1" spc="-70" dirty="0" smtClean="0">
                <a:gradFill>
                  <a:gsLst>
                    <a:gs pos="100000">
                      <a:srgbClr val="000000"/>
                    </a:gs>
                    <a:gs pos="0">
                      <a:srgbClr val="000000"/>
                    </a:gs>
                  </a:gsLst>
                  <a:lin ang="5400000" scaled="0"/>
                </a:gradFill>
                <a:latin typeface="Segoe UI Light"/>
              </a:rPr>
              <a:t>structure</a:t>
            </a:r>
            <a:r>
              <a:rPr lang="en-US" dirty="0" smtClean="0"/>
              <a:t/>
            </a:r>
            <a:br>
              <a:rPr lang="en-US" dirty="0" smtClean="0"/>
            </a:br>
            <a:endParaRPr lang="en-US" dirty="0"/>
          </a:p>
          <a:p>
            <a:pPr marL="285750" indent="-285750">
              <a:buFont typeface="Arial" panose="020B0604020202020204" pitchFamily="34" charset="0"/>
              <a:buChar char="•"/>
            </a:pPr>
            <a:r>
              <a:rPr lang="en-IN" sz="2000" spc="-70" dirty="0">
                <a:gradFill>
                  <a:gsLst>
                    <a:gs pos="100000">
                      <a:srgbClr val="000000"/>
                    </a:gs>
                    <a:gs pos="0">
                      <a:srgbClr val="000000"/>
                    </a:gs>
                  </a:gsLst>
                  <a:lin ang="5400000" scaled="0"/>
                </a:gradFill>
                <a:latin typeface="Segoe UI Light"/>
              </a:rPr>
              <a:t>App </a:t>
            </a:r>
            <a:r>
              <a:rPr lang="en-IN" sz="2000" spc="-70" dirty="0" smtClean="0">
                <a:gradFill>
                  <a:gsLst>
                    <a:gs pos="100000">
                      <a:srgbClr val="000000"/>
                    </a:gs>
                    <a:gs pos="0">
                      <a:srgbClr val="000000"/>
                    </a:gs>
                  </a:gsLst>
                  <a:lin ang="5400000" scaled="0"/>
                </a:gradFill>
                <a:latin typeface="Segoe UI Light"/>
              </a:rPr>
              <a:t>Payload: Code </a:t>
            </a:r>
            <a:r>
              <a:rPr lang="en-IN" sz="2000" spc="-70" dirty="0">
                <a:gradFill>
                  <a:gsLst>
                    <a:gs pos="100000">
                      <a:srgbClr val="000000"/>
                    </a:gs>
                    <a:gs pos="0">
                      <a:srgbClr val="000000"/>
                    </a:gs>
                  </a:gsLst>
                  <a:lin ang="5400000" scaled="0"/>
                </a:gradFill>
                <a:latin typeface="Segoe UI Light"/>
              </a:rPr>
              <a:t>files and </a:t>
            </a:r>
            <a:r>
              <a:rPr lang="en-IN" sz="2000" spc="-70" dirty="0" smtClean="0">
                <a:gradFill>
                  <a:gsLst>
                    <a:gs pos="100000">
                      <a:srgbClr val="000000"/>
                    </a:gs>
                    <a:gs pos="0">
                      <a:srgbClr val="000000"/>
                    </a:gs>
                  </a:gsLst>
                  <a:lin ang="5400000" scaled="0"/>
                </a:gradFill>
                <a:latin typeface="Segoe UI Light"/>
              </a:rPr>
              <a:t>assets</a:t>
            </a:r>
          </a:p>
          <a:p>
            <a:pPr marL="285750" indent="-285750">
              <a:buFont typeface="Arial" panose="020B0604020202020204" pitchFamily="34" charset="0"/>
              <a:buChar char="•"/>
            </a:pPr>
            <a:endParaRPr lang="en-IN" sz="2000" spc="-70" dirty="0">
              <a:gradFill>
                <a:gsLst>
                  <a:gs pos="100000">
                    <a:srgbClr val="000000"/>
                  </a:gs>
                  <a:gs pos="0">
                    <a:srgbClr val="000000"/>
                  </a:gs>
                </a:gsLst>
                <a:lin ang="5400000" scaled="0"/>
              </a:gradFill>
              <a:latin typeface="Segoe UI Light"/>
            </a:endParaRPr>
          </a:p>
          <a:p>
            <a:pPr marL="285750" indent="-285750">
              <a:buFont typeface="Arial" panose="020B0604020202020204" pitchFamily="34" charset="0"/>
              <a:buChar char="•"/>
            </a:pPr>
            <a:r>
              <a:rPr lang="en-IN" sz="2000" spc="-70" dirty="0">
                <a:gradFill>
                  <a:gsLst>
                    <a:gs pos="100000">
                      <a:srgbClr val="000000"/>
                    </a:gs>
                    <a:gs pos="0">
                      <a:srgbClr val="000000"/>
                    </a:gs>
                  </a:gsLst>
                  <a:lin ang="5400000" scaled="0"/>
                </a:gradFill>
                <a:latin typeface="Segoe UI Light"/>
              </a:rPr>
              <a:t>App </a:t>
            </a:r>
            <a:r>
              <a:rPr lang="en-IN" sz="2000" spc="-70" dirty="0" smtClean="0">
                <a:gradFill>
                  <a:gsLst>
                    <a:gs pos="100000">
                      <a:srgbClr val="000000"/>
                    </a:gs>
                    <a:gs pos="0">
                      <a:srgbClr val="000000"/>
                    </a:gs>
                  </a:gsLst>
                  <a:lin ang="5400000" scaled="0"/>
                </a:gradFill>
                <a:latin typeface="Segoe UI Light"/>
              </a:rPr>
              <a:t>manifest: Declares </a:t>
            </a:r>
            <a:r>
              <a:rPr lang="en-IN" sz="2000" spc="-70" dirty="0">
                <a:gradFill>
                  <a:gsLst>
                    <a:gs pos="100000">
                      <a:srgbClr val="000000"/>
                    </a:gs>
                    <a:gs pos="0">
                      <a:srgbClr val="000000"/>
                    </a:gs>
                  </a:gsLst>
                  <a:lin ang="5400000" scaled="0"/>
                </a:gradFill>
                <a:latin typeface="Segoe UI Light"/>
              </a:rPr>
              <a:t>the app identity, capabilities and deployment </a:t>
            </a:r>
            <a:r>
              <a:rPr lang="en-IN" sz="2000" spc="-70" dirty="0" smtClean="0">
                <a:gradFill>
                  <a:gsLst>
                    <a:gs pos="100000">
                      <a:srgbClr val="000000"/>
                    </a:gs>
                    <a:gs pos="0">
                      <a:srgbClr val="000000"/>
                    </a:gs>
                  </a:gsLst>
                  <a:lin ang="5400000" scaled="0"/>
                </a:gradFill>
                <a:latin typeface="Segoe UI Light"/>
              </a:rPr>
              <a:t>information</a:t>
            </a:r>
          </a:p>
          <a:p>
            <a:pPr marL="285750" indent="-285750">
              <a:buFont typeface="Arial" panose="020B0604020202020204" pitchFamily="34" charset="0"/>
              <a:buChar char="•"/>
            </a:pPr>
            <a:endParaRPr lang="en-IN" sz="2000" spc="-70" dirty="0">
              <a:gradFill>
                <a:gsLst>
                  <a:gs pos="100000">
                    <a:srgbClr val="000000"/>
                  </a:gs>
                  <a:gs pos="0">
                    <a:srgbClr val="000000"/>
                  </a:gs>
                </a:gsLst>
                <a:lin ang="5400000" scaled="0"/>
              </a:gradFill>
              <a:latin typeface="Segoe UI Light"/>
            </a:endParaRPr>
          </a:p>
          <a:p>
            <a:pPr marL="285750" indent="-285750">
              <a:buFont typeface="Arial" panose="020B0604020202020204" pitchFamily="34" charset="0"/>
              <a:buChar char="•"/>
            </a:pPr>
            <a:r>
              <a:rPr lang="en-IN" sz="2000" spc="-70" dirty="0">
                <a:gradFill>
                  <a:gsLst>
                    <a:gs pos="100000">
                      <a:srgbClr val="000000"/>
                    </a:gs>
                    <a:gs pos="0">
                      <a:srgbClr val="000000"/>
                    </a:gs>
                  </a:gsLst>
                  <a:lin ang="5400000" scaled="0"/>
                </a:gradFill>
                <a:latin typeface="Segoe UI Light"/>
              </a:rPr>
              <a:t>App block </a:t>
            </a:r>
            <a:r>
              <a:rPr lang="en-IN" sz="2000" spc="-70" dirty="0" smtClean="0">
                <a:gradFill>
                  <a:gsLst>
                    <a:gs pos="100000">
                      <a:srgbClr val="000000"/>
                    </a:gs>
                    <a:gs pos="0">
                      <a:srgbClr val="000000"/>
                    </a:gs>
                  </a:gsLst>
                  <a:lin ang="5400000" scaled="0"/>
                </a:gradFill>
                <a:latin typeface="Segoe UI Light"/>
              </a:rPr>
              <a:t>map: </a:t>
            </a:r>
            <a:r>
              <a:rPr lang="en-US" sz="2000" spc="-70" dirty="0" smtClean="0">
                <a:gradFill>
                  <a:gsLst>
                    <a:gs pos="100000">
                      <a:srgbClr val="000000"/>
                    </a:gs>
                    <a:gs pos="0">
                      <a:srgbClr val="000000"/>
                    </a:gs>
                  </a:gsLst>
                  <a:lin ang="5400000" scaled="0"/>
                </a:gradFill>
                <a:latin typeface="Segoe UI Light"/>
              </a:rPr>
              <a:t>Lists </a:t>
            </a:r>
            <a:r>
              <a:rPr lang="en-US" sz="2000" spc="-70" dirty="0">
                <a:gradFill>
                  <a:gsLst>
                    <a:gs pos="100000">
                      <a:srgbClr val="000000"/>
                    </a:gs>
                    <a:gs pos="0">
                      <a:srgbClr val="000000"/>
                    </a:gs>
                  </a:gsLst>
                  <a:lin ang="5400000" scaled="0"/>
                </a:gradFill>
                <a:latin typeface="Segoe UI Light"/>
              </a:rPr>
              <a:t>all the app files contained in the package along with associated cryptographic hash </a:t>
            </a:r>
            <a:r>
              <a:rPr lang="en-US" sz="2000" spc="-70" dirty="0" smtClean="0">
                <a:gradFill>
                  <a:gsLst>
                    <a:gs pos="100000">
                      <a:srgbClr val="000000"/>
                    </a:gs>
                    <a:gs pos="0">
                      <a:srgbClr val="000000"/>
                    </a:gs>
                  </a:gsLst>
                  <a:lin ang="5400000" scaled="0"/>
                </a:gradFill>
                <a:latin typeface="Segoe UI Light"/>
              </a:rPr>
              <a:t>values</a:t>
            </a:r>
          </a:p>
          <a:p>
            <a:pPr marL="285750" indent="-285750">
              <a:buFont typeface="Arial" panose="020B0604020202020204" pitchFamily="34" charset="0"/>
              <a:buChar char="•"/>
            </a:pPr>
            <a:endParaRPr lang="en-US" sz="2000" spc="-70" dirty="0">
              <a:gradFill>
                <a:gsLst>
                  <a:gs pos="100000">
                    <a:srgbClr val="000000"/>
                  </a:gs>
                  <a:gs pos="0">
                    <a:srgbClr val="000000"/>
                  </a:gs>
                </a:gsLst>
                <a:lin ang="5400000" scaled="0"/>
              </a:gradFill>
              <a:latin typeface="Segoe UI Light"/>
            </a:endParaRPr>
          </a:p>
          <a:p>
            <a:pPr marL="285750" indent="-285750">
              <a:buFont typeface="Arial" panose="020B0604020202020204" pitchFamily="34" charset="0"/>
              <a:buChar char="•"/>
            </a:pPr>
            <a:r>
              <a:rPr lang="en-US" sz="2000" spc="-70" dirty="0">
                <a:gradFill>
                  <a:gsLst>
                    <a:gs pos="100000">
                      <a:srgbClr val="000000"/>
                    </a:gs>
                    <a:gs pos="0">
                      <a:srgbClr val="000000"/>
                    </a:gs>
                  </a:gsLst>
                  <a:lin ang="5400000" scaled="0"/>
                </a:gradFill>
                <a:latin typeface="Segoe UI Light"/>
              </a:rPr>
              <a:t>App </a:t>
            </a:r>
            <a:r>
              <a:rPr lang="en-US" sz="2000" spc="-70" dirty="0" smtClean="0">
                <a:gradFill>
                  <a:gsLst>
                    <a:gs pos="100000">
                      <a:srgbClr val="000000"/>
                    </a:gs>
                    <a:gs pos="0">
                      <a:srgbClr val="000000"/>
                    </a:gs>
                  </a:gsLst>
                  <a:lin ang="5400000" scaled="0"/>
                </a:gradFill>
                <a:latin typeface="Segoe UI Light"/>
              </a:rPr>
              <a:t>signature: Ensures </a:t>
            </a:r>
            <a:r>
              <a:rPr lang="en-US" sz="2000" spc="-70" dirty="0">
                <a:gradFill>
                  <a:gsLst>
                    <a:gs pos="100000">
                      <a:srgbClr val="000000"/>
                    </a:gs>
                    <a:gs pos="0">
                      <a:srgbClr val="000000"/>
                    </a:gs>
                  </a:gsLst>
                  <a:lin ang="5400000" scaled="0"/>
                </a:gradFill>
                <a:latin typeface="Segoe UI Light"/>
              </a:rPr>
              <a:t>that the package and contents haven't been modified after they were signed</a:t>
            </a:r>
            <a:r>
              <a:rPr lang="en-US" sz="2000" spc="-70" dirty="0" smtClean="0">
                <a:gradFill>
                  <a:gsLst>
                    <a:gs pos="100000">
                      <a:srgbClr val="000000"/>
                    </a:gs>
                    <a:gs pos="0">
                      <a:srgbClr val="000000"/>
                    </a:gs>
                  </a:gsLst>
                  <a:lin ang="5400000" scaled="0"/>
                </a:gradFill>
                <a:latin typeface="Segoe UI Light"/>
              </a:rPr>
              <a:t>.</a:t>
            </a:r>
            <a:endParaRPr lang="en-IN" sz="2000" spc="-70" dirty="0">
              <a:gradFill>
                <a:gsLst>
                  <a:gs pos="100000">
                    <a:srgbClr val="000000"/>
                  </a:gs>
                  <a:gs pos="0">
                    <a:srgbClr val="000000"/>
                  </a:gs>
                </a:gsLst>
                <a:lin ang="5400000" scaled="0"/>
              </a:gradFill>
              <a:latin typeface="Segoe UI Light"/>
            </a:endParaRPr>
          </a:p>
        </p:txBody>
      </p:sp>
      <p:sp>
        <p:nvSpPr>
          <p:cNvPr id="4"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a:gradFill>
                  <a:gsLst>
                    <a:gs pos="1250">
                      <a:srgbClr val="00BCF2"/>
                    </a:gs>
                    <a:gs pos="100000">
                      <a:srgbClr val="00BCF2"/>
                    </a:gs>
                  </a:gsLst>
                  <a:lin ang="5400000" scaled="0"/>
                </a:gradFill>
                <a:latin typeface="Segoe UI Light"/>
              </a:rPr>
              <a:t>App Structure: Windows Store</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3053487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9112" y="1224558"/>
            <a:ext cx="5658280" cy="2862322"/>
          </a:xfrm>
          <a:prstGeom prst="rect">
            <a:avLst/>
          </a:prstGeom>
        </p:spPr>
        <p:txBody>
          <a:bodyPr wrap="none">
            <a:spAutoFit/>
          </a:bodyPr>
          <a:lstStyle/>
          <a:p>
            <a:r>
              <a:rPr lang="en-US" sz="2000" spc="-70" dirty="0">
                <a:gradFill>
                  <a:gsLst>
                    <a:gs pos="100000">
                      <a:srgbClr val="000000"/>
                    </a:gs>
                    <a:gs pos="0">
                      <a:srgbClr val="000000"/>
                    </a:gs>
                  </a:gsLst>
                  <a:lin ang="5400000" scaled="0"/>
                </a:gradFill>
                <a:latin typeface="Segoe UI Light"/>
              </a:rPr>
              <a:t>Two sets of APIs for building Windows Runtime Apps</a:t>
            </a:r>
          </a:p>
          <a:p>
            <a:r>
              <a:rPr lang="en-US" sz="2000" spc="-70" dirty="0" smtClean="0">
                <a:gradFill>
                  <a:gsLst>
                    <a:gs pos="100000">
                      <a:srgbClr val="000000"/>
                    </a:gs>
                    <a:gs pos="0">
                      <a:srgbClr val="000000"/>
                    </a:gs>
                  </a:gsLst>
                  <a:lin ang="5400000" scaled="0"/>
                </a:gradFill>
                <a:latin typeface="Segoe UI Light"/>
              </a:rPr>
              <a:t> </a:t>
            </a:r>
          </a:p>
          <a:p>
            <a:pPr marL="285750" indent="-285750">
              <a:buFont typeface="Arial" panose="020B0604020202020204" pitchFamily="34" charset="0"/>
              <a:buChar char="•"/>
            </a:pPr>
            <a:r>
              <a:rPr lang="en-US" sz="2000" spc="-70" dirty="0" smtClean="0">
                <a:gradFill>
                  <a:gsLst>
                    <a:gs pos="100000">
                      <a:srgbClr val="000000"/>
                    </a:gs>
                    <a:gs pos="0">
                      <a:srgbClr val="000000"/>
                    </a:gs>
                  </a:gsLst>
                  <a:lin ang="5400000" scaled="0"/>
                </a:gradFill>
                <a:latin typeface="Segoe UI Light"/>
              </a:rPr>
              <a:t>Windows Runtime</a:t>
            </a:r>
            <a:endParaRPr lang="en-US" sz="2000" spc="-70" dirty="0">
              <a:gradFill>
                <a:gsLst>
                  <a:gs pos="100000">
                    <a:srgbClr val="000000"/>
                  </a:gs>
                  <a:gs pos="0">
                    <a:srgbClr val="000000"/>
                  </a:gs>
                </a:gsLst>
                <a:lin ang="5400000" scaled="0"/>
              </a:gradFill>
              <a:latin typeface="Segoe UI Light"/>
            </a:endParaRPr>
          </a:p>
          <a:p>
            <a:pPr marL="628650" lvl="2" indent="-285750">
              <a:buFont typeface="Arial" panose="020B0604020202020204" pitchFamily="34" charset="0"/>
              <a:buChar char="•"/>
            </a:pPr>
            <a:r>
              <a:rPr lang="en-IN" sz="2000" spc="-70" dirty="0">
                <a:gradFill>
                  <a:gsLst>
                    <a:gs pos="100000">
                      <a:srgbClr val="000000"/>
                    </a:gs>
                    <a:gs pos="0">
                      <a:srgbClr val="000000"/>
                    </a:gs>
                  </a:gsLst>
                  <a:lin ang="5400000" scaled="0"/>
                </a:gradFill>
                <a:latin typeface="Segoe UI Light"/>
              </a:rPr>
              <a:t>	Provides access to all core platform </a:t>
            </a:r>
            <a:r>
              <a:rPr lang="en-IN" sz="2000" spc="-70" dirty="0" smtClean="0">
                <a:gradFill>
                  <a:gsLst>
                    <a:gs pos="100000">
                      <a:srgbClr val="000000"/>
                    </a:gs>
                    <a:gs pos="0">
                      <a:srgbClr val="000000"/>
                    </a:gs>
                  </a:gsLst>
                  <a:lin ang="5400000" scaled="0"/>
                </a:gradFill>
                <a:latin typeface="Segoe UI Light"/>
              </a:rPr>
              <a:t>features</a:t>
            </a:r>
          </a:p>
          <a:p>
            <a:pPr marL="628650" lvl="2" indent="-285750">
              <a:buFont typeface="Arial" panose="020B0604020202020204" pitchFamily="34" charset="0"/>
              <a:buChar char="•"/>
            </a:pPr>
            <a:endParaRPr lang="en-IN" sz="2000" spc="-70" dirty="0">
              <a:gradFill>
                <a:gsLst>
                  <a:gs pos="100000">
                    <a:srgbClr val="000000"/>
                  </a:gs>
                  <a:gs pos="0">
                    <a:srgbClr val="000000"/>
                  </a:gs>
                </a:gsLst>
                <a:lin ang="5400000" scaled="0"/>
              </a:gradFill>
              <a:latin typeface="Segoe UI Light"/>
            </a:endParaRPr>
          </a:p>
          <a:p>
            <a:pPr marL="285750" indent="-285750">
              <a:buFont typeface="Arial" panose="020B0604020202020204" pitchFamily="34" charset="0"/>
              <a:buChar char="•"/>
            </a:pPr>
            <a:r>
              <a:rPr lang="en-IN" sz="2000" spc="-70" dirty="0" smtClean="0">
                <a:gradFill>
                  <a:gsLst>
                    <a:gs pos="100000">
                      <a:srgbClr val="000000"/>
                    </a:gs>
                    <a:gs pos="0">
                      <a:srgbClr val="000000"/>
                    </a:gs>
                  </a:gsLst>
                  <a:lin ang="5400000" scaled="0"/>
                </a:gradFill>
                <a:latin typeface="Segoe UI Light"/>
              </a:rPr>
              <a:t>WinJS</a:t>
            </a:r>
            <a:endParaRPr lang="en-IN" sz="2000" spc="-70" dirty="0">
              <a:gradFill>
                <a:gsLst>
                  <a:gs pos="100000">
                    <a:srgbClr val="000000"/>
                  </a:gs>
                  <a:gs pos="0">
                    <a:srgbClr val="000000"/>
                  </a:gs>
                </a:gsLst>
                <a:lin ang="5400000" scaled="0"/>
              </a:gradFill>
              <a:latin typeface="Segoe UI Light"/>
            </a:endParaRPr>
          </a:p>
          <a:p>
            <a:pPr marL="628650" lvl="3" indent="-285750">
              <a:buFont typeface="Arial" panose="020B0604020202020204" pitchFamily="34" charset="0"/>
              <a:buChar char="•"/>
            </a:pPr>
            <a:r>
              <a:rPr lang="en-IN" sz="2000" spc="-70" dirty="0">
                <a:gradFill>
                  <a:gsLst>
                    <a:gs pos="100000">
                      <a:srgbClr val="000000"/>
                    </a:gs>
                    <a:gs pos="0">
                      <a:srgbClr val="000000"/>
                    </a:gs>
                  </a:gsLst>
                  <a:lin ang="5400000" scaled="0"/>
                </a:gradFill>
                <a:latin typeface="Segoe UI Light"/>
              </a:rPr>
              <a:t>Provides controls, CSS styles and helper functions</a:t>
            </a:r>
          </a:p>
          <a:p>
            <a:pPr marL="285750" indent="-285750">
              <a:buFont typeface="Arial" panose="020B0604020202020204" pitchFamily="34" charset="0"/>
              <a:buChar char="•"/>
            </a:pPr>
            <a:endParaRPr lang="en-IN" sz="2000" spc="-70" dirty="0">
              <a:gradFill>
                <a:gsLst>
                  <a:gs pos="100000">
                    <a:srgbClr val="000000"/>
                  </a:gs>
                  <a:gs pos="0">
                    <a:srgbClr val="000000"/>
                  </a:gs>
                </a:gsLst>
                <a:lin ang="5400000" scaled="0"/>
              </a:gradFill>
              <a:latin typeface="Segoe UI Light"/>
            </a:endParaRPr>
          </a:p>
          <a:p>
            <a:pPr marL="285750" lvl="1" indent="-285750">
              <a:buFont typeface="Arial" panose="020B0604020202020204" pitchFamily="34" charset="0"/>
              <a:buChar char="•"/>
            </a:pPr>
            <a:endParaRPr lang="en-US" sz="2000" spc="-70" dirty="0">
              <a:gradFill>
                <a:gsLst>
                  <a:gs pos="100000">
                    <a:srgbClr val="000000"/>
                  </a:gs>
                  <a:gs pos="0">
                    <a:srgbClr val="000000"/>
                  </a:gs>
                </a:gsLst>
                <a:lin ang="5400000" scaled="0"/>
              </a:gradFill>
              <a:latin typeface="Segoe UI Light"/>
            </a:endParaRPr>
          </a:p>
        </p:txBody>
      </p:sp>
      <p:sp>
        <p:nvSpPr>
          <p:cNvPr id="5"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a:gradFill>
                  <a:gsLst>
                    <a:gs pos="1250">
                      <a:srgbClr val="00BCF2"/>
                    </a:gs>
                    <a:gs pos="100000">
                      <a:srgbClr val="00BCF2"/>
                    </a:gs>
                  </a:gsLst>
                  <a:lin ang="5400000" scaled="0"/>
                </a:gradFill>
                <a:latin typeface="Segoe UI Light"/>
              </a:rPr>
              <a:t>Windows 8 API’s</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1166853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Windows Runtime Includes Standard Windows Features and New Windows 8 Fea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336" y="110155"/>
            <a:ext cx="5238750" cy="496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83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hows Winodws Phone API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7" y="1115192"/>
            <a:ext cx="4619625" cy="33432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a:gradFill>
                  <a:gsLst>
                    <a:gs pos="1250">
                      <a:srgbClr val="00BCF2"/>
                    </a:gs>
                    <a:gs pos="100000">
                      <a:srgbClr val="00BCF2"/>
                    </a:gs>
                  </a:gsLst>
                  <a:lin ang="5400000" scaled="0"/>
                </a:gradFill>
                <a:latin typeface="Segoe UI Light"/>
              </a:rPr>
              <a:t>Windows Phone API</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1231085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5750" indent="-285750" defTabSz="342900"/>
            <a:r>
              <a:rPr lang="en-IN" sz="2000" spc="-70" dirty="0">
                <a:gradFill>
                  <a:gsLst>
                    <a:gs pos="100000">
                      <a:srgbClr val="000000"/>
                    </a:gs>
                    <a:gs pos="0">
                      <a:srgbClr val="000000"/>
                    </a:gs>
                  </a:gsLst>
                  <a:lin ang="5400000" scaled="0"/>
                </a:gradFill>
                <a:latin typeface="Segoe UI Light"/>
              </a:rPr>
              <a:t>Universal </a:t>
            </a:r>
            <a:r>
              <a:rPr lang="en-IN" sz="2000" spc="-70" dirty="0" smtClean="0">
                <a:gradFill>
                  <a:gsLst>
                    <a:gs pos="100000">
                      <a:srgbClr val="000000"/>
                    </a:gs>
                    <a:gs pos="0">
                      <a:srgbClr val="000000"/>
                    </a:gs>
                  </a:gsLst>
                  <a:lin ang="5400000" scaled="0"/>
                </a:gradFill>
                <a:latin typeface="Segoe UI Light"/>
              </a:rPr>
              <a:t>Apps</a:t>
            </a:r>
            <a:endParaRPr lang="en-IN" sz="2000" spc="-70" dirty="0">
              <a:gradFill>
                <a:gsLst>
                  <a:gs pos="100000">
                    <a:srgbClr val="000000"/>
                  </a:gs>
                  <a:gs pos="0">
                    <a:srgbClr val="000000"/>
                  </a:gs>
                </a:gsLst>
                <a:lin ang="5400000" scaled="0"/>
              </a:gradFill>
              <a:latin typeface="Segoe UI Light"/>
            </a:endParaRPr>
          </a:p>
          <a:p>
            <a:pPr marL="628650" lvl="2" indent="-285750" defTabSz="342900"/>
            <a:r>
              <a:rPr lang="en-IN" sz="1700" spc="-70" dirty="0">
                <a:gradFill>
                  <a:gsLst>
                    <a:gs pos="100000">
                      <a:srgbClr val="000000"/>
                    </a:gs>
                    <a:gs pos="0">
                      <a:srgbClr val="000000"/>
                    </a:gs>
                  </a:gsLst>
                  <a:lin ang="5400000" scaled="0"/>
                </a:gradFill>
                <a:latin typeface="Segoe UI Light"/>
              </a:rPr>
              <a:t>Multiple Microsoft </a:t>
            </a:r>
            <a:r>
              <a:rPr lang="en-IN" sz="1700" spc="-70" dirty="0" smtClean="0">
                <a:gradFill>
                  <a:gsLst>
                    <a:gs pos="100000">
                      <a:srgbClr val="000000"/>
                    </a:gs>
                    <a:gs pos="0">
                      <a:srgbClr val="000000"/>
                    </a:gs>
                  </a:gsLst>
                  <a:lin ang="5400000" scaled="0"/>
                </a:gradFill>
                <a:latin typeface="Segoe UI Light"/>
              </a:rPr>
              <a:t>Platforms</a:t>
            </a:r>
          </a:p>
          <a:p>
            <a:pPr marL="628650" lvl="2" indent="-285750" defTabSz="342900"/>
            <a:endParaRPr lang="en-IN" sz="1700" spc="-70" dirty="0">
              <a:gradFill>
                <a:gsLst>
                  <a:gs pos="100000">
                    <a:srgbClr val="000000"/>
                  </a:gs>
                  <a:gs pos="0">
                    <a:srgbClr val="000000"/>
                  </a:gs>
                </a:gsLst>
                <a:lin ang="5400000" scaled="0"/>
              </a:gradFill>
              <a:latin typeface="Segoe UI Light"/>
            </a:endParaRPr>
          </a:p>
          <a:p>
            <a:pPr marL="628650" lvl="2" indent="-285750" defTabSz="342900"/>
            <a:r>
              <a:rPr lang="en-US" sz="1700" spc="-70" dirty="0">
                <a:gradFill>
                  <a:gsLst>
                    <a:gs pos="100000">
                      <a:srgbClr val="000000"/>
                    </a:gs>
                    <a:gs pos="0">
                      <a:srgbClr val="000000"/>
                    </a:gs>
                  </a:gsLst>
                  <a:lin ang="5400000" scaled="0"/>
                </a:gradFill>
                <a:latin typeface="Segoe UI Light"/>
              </a:rPr>
              <a:t>High code </a:t>
            </a:r>
            <a:r>
              <a:rPr lang="en-US" sz="1700" spc="-70" dirty="0" smtClean="0">
                <a:gradFill>
                  <a:gsLst>
                    <a:gs pos="100000">
                      <a:srgbClr val="000000"/>
                    </a:gs>
                    <a:gs pos="0">
                      <a:srgbClr val="000000"/>
                    </a:gs>
                  </a:gsLst>
                  <a:lin ang="5400000" scaled="0"/>
                </a:gradFill>
                <a:latin typeface="Segoe UI Light"/>
              </a:rPr>
              <a:t>reuse</a:t>
            </a:r>
          </a:p>
          <a:p>
            <a:pPr marL="628650" lvl="2" indent="-285750" defTabSz="342900"/>
            <a:endParaRPr lang="en-IN" sz="2000" spc="-70" dirty="0">
              <a:gradFill>
                <a:gsLst>
                  <a:gs pos="100000">
                    <a:srgbClr val="000000"/>
                  </a:gs>
                  <a:gs pos="0">
                    <a:srgbClr val="000000"/>
                  </a:gs>
                </a:gsLst>
                <a:lin ang="5400000" scaled="0"/>
              </a:gradFill>
              <a:latin typeface="Segoe UI Light"/>
            </a:endParaRPr>
          </a:p>
          <a:p>
            <a:pPr marL="628650" lvl="2" indent="-285750" defTabSz="342900"/>
            <a:r>
              <a:rPr lang="en-US" sz="1700" spc="-70" dirty="0">
                <a:gradFill>
                  <a:gsLst>
                    <a:gs pos="100000">
                      <a:srgbClr val="000000"/>
                    </a:gs>
                    <a:gs pos="0">
                      <a:srgbClr val="000000"/>
                    </a:gs>
                  </a:gsLst>
                  <a:lin ang="5400000" scaled="0"/>
                </a:gradFill>
                <a:latin typeface="Segoe UI Light"/>
              </a:rPr>
              <a:t>Reduced platform </a:t>
            </a:r>
            <a:r>
              <a:rPr lang="en-IN" sz="1700" spc="-70" dirty="0" smtClean="0">
                <a:gradFill>
                  <a:gsLst>
                    <a:gs pos="100000">
                      <a:srgbClr val="000000"/>
                    </a:gs>
                    <a:gs pos="0">
                      <a:srgbClr val="000000"/>
                    </a:gs>
                  </a:gsLst>
                  <a:lin ang="5400000" scaled="0"/>
                </a:gradFill>
                <a:latin typeface="Segoe UI Light"/>
              </a:rPr>
              <a:t>capabilities</a:t>
            </a:r>
          </a:p>
          <a:p>
            <a:pPr marL="342900" lvl="2" indent="0" defTabSz="342900">
              <a:buNone/>
            </a:pPr>
            <a:r>
              <a:rPr lang="en-IN" sz="1700" spc="-70" dirty="0" smtClean="0">
                <a:gradFill>
                  <a:gsLst>
                    <a:gs pos="100000">
                      <a:srgbClr val="000000"/>
                    </a:gs>
                    <a:gs pos="0">
                      <a:srgbClr val="000000"/>
                    </a:gs>
                  </a:gsLst>
                  <a:lin ang="5400000" scaled="0"/>
                </a:gradFill>
                <a:latin typeface="Segoe UI Light"/>
              </a:rPr>
              <a:t>	(</a:t>
            </a:r>
            <a:r>
              <a:rPr lang="en-IN" sz="1700" spc="-70" dirty="0">
                <a:gradFill>
                  <a:gsLst>
                    <a:gs pos="100000">
                      <a:srgbClr val="000000"/>
                    </a:gs>
                    <a:gs pos="0">
                      <a:srgbClr val="000000"/>
                    </a:gs>
                  </a:gsLst>
                  <a:lin ang="5400000" scaled="0"/>
                </a:gradFill>
                <a:latin typeface="Segoe UI Light"/>
              </a:rPr>
              <a:t>should improve over time)</a:t>
            </a:r>
          </a:p>
          <a:p>
            <a:pPr marL="285750" lvl="1" indent="-285750" defTabSz="342900"/>
            <a:endParaRPr lang="en-IN" sz="2000" spc="-70" dirty="0">
              <a:gradFill>
                <a:gsLst>
                  <a:gs pos="100000">
                    <a:srgbClr val="000000"/>
                  </a:gs>
                  <a:gs pos="0">
                    <a:srgbClr val="000000"/>
                  </a:gs>
                </a:gsLst>
                <a:lin ang="5400000" scaled="0"/>
              </a:gradFill>
              <a:latin typeface="Segoe UI Light"/>
            </a:endParaRPr>
          </a:p>
        </p:txBody>
      </p:sp>
      <p:pic>
        <p:nvPicPr>
          <p:cNvPr id="4" name="Picture 2" descr="Relationship between WinRT and WinP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429" y="316184"/>
            <a:ext cx="3733800" cy="46863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smtClean="0">
                <a:gradFill>
                  <a:gsLst>
                    <a:gs pos="1250">
                      <a:srgbClr val="00BCF2"/>
                    </a:gs>
                    <a:gs pos="100000">
                      <a:srgbClr val="00BCF2"/>
                    </a:gs>
                  </a:gsLst>
                  <a:lin ang="5400000" scaled="0"/>
                </a:gradFill>
                <a:latin typeface="Segoe UI Light"/>
              </a:rPr>
              <a:t>Native</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3790237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blogs.msdn.com/cfs-filesystemfile.ashx/__key/communityserver-blogs-components-weblogfiles/00-00-01-52-40-metablogapi/6320.image_5F00_07C9A1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944" y="237999"/>
            <a:ext cx="5807001" cy="4631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173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285750" indent="-285750" defTabSz="342900"/>
            <a:r>
              <a:rPr lang="en-IN" sz="2000" spc="-70" dirty="0">
                <a:gradFill>
                  <a:gsLst>
                    <a:gs pos="100000">
                      <a:srgbClr val="000000"/>
                    </a:gs>
                    <a:gs pos="0">
                      <a:srgbClr val="000000"/>
                    </a:gs>
                  </a:gsLst>
                  <a:lin ang="5400000" scaled="0"/>
                </a:gradFill>
                <a:latin typeface="Segoe UI Light"/>
              </a:rPr>
              <a:t>Xamarin</a:t>
            </a:r>
          </a:p>
          <a:p>
            <a:pPr marL="628650" lvl="2" indent="-285750" defTabSz="342900">
              <a:spcBef>
                <a:spcPts val="750"/>
              </a:spcBef>
            </a:pPr>
            <a:r>
              <a:rPr lang="en-IN" sz="1700" spc="-70" dirty="0">
                <a:gradFill>
                  <a:gsLst>
                    <a:gs pos="100000">
                      <a:srgbClr val="000000"/>
                    </a:gs>
                    <a:gs pos="0">
                      <a:srgbClr val="000000"/>
                    </a:gs>
                  </a:gsLst>
                  <a:lin ang="5400000" scaled="0"/>
                </a:gradFill>
                <a:latin typeface="Segoe UI Light"/>
              </a:rPr>
              <a:t>X-plat </a:t>
            </a:r>
            <a:r>
              <a:rPr lang="en-IN" sz="1700" spc="-70" dirty="0" smtClean="0">
                <a:gradFill>
                  <a:gsLst>
                    <a:gs pos="100000">
                      <a:srgbClr val="000000"/>
                    </a:gs>
                    <a:gs pos="0">
                      <a:srgbClr val="000000"/>
                    </a:gs>
                  </a:gsLst>
                  <a:lin ang="5400000" scaled="0"/>
                </a:gradFill>
                <a:latin typeface="Segoe UI Light"/>
              </a:rPr>
              <a:t>native</a:t>
            </a:r>
            <a:endParaRPr lang="en-IN" sz="2000" spc="-70" dirty="0">
              <a:gradFill>
                <a:gsLst>
                  <a:gs pos="100000">
                    <a:srgbClr val="000000"/>
                  </a:gs>
                  <a:gs pos="0">
                    <a:srgbClr val="000000"/>
                  </a:gs>
                </a:gsLst>
                <a:lin ang="5400000" scaled="0"/>
              </a:gradFill>
              <a:latin typeface="Segoe UI Light"/>
            </a:endParaRPr>
          </a:p>
          <a:p>
            <a:pPr marL="628650" lvl="2" indent="-285750" defTabSz="342900">
              <a:spcBef>
                <a:spcPts val="750"/>
              </a:spcBef>
            </a:pPr>
            <a:r>
              <a:rPr lang="en-IN" sz="1700" spc="-70" dirty="0">
                <a:gradFill>
                  <a:gsLst>
                    <a:gs pos="100000">
                      <a:srgbClr val="000000"/>
                    </a:gs>
                    <a:gs pos="0">
                      <a:srgbClr val="000000"/>
                    </a:gs>
                  </a:gsLst>
                  <a:lin ang="5400000" scaled="0"/>
                </a:gradFill>
                <a:latin typeface="Segoe UI Light"/>
              </a:rPr>
              <a:t>C</a:t>
            </a:r>
            <a:r>
              <a:rPr lang="en-IN" sz="1700" spc="-70" dirty="0" smtClean="0">
                <a:gradFill>
                  <a:gsLst>
                    <a:gs pos="100000">
                      <a:srgbClr val="000000"/>
                    </a:gs>
                    <a:gs pos="0">
                      <a:srgbClr val="000000"/>
                    </a:gs>
                  </a:gsLst>
                  <a:lin ang="5400000" scaled="0"/>
                </a:gradFill>
                <a:latin typeface="Segoe UI Light"/>
              </a:rPr>
              <a:t>#</a:t>
            </a:r>
            <a:endParaRPr lang="en-IN" sz="2000" spc="-70" dirty="0">
              <a:gradFill>
                <a:gsLst>
                  <a:gs pos="100000">
                    <a:srgbClr val="000000"/>
                  </a:gs>
                  <a:gs pos="0">
                    <a:srgbClr val="000000"/>
                  </a:gs>
                </a:gsLst>
                <a:lin ang="5400000" scaled="0"/>
              </a:gradFill>
              <a:latin typeface="Segoe UI Light"/>
            </a:endParaRPr>
          </a:p>
          <a:p>
            <a:pPr marL="628650" lvl="2" indent="-285750" defTabSz="342900">
              <a:spcBef>
                <a:spcPts val="750"/>
              </a:spcBef>
            </a:pPr>
            <a:r>
              <a:rPr lang="en-IN" sz="1700" spc="-70" dirty="0">
                <a:gradFill>
                  <a:gsLst>
                    <a:gs pos="100000">
                      <a:srgbClr val="000000"/>
                    </a:gs>
                    <a:gs pos="0">
                      <a:srgbClr val="000000"/>
                    </a:gs>
                  </a:gsLst>
                  <a:lin ang="5400000" scaled="0"/>
                </a:gradFill>
                <a:latin typeface="Segoe UI Light"/>
              </a:rPr>
              <a:t>Xamarin </a:t>
            </a:r>
            <a:r>
              <a:rPr lang="en-IN" sz="1700" spc="-70" dirty="0" smtClean="0">
                <a:gradFill>
                  <a:gsLst>
                    <a:gs pos="100000">
                      <a:srgbClr val="000000"/>
                    </a:gs>
                    <a:gs pos="0">
                      <a:srgbClr val="000000"/>
                    </a:gs>
                  </a:gsLst>
                  <a:lin ang="5400000" scaled="0"/>
                </a:gradFill>
                <a:latin typeface="Segoe UI Light"/>
              </a:rPr>
              <a:t>Forms</a:t>
            </a:r>
            <a:endParaRPr lang="en-IN" sz="2000" spc="-70" dirty="0">
              <a:gradFill>
                <a:gsLst>
                  <a:gs pos="100000">
                    <a:srgbClr val="000000"/>
                  </a:gs>
                  <a:gs pos="0">
                    <a:srgbClr val="000000"/>
                  </a:gs>
                </a:gsLst>
                <a:lin ang="5400000" scaled="0"/>
              </a:gradFill>
              <a:latin typeface="Segoe UI Light"/>
            </a:endParaRPr>
          </a:p>
          <a:p>
            <a:pPr marL="628650" lvl="2" indent="-285750" defTabSz="342900">
              <a:spcBef>
                <a:spcPts val="750"/>
              </a:spcBef>
            </a:pPr>
            <a:r>
              <a:rPr lang="en-IN" sz="1700" spc="-70" dirty="0" err="1" smtClean="0">
                <a:gradFill>
                  <a:gsLst>
                    <a:gs pos="100000">
                      <a:srgbClr val="000000"/>
                    </a:gs>
                    <a:gs pos="0">
                      <a:srgbClr val="000000"/>
                    </a:gs>
                  </a:gsLst>
                  <a:lin ang="5400000" scaled="0"/>
                </a:gradFill>
                <a:latin typeface="Segoe UI Light"/>
              </a:rPr>
              <a:t>Xamarin.Mobile</a:t>
            </a:r>
            <a:r>
              <a:rPr lang="en-IN" sz="1700" spc="-70" dirty="0" smtClean="0">
                <a:gradFill>
                  <a:gsLst>
                    <a:gs pos="100000">
                      <a:srgbClr val="000000"/>
                    </a:gs>
                    <a:gs pos="0">
                      <a:srgbClr val="000000"/>
                    </a:gs>
                  </a:gsLst>
                  <a:lin ang="5400000" scaled="0"/>
                </a:gradFill>
                <a:latin typeface="Segoe UI Light"/>
              </a:rPr>
              <a:t>/Components</a:t>
            </a:r>
            <a:endParaRPr lang="en-IN" sz="2000" spc="-70" dirty="0">
              <a:gradFill>
                <a:gsLst>
                  <a:gs pos="100000">
                    <a:srgbClr val="000000"/>
                  </a:gs>
                  <a:gs pos="0">
                    <a:srgbClr val="000000"/>
                  </a:gs>
                </a:gsLst>
                <a:lin ang="5400000" scaled="0"/>
              </a:gradFill>
              <a:latin typeface="Segoe UI Light"/>
            </a:endParaRPr>
          </a:p>
          <a:p>
            <a:pPr marL="628650" lvl="2" indent="-285750" defTabSz="342900">
              <a:spcBef>
                <a:spcPts val="750"/>
              </a:spcBef>
            </a:pPr>
            <a:r>
              <a:rPr lang="en-IN" sz="1700" spc="-70" dirty="0">
                <a:gradFill>
                  <a:gsLst>
                    <a:gs pos="100000">
                      <a:srgbClr val="000000"/>
                    </a:gs>
                    <a:gs pos="0">
                      <a:srgbClr val="000000"/>
                    </a:gs>
                  </a:gsLst>
                  <a:lin ang="5400000" scaled="0"/>
                </a:gradFill>
                <a:latin typeface="Segoe UI Light"/>
              </a:rPr>
              <a:t>MVVM Cross</a:t>
            </a:r>
          </a:p>
        </p:txBody>
      </p:sp>
      <p:pic>
        <p:nvPicPr>
          <p:cNvPr id="6" name="Picture 5"/>
          <p:cNvPicPr>
            <a:picLocks noChangeAspect="1"/>
          </p:cNvPicPr>
          <p:nvPr/>
        </p:nvPicPr>
        <p:blipFill>
          <a:blip r:embed="rId3"/>
          <a:stretch>
            <a:fillRect/>
          </a:stretch>
        </p:blipFill>
        <p:spPr>
          <a:xfrm>
            <a:off x="3951693" y="165177"/>
            <a:ext cx="5103133" cy="2835794"/>
          </a:xfrm>
          <a:prstGeom prst="rect">
            <a:avLst/>
          </a:prstGeom>
        </p:spPr>
      </p:pic>
      <p:sp>
        <p:nvSpPr>
          <p:cNvPr id="7"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smtClean="0">
                <a:gradFill>
                  <a:gsLst>
                    <a:gs pos="1250">
                      <a:srgbClr val="00BCF2"/>
                    </a:gs>
                    <a:gs pos="100000">
                      <a:srgbClr val="00BCF2"/>
                    </a:gs>
                  </a:gsLst>
                  <a:lin ang="5400000" scaled="0"/>
                </a:gradFill>
                <a:latin typeface="Segoe UI Light"/>
              </a:rPr>
              <a:t>Native</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3140107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2676" y="1417061"/>
            <a:ext cx="6384854" cy="3267000"/>
          </a:xfrm>
          <a:prstGeom prst="rect">
            <a:avLst/>
          </a:prstGeom>
        </p:spPr>
      </p:pic>
      <p:sp>
        <p:nvSpPr>
          <p:cNvPr id="4" name="Title 2"/>
          <p:cNvSpPr txBox="1">
            <a:spLocks/>
          </p:cNvSpPr>
          <p:nvPr/>
        </p:nvSpPr>
        <p:spPr>
          <a:xfrm>
            <a:off x="519112" y="228600"/>
            <a:ext cx="8074170"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0" normalizeH="0" baseline="0" noProof="0" dirty="0" smtClean="0">
                <a:ln w="3175">
                  <a:noFill/>
                </a:ln>
                <a:gradFill>
                  <a:gsLst>
                    <a:gs pos="1250">
                      <a:srgbClr val="00BCF2"/>
                    </a:gs>
                    <a:gs pos="100000">
                      <a:srgbClr val="00BCF2"/>
                    </a:gs>
                  </a:gsLst>
                  <a:lin ang="5400000" scaled="0"/>
                </a:gradFill>
                <a:effectLst/>
                <a:uLnTx/>
                <a:uFillTx/>
                <a:latin typeface="Segoe UI Light"/>
                <a:ea typeface="+mn-ea"/>
                <a:cs typeface="Arial" charset="0"/>
              </a:rPr>
              <a:t>Design principles</a:t>
            </a:r>
            <a:endParaRPr kumimoji="0" lang="en-US" sz="36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a typeface="+mn-ea"/>
              <a:cs typeface="Arial" charset="0"/>
            </a:endParaRPr>
          </a:p>
        </p:txBody>
      </p:sp>
    </p:spTree>
    <p:extLst>
      <p:ext uri="{BB962C8B-B14F-4D97-AF65-F5344CB8AC3E}">
        <p14:creationId xmlns:p14="http://schemas.microsoft.com/office/powerpoint/2010/main" val="3337489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2" y="1275701"/>
            <a:ext cx="7886700" cy="3263504"/>
          </a:xfrm>
        </p:spPr>
        <p:txBody>
          <a:bodyPr>
            <a:normAutofit/>
          </a:bodyPr>
          <a:lstStyle/>
          <a:p>
            <a:pPr marL="285750" indent="-285750" defTabSz="342900">
              <a:lnSpc>
                <a:spcPct val="100000"/>
              </a:lnSpc>
            </a:pPr>
            <a:r>
              <a:rPr lang="en-US" sz="2200" spc="-70" dirty="0">
                <a:gradFill>
                  <a:gsLst>
                    <a:gs pos="100000">
                      <a:srgbClr val="000000"/>
                    </a:gs>
                    <a:gs pos="0">
                      <a:srgbClr val="000000"/>
                    </a:gs>
                  </a:gsLst>
                  <a:lin ang="5400000" scaled="0"/>
                </a:gradFill>
                <a:latin typeface="Segoe UI Light"/>
              </a:rPr>
              <a:t>HTML CSS &amp; </a:t>
            </a:r>
            <a:r>
              <a:rPr lang="en-US" sz="2200" spc="-70" dirty="0" smtClean="0">
                <a:gradFill>
                  <a:gsLst>
                    <a:gs pos="100000">
                      <a:srgbClr val="000000"/>
                    </a:gs>
                    <a:gs pos="0">
                      <a:srgbClr val="000000"/>
                    </a:gs>
                  </a:gsLst>
                  <a:lin ang="5400000" scaled="0"/>
                </a:gradFill>
                <a:latin typeface="Segoe UI Light"/>
              </a:rPr>
              <a:t>JavaScript</a:t>
            </a:r>
            <a:endParaRPr lang="en-US"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US" sz="2200" spc="-70" dirty="0">
                <a:gradFill>
                  <a:gsLst>
                    <a:gs pos="100000">
                      <a:srgbClr val="000000"/>
                    </a:gs>
                    <a:gs pos="0">
                      <a:srgbClr val="000000"/>
                    </a:gs>
                  </a:gsLst>
                  <a:lin ang="5400000" scaled="0"/>
                </a:gradFill>
                <a:latin typeface="Segoe UI Light"/>
              </a:rPr>
              <a:t>Run of multiple platforms and device form </a:t>
            </a:r>
            <a:r>
              <a:rPr lang="en-US" sz="2200" spc="-70" dirty="0" smtClean="0">
                <a:gradFill>
                  <a:gsLst>
                    <a:gs pos="100000">
                      <a:srgbClr val="000000"/>
                    </a:gs>
                    <a:gs pos="0">
                      <a:srgbClr val="000000"/>
                    </a:gs>
                  </a:gsLst>
                  <a:lin ang="5400000" scaled="0"/>
                </a:gradFill>
                <a:latin typeface="Segoe UI Light"/>
              </a:rPr>
              <a:t>factors</a:t>
            </a:r>
            <a:endParaRPr lang="en-US"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US" sz="2200" spc="-70" dirty="0">
                <a:gradFill>
                  <a:gsLst>
                    <a:gs pos="100000">
                      <a:srgbClr val="000000"/>
                    </a:gs>
                    <a:gs pos="0">
                      <a:srgbClr val="000000"/>
                    </a:gs>
                  </a:gsLst>
                  <a:lin ang="5400000" scaled="0"/>
                </a:gradFill>
                <a:latin typeface="Segoe UI Light"/>
              </a:rPr>
              <a:t>Various frameworks provide a web-to-native abstraction layer</a:t>
            </a:r>
          </a:p>
          <a:p>
            <a:pPr marL="628650" lvl="2" indent="-285750" defTabSz="342900">
              <a:lnSpc>
                <a:spcPct val="100000"/>
              </a:lnSpc>
              <a:spcBef>
                <a:spcPts val="750"/>
              </a:spcBef>
            </a:pPr>
            <a:r>
              <a:rPr lang="en-US" sz="1900" spc="-70" dirty="0" smtClean="0">
                <a:gradFill>
                  <a:gsLst>
                    <a:gs pos="100000">
                      <a:srgbClr val="000000"/>
                    </a:gs>
                    <a:gs pos="0">
                      <a:srgbClr val="000000"/>
                    </a:gs>
                  </a:gsLst>
                  <a:lin ang="5400000" scaled="0"/>
                </a:gradFill>
                <a:latin typeface="Segoe UI Light"/>
              </a:rPr>
              <a:t>Interact </a:t>
            </a:r>
            <a:r>
              <a:rPr lang="en-US" sz="1900" spc="-70" dirty="0">
                <a:gradFill>
                  <a:gsLst>
                    <a:gs pos="100000">
                      <a:srgbClr val="000000"/>
                    </a:gs>
                    <a:gs pos="0">
                      <a:srgbClr val="000000"/>
                    </a:gs>
                  </a:gsLst>
                  <a:lin ang="5400000" scaled="0"/>
                </a:gradFill>
                <a:latin typeface="Segoe UI Light"/>
              </a:rPr>
              <a:t>with the platform features in a uniform way</a:t>
            </a:r>
          </a:p>
          <a:p>
            <a:pPr marL="628650" lvl="2" indent="-285750" defTabSz="342900">
              <a:lnSpc>
                <a:spcPct val="100000"/>
              </a:lnSpc>
              <a:spcBef>
                <a:spcPts val="750"/>
              </a:spcBef>
            </a:pPr>
            <a:r>
              <a:rPr lang="en-US" sz="1900" spc="-70" dirty="0" smtClean="0">
                <a:gradFill>
                  <a:gsLst>
                    <a:gs pos="100000">
                      <a:srgbClr val="000000"/>
                    </a:gs>
                    <a:gs pos="0">
                      <a:srgbClr val="000000"/>
                    </a:gs>
                  </a:gsLst>
                  <a:lin ang="5400000" scaled="0"/>
                </a:gradFill>
                <a:latin typeface="Segoe UI Light"/>
              </a:rPr>
              <a:t>Reduced </a:t>
            </a:r>
            <a:r>
              <a:rPr lang="en-US" sz="1900" spc="-70" dirty="0">
                <a:gradFill>
                  <a:gsLst>
                    <a:gs pos="100000">
                      <a:srgbClr val="000000"/>
                    </a:gs>
                    <a:gs pos="0">
                      <a:srgbClr val="000000"/>
                    </a:gs>
                  </a:gsLst>
                  <a:lin ang="5400000" scaled="0"/>
                </a:gradFill>
                <a:latin typeface="Segoe UI Light"/>
              </a:rPr>
              <a:t>native experience</a:t>
            </a:r>
          </a:p>
          <a:p>
            <a:pPr marL="285750" indent="-285750" defTabSz="342900">
              <a:lnSpc>
                <a:spcPct val="100000"/>
              </a:lnSpc>
            </a:pPr>
            <a:r>
              <a:rPr lang="en-US" sz="2200" spc="-70" dirty="0">
                <a:gradFill>
                  <a:gsLst>
                    <a:gs pos="100000">
                      <a:srgbClr val="000000"/>
                    </a:gs>
                    <a:gs pos="0">
                      <a:srgbClr val="000000"/>
                    </a:gs>
                  </a:gsLst>
                  <a:lin ang="5400000" scaled="0"/>
                </a:gradFill>
                <a:latin typeface="Segoe UI Light"/>
              </a:rPr>
              <a:t>Performance</a:t>
            </a:r>
            <a:r>
              <a:rPr lang="en-US" dirty="0"/>
              <a:t/>
            </a:r>
            <a:br>
              <a:rPr lang="en-US" dirty="0"/>
            </a:br>
            <a:endParaRPr lang="en-IN" dirty="0"/>
          </a:p>
          <a:p>
            <a:pPr marL="342900" lvl="1" indent="0">
              <a:buNone/>
            </a:pPr>
            <a:endParaRPr lang="en-IN" dirty="0"/>
          </a:p>
        </p:txBody>
      </p:sp>
      <p:sp>
        <p:nvSpPr>
          <p:cNvPr id="4"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smtClean="0">
                <a:gradFill>
                  <a:gsLst>
                    <a:gs pos="1250">
                      <a:srgbClr val="00BCF2"/>
                    </a:gs>
                    <a:gs pos="100000">
                      <a:srgbClr val="00BCF2"/>
                    </a:gs>
                  </a:gsLst>
                  <a:lin ang="5400000" scaled="0"/>
                </a:gradFill>
                <a:latin typeface="Segoe UI Light"/>
              </a:rPr>
              <a:t>Hybrid</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
        <p:nvSpPr>
          <p:cNvPr id="2"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smtClean="0">
                <a:gradFill>
                  <a:gsLst>
                    <a:gs pos="1250">
                      <a:srgbClr val="00BCF2"/>
                    </a:gs>
                    <a:gs pos="100000">
                      <a:srgbClr val="00BCF2"/>
                    </a:gs>
                  </a:gsLst>
                  <a:lin ang="5400000" scaled="0"/>
                </a:gradFill>
                <a:latin typeface="Segoe UI Light"/>
              </a:rPr>
              <a:t>Hybrid</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3784956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2" y="1207185"/>
            <a:ext cx="6359670" cy="3263504"/>
          </a:xfrm>
        </p:spPr>
        <p:txBody>
          <a:bodyPr>
            <a:normAutofit fontScale="85000" lnSpcReduction="20000"/>
          </a:bodyPr>
          <a:lstStyle/>
          <a:p>
            <a:pPr marL="285750" indent="-285750" defTabSz="342900">
              <a:lnSpc>
                <a:spcPct val="110000"/>
              </a:lnSpc>
            </a:pPr>
            <a:r>
              <a:rPr lang="en-IN" sz="2900" spc="-70" dirty="0">
                <a:gradFill>
                  <a:gsLst>
                    <a:gs pos="100000">
                      <a:srgbClr val="000000"/>
                    </a:gs>
                    <a:gs pos="0">
                      <a:srgbClr val="000000"/>
                    </a:gs>
                  </a:gsLst>
                  <a:lin ang="5400000" scaled="0"/>
                </a:gradFill>
                <a:latin typeface="Segoe UI Light"/>
              </a:rPr>
              <a:t>Multi-Device Hybrid </a:t>
            </a:r>
            <a:r>
              <a:rPr lang="en-IN" sz="2900" spc="-70" dirty="0" smtClean="0">
                <a:gradFill>
                  <a:gsLst>
                    <a:gs pos="100000">
                      <a:srgbClr val="000000"/>
                    </a:gs>
                    <a:gs pos="0">
                      <a:srgbClr val="000000"/>
                    </a:gs>
                  </a:gsLst>
                  <a:lin ang="5400000" scaled="0"/>
                </a:gradFill>
                <a:latin typeface="Segoe UI Light"/>
              </a:rPr>
              <a:t>Apps</a:t>
            </a:r>
            <a:endParaRPr lang="en-IN" sz="2900" spc="-70" dirty="0">
              <a:gradFill>
                <a:gsLst>
                  <a:gs pos="100000">
                    <a:srgbClr val="000000"/>
                  </a:gs>
                  <a:gs pos="0">
                    <a:srgbClr val="000000"/>
                  </a:gs>
                </a:gsLst>
                <a:lin ang="5400000" scaled="0"/>
              </a:gradFill>
              <a:latin typeface="Segoe UI Light"/>
            </a:endParaRPr>
          </a:p>
          <a:p>
            <a:pPr marL="628650" lvl="2" indent="-285750" defTabSz="342900">
              <a:lnSpc>
                <a:spcPct val="110000"/>
              </a:lnSpc>
              <a:spcBef>
                <a:spcPts val="750"/>
              </a:spcBef>
            </a:pPr>
            <a:r>
              <a:rPr lang="en-IN" sz="2600" spc="-70" dirty="0">
                <a:gradFill>
                  <a:gsLst>
                    <a:gs pos="100000">
                      <a:srgbClr val="000000"/>
                    </a:gs>
                    <a:gs pos="0">
                      <a:srgbClr val="000000"/>
                    </a:gs>
                  </a:gsLst>
                  <a:lin ang="5400000" scaled="0"/>
                </a:gradFill>
                <a:latin typeface="Segoe UI Light"/>
              </a:rPr>
              <a:t>Great Code </a:t>
            </a:r>
            <a:r>
              <a:rPr lang="en-IN" sz="2600" spc="-70" dirty="0" smtClean="0">
                <a:gradFill>
                  <a:gsLst>
                    <a:gs pos="100000">
                      <a:srgbClr val="000000"/>
                    </a:gs>
                    <a:gs pos="0">
                      <a:srgbClr val="000000"/>
                    </a:gs>
                  </a:gsLst>
                  <a:lin ang="5400000" scaled="0"/>
                </a:gradFill>
                <a:latin typeface="Segoe UI Light"/>
              </a:rPr>
              <a:t>Editor</a:t>
            </a:r>
            <a:endParaRPr lang="en-IN" sz="2600" spc="-70" dirty="0">
              <a:gradFill>
                <a:gsLst>
                  <a:gs pos="100000">
                    <a:srgbClr val="000000"/>
                  </a:gs>
                  <a:gs pos="0">
                    <a:srgbClr val="000000"/>
                  </a:gs>
                </a:gsLst>
                <a:lin ang="5400000" scaled="0"/>
              </a:gradFill>
              <a:latin typeface="Segoe UI Light"/>
            </a:endParaRPr>
          </a:p>
          <a:p>
            <a:pPr marL="628650" lvl="2" indent="-285750" defTabSz="342900">
              <a:lnSpc>
                <a:spcPct val="110000"/>
              </a:lnSpc>
              <a:spcBef>
                <a:spcPts val="750"/>
              </a:spcBef>
            </a:pPr>
            <a:r>
              <a:rPr lang="en-IN" sz="2600" spc="-70" dirty="0">
                <a:gradFill>
                  <a:gsLst>
                    <a:gs pos="100000">
                      <a:srgbClr val="000000"/>
                    </a:gs>
                    <a:gs pos="0">
                      <a:srgbClr val="000000"/>
                    </a:gs>
                  </a:gsLst>
                  <a:lin ang="5400000" scaled="0"/>
                </a:gradFill>
                <a:latin typeface="Segoe UI Light"/>
              </a:rPr>
              <a:t>Advanced debugging </a:t>
            </a:r>
          </a:p>
          <a:p>
            <a:pPr marL="628650" lvl="2" indent="-285750" defTabSz="342900">
              <a:lnSpc>
                <a:spcPct val="110000"/>
              </a:lnSpc>
              <a:spcBef>
                <a:spcPts val="750"/>
              </a:spcBef>
            </a:pPr>
            <a:r>
              <a:rPr lang="en-IN" sz="2600" spc="-70" dirty="0">
                <a:gradFill>
                  <a:gsLst>
                    <a:gs pos="100000">
                      <a:srgbClr val="000000"/>
                    </a:gs>
                    <a:gs pos="0">
                      <a:srgbClr val="000000"/>
                    </a:gs>
                  </a:gsLst>
                  <a:lin ang="5400000" scaled="0"/>
                </a:gradFill>
                <a:latin typeface="Segoe UI Light"/>
              </a:rPr>
              <a:t>Testing </a:t>
            </a:r>
            <a:r>
              <a:rPr lang="en-IN" sz="2600" spc="-70" dirty="0" smtClean="0">
                <a:gradFill>
                  <a:gsLst>
                    <a:gs pos="100000">
                      <a:srgbClr val="000000"/>
                    </a:gs>
                    <a:gs pos="0">
                      <a:srgbClr val="000000"/>
                    </a:gs>
                  </a:gsLst>
                  <a:lin ang="5400000" scaled="0"/>
                </a:gradFill>
                <a:latin typeface="Segoe UI Light"/>
              </a:rPr>
              <a:t>capabilities</a:t>
            </a:r>
            <a:endParaRPr lang="en-IN" sz="2600" spc="-70" dirty="0">
              <a:gradFill>
                <a:gsLst>
                  <a:gs pos="100000">
                    <a:srgbClr val="000000"/>
                  </a:gs>
                  <a:gs pos="0">
                    <a:srgbClr val="000000"/>
                  </a:gs>
                </a:gsLst>
                <a:lin ang="5400000" scaled="0"/>
              </a:gradFill>
              <a:latin typeface="Segoe UI Light"/>
            </a:endParaRPr>
          </a:p>
          <a:p>
            <a:pPr marL="628650" lvl="2" indent="-285750" defTabSz="342900">
              <a:lnSpc>
                <a:spcPct val="110000"/>
              </a:lnSpc>
              <a:spcBef>
                <a:spcPts val="750"/>
              </a:spcBef>
            </a:pPr>
            <a:r>
              <a:rPr lang="en-IN" sz="2600" spc="-70" dirty="0">
                <a:gradFill>
                  <a:gsLst>
                    <a:gs pos="100000">
                      <a:srgbClr val="000000"/>
                    </a:gs>
                    <a:gs pos="0">
                      <a:srgbClr val="000000"/>
                    </a:gs>
                  </a:gsLst>
                  <a:lin ang="5400000" scaled="0"/>
                </a:gradFill>
                <a:latin typeface="Segoe UI Light"/>
              </a:rPr>
              <a:t>Various open source front-end frameworks </a:t>
            </a:r>
            <a:r>
              <a:rPr lang="en-IN" sz="2600" spc="-70" dirty="0" smtClean="0">
                <a:gradFill>
                  <a:gsLst>
                    <a:gs pos="100000">
                      <a:srgbClr val="000000"/>
                    </a:gs>
                    <a:gs pos="0">
                      <a:srgbClr val="000000"/>
                    </a:gs>
                  </a:gsLst>
                  <a:lin ang="5400000" scaled="0"/>
                </a:gradFill>
                <a:latin typeface="Segoe UI Light"/>
              </a:rPr>
              <a:t>like </a:t>
            </a:r>
          </a:p>
          <a:p>
            <a:pPr marL="342900" lvl="2" indent="0" defTabSz="342900">
              <a:lnSpc>
                <a:spcPct val="110000"/>
              </a:lnSpc>
              <a:spcBef>
                <a:spcPts val="750"/>
              </a:spcBef>
              <a:buNone/>
            </a:pPr>
            <a:r>
              <a:rPr lang="en-IN" sz="2600" spc="-70" dirty="0">
                <a:gradFill>
                  <a:gsLst>
                    <a:gs pos="100000">
                      <a:srgbClr val="000000"/>
                    </a:gs>
                    <a:gs pos="0">
                      <a:srgbClr val="000000"/>
                    </a:gs>
                  </a:gsLst>
                  <a:lin ang="5400000" scaled="0"/>
                </a:gradFill>
                <a:latin typeface="Segoe UI Light"/>
              </a:rPr>
              <a:t>	</a:t>
            </a:r>
            <a:r>
              <a:rPr lang="en-IN" sz="2600" spc="-70" dirty="0" smtClean="0">
                <a:gradFill>
                  <a:gsLst>
                    <a:gs pos="100000">
                      <a:srgbClr val="000000"/>
                    </a:gs>
                    <a:gs pos="0">
                      <a:srgbClr val="000000"/>
                    </a:gs>
                  </a:gsLst>
                  <a:lin ang="5400000" scaled="0"/>
                </a:gradFill>
                <a:latin typeface="Segoe UI Light"/>
              </a:rPr>
              <a:t>Angular</a:t>
            </a:r>
            <a:r>
              <a:rPr lang="en-IN" sz="2600" spc="-70" dirty="0">
                <a:gradFill>
                  <a:gsLst>
                    <a:gs pos="100000">
                      <a:srgbClr val="000000"/>
                    </a:gs>
                    <a:gs pos="0">
                      <a:srgbClr val="000000"/>
                    </a:gs>
                  </a:gsLst>
                  <a:lin ang="5400000" scaled="0"/>
                </a:gradFill>
                <a:latin typeface="Segoe UI Light"/>
              </a:rPr>
              <a:t>, Bootstrap, Backbone, Underscore, </a:t>
            </a:r>
            <a:r>
              <a:rPr lang="en-IN" sz="2600" spc="-70" dirty="0" smtClean="0">
                <a:gradFill>
                  <a:gsLst>
                    <a:gs pos="100000">
                      <a:srgbClr val="000000"/>
                    </a:gs>
                    <a:gs pos="0">
                      <a:srgbClr val="000000"/>
                    </a:gs>
                  </a:gsLst>
                  <a:lin ang="5400000" scaled="0"/>
                </a:gradFill>
                <a:latin typeface="Segoe UI Light"/>
              </a:rPr>
              <a:t>WinJS</a:t>
            </a:r>
            <a:endParaRPr lang="en-IN" sz="2600" spc="-70" dirty="0">
              <a:gradFill>
                <a:gsLst>
                  <a:gs pos="100000">
                    <a:srgbClr val="000000"/>
                  </a:gs>
                  <a:gs pos="0">
                    <a:srgbClr val="000000"/>
                  </a:gs>
                </a:gsLst>
                <a:lin ang="5400000" scaled="0"/>
              </a:gradFill>
              <a:latin typeface="Segoe UI Light"/>
            </a:endParaRPr>
          </a:p>
          <a:p>
            <a:pPr marL="628650" lvl="2" indent="-285750" defTabSz="342900">
              <a:lnSpc>
                <a:spcPct val="110000"/>
              </a:lnSpc>
              <a:spcBef>
                <a:spcPts val="750"/>
              </a:spcBef>
            </a:pPr>
            <a:r>
              <a:rPr lang="en-IN" sz="2600" spc="-70" dirty="0">
                <a:gradFill>
                  <a:gsLst>
                    <a:gs pos="100000">
                      <a:srgbClr val="000000"/>
                    </a:gs>
                    <a:gs pos="0">
                      <a:srgbClr val="000000"/>
                    </a:gs>
                  </a:gsLst>
                  <a:lin ang="5400000" scaled="0"/>
                </a:gradFill>
                <a:latin typeface="Segoe UI Light"/>
              </a:rPr>
              <a:t>Integration with Microsoft services like Azure, Office </a:t>
            </a:r>
            <a:r>
              <a:rPr lang="en-IN" sz="2600" spc="-70" dirty="0" smtClean="0">
                <a:gradFill>
                  <a:gsLst>
                    <a:gs pos="100000">
                      <a:srgbClr val="000000"/>
                    </a:gs>
                    <a:gs pos="0">
                      <a:srgbClr val="000000"/>
                    </a:gs>
                  </a:gsLst>
                  <a:lin ang="5400000" scaled="0"/>
                </a:gradFill>
                <a:latin typeface="Segoe UI Light"/>
              </a:rPr>
              <a:t>365</a:t>
            </a:r>
            <a:endParaRPr lang="en-IN" dirty="0"/>
          </a:p>
        </p:txBody>
      </p:sp>
      <p:pic>
        <p:nvPicPr>
          <p:cNvPr id="4" name="Picture 3"/>
          <p:cNvPicPr>
            <a:picLocks noChangeAspect="1"/>
          </p:cNvPicPr>
          <p:nvPr/>
        </p:nvPicPr>
        <p:blipFill>
          <a:blip r:embed="rId3"/>
          <a:stretch>
            <a:fillRect/>
          </a:stretch>
        </p:blipFill>
        <p:spPr>
          <a:xfrm>
            <a:off x="6400800" y="77728"/>
            <a:ext cx="2743200" cy="3060327"/>
          </a:xfrm>
          <a:prstGeom prst="rect">
            <a:avLst/>
          </a:prstGeom>
        </p:spPr>
      </p:pic>
      <p:sp>
        <p:nvSpPr>
          <p:cNvPr id="5"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smtClean="0">
                <a:gradFill>
                  <a:gsLst>
                    <a:gs pos="1250">
                      <a:srgbClr val="00BCF2"/>
                    </a:gs>
                    <a:gs pos="100000">
                      <a:srgbClr val="00BCF2"/>
                    </a:gs>
                  </a:gsLst>
                  <a:lin ang="5400000" scaled="0"/>
                </a:gradFill>
                <a:latin typeface="Segoe UI Light"/>
              </a:rPr>
              <a:t>Hybrid</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
        <p:nvSpPr>
          <p:cNvPr id="2"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smtClean="0">
                <a:gradFill>
                  <a:gsLst>
                    <a:gs pos="1250">
                      <a:srgbClr val="00BCF2"/>
                    </a:gs>
                    <a:gs pos="100000">
                      <a:srgbClr val="00BCF2"/>
                    </a:gs>
                  </a:gsLst>
                  <a:lin ang="5400000" scaled="0"/>
                </a:gradFill>
                <a:latin typeface="Segoe UI Light"/>
              </a:rPr>
              <a:t>Hybrid</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182345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Hybrid</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normAutofit/>
          </a:bodyPr>
          <a:lstStyle/>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Apache </a:t>
            </a:r>
            <a:r>
              <a:rPr lang="en-IN" sz="2200" spc="-70" dirty="0" smtClean="0">
                <a:gradFill>
                  <a:gsLst>
                    <a:gs pos="100000">
                      <a:srgbClr val="000000"/>
                    </a:gs>
                    <a:gs pos="0">
                      <a:srgbClr val="000000"/>
                    </a:gs>
                  </a:gsLst>
                  <a:lin ang="5400000" scaled="0"/>
                </a:gradFill>
                <a:latin typeface="Segoe UI Light"/>
              </a:rPr>
              <a:t>Cordova/</a:t>
            </a:r>
            <a:r>
              <a:rPr lang="en-IN" sz="2200" spc="-70" dirty="0" err="1" smtClean="0">
                <a:gradFill>
                  <a:gsLst>
                    <a:gs pos="100000">
                      <a:srgbClr val="000000"/>
                    </a:gs>
                    <a:gs pos="0">
                      <a:srgbClr val="000000"/>
                    </a:gs>
                  </a:gsLst>
                  <a:lin ang="5400000" scaled="0"/>
                </a:gradFill>
                <a:latin typeface="Segoe UI Light"/>
              </a:rPr>
              <a:t>PhoneGap</a:t>
            </a:r>
            <a:endParaRPr lang="en-IN" sz="2200" spc="-70" dirty="0" smtClean="0">
              <a:gradFill>
                <a:gsLst>
                  <a:gs pos="100000">
                    <a:srgbClr val="000000"/>
                  </a:gs>
                  <a:gs pos="0">
                    <a:srgbClr val="000000"/>
                  </a:gs>
                </a:gsLst>
                <a:lin ang="5400000" scaled="0"/>
              </a:gradFill>
              <a:latin typeface="Segoe UI Light"/>
            </a:endParaRPr>
          </a:p>
          <a:p>
            <a:pPr marL="285750" indent="-285750" defTabSz="342900">
              <a:lnSpc>
                <a:spcPct val="10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Telerik </a:t>
            </a:r>
            <a:r>
              <a:rPr lang="en-IN" sz="2200" spc="-70" dirty="0" smtClean="0">
                <a:gradFill>
                  <a:gsLst>
                    <a:gs pos="100000">
                      <a:srgbClr val="000000"/>
                    </a:gs>
                    <a:gs pos="0">
                      <a:srgbClr val="000000"/>
                    </a:gs>
                  </a:gsLst>
                  <a:lin ang="5400000" scaled="0"/>
                </a:gradFill>
                <a:latin typeface="Segoe UI Light"/>
              </a:rPr>
              <a:t>platform</a:t>
            </a:r>
          </a:p>
          <a:p>
            <a:pPr marL="285750" indent="-285750" defTabSz="342900">
              <a:lnSpc>
                <a:spcPct val="10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Sencha </a:t>
            </a:r>
            <a:r>
              <a:rPr lang="en-IN" sz="2200" spc="-70" dirty="0" smtClean="0">
                <a:gradFill>
                  <a:gsLst>
                    <a:gs pos="100000">
                      <a:srgbClr val="000000"/>
                    </a:gs>
                    <a:gs pos="0">
                      <a:srgbClr val="000000"/>
                    </a:gs>
                  </a:gsLst>
                  <a:lin ang="5400000" scaled="0"/>
                </a:gradFill>
                <a:latin typeface="Segoe UI Light"/>
              </a:rPr>
              <a:t>touch</a:t>
            </a:r>
          </a:p>
          <a:p>
            <a:pPr marL="285750" indent="-285750" defTabSz="342900">
              <a:lnSpc>
                <a:spcPct val="10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err="1">
                <a:gradFill>
                  <a:gsLst>
                    <a:gs pos="100000">
                      <a:srgbClr val="000000"/>
                    </a:gs>
                    <a:gs pos="0">
                      <a:srgbClr val="000000"/>
                    </a:gs>
                  </a:gsLst>
                  <a:lin ang="5400000" scaled="0"/>
                </a:gradFill>
                <a:latin typeface="Segoe UI Light"/>
              </a:rPr>
              <a:t>Icenium</a:t>
            </a:r>
            <a:endParaRPr lang="en-US" sz="2200" spc="-70" dirty="0">
              <a:gradFill>
                <a:gsLst>
                  <a:gs pos="100000">
                    <a:srgbClr val="000000"/>
                  </a:gs>
                  <a:gs pos="0">
                    <a:srgbClr val="000000"/>
                  </a:gs>
                </a:gsLst>
                <a:lin ang="5400000" scaled="0"/>
              </a:gradFill>
              <a:latin typeface="Segoe UI Light"/>
            </a:endParaRPr>
          </a:p>
        </p:txBody>
      </p:sp>
    </p:spTree>
    <p:extLst>
      <p:ext uri="{BB962C8B-B14F-4D97-AF65-F5344CB8AC3E}">
        <p14:creationId xmlns:p14="http://schemas.microsoft.com/office/powerpoint/2010/main" val="3068904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Web</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lstStyle/>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HTML, CSS and </a:t>
            </a:r>
            <a:r>
              <a:rPr lang="en-IN" sz="2200" spc="-70" dirty="0" smtClean="0">
                <a:gradFill>
                  <a:gsLst>
                    <a:gs pos="100000">
                      <a:srgbClr val="000000"/>
                    </a:gs>
                    <a:gs pos="0">
                      <a:srgbClr val="000000"/>
                    </a:gs>
                  </a:gsLst>
                  <a:lin ang="5400000" scaled="0"/>
                </a:gradFill>
                <a:latin typeface="Segoe UI Light"/>
              </a:rPr>
              <a:t>JavaScript</a:t>
            </a:r>
          </a:p>
          <a:p>
            <a:pPr marL="285750" indent="-285750" defTabSz="342900">
              <a:lnSpc>
                <a:spcPct val="10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Responsive UI </a:t>
            </a:r>
            <a:r>
              <a:rPr lang="en-IN" sz="2200" spc="-70" dirty="0" smtClean="0">
                <a:gradFill>
                  <a:gsLst>
                    <a:gs pos="100000">
                      <a:srgbClr val="000000"/>
                    </a:gs>
                    <a:gs pos="0">
                      <a:srgbClr val="000000"/>
                    </a:gs>
                  </a:gsLst>
                  <a:lin ang="5400000" scaled="0"/>
                </a:gradFill>
                <a:latin typeface="Segoe UI Light"/>
              </a:rPr>
              <a:t>frameworks</a:t>
            </a:r>
          </a:p>
          <a:p>
            <a:pPr marL="285750" indent="-285750" defTabSz="342900">
              <a:lnSpc>
                <a:spcPct val="10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No platform support</a:t>
            </a:r>
          </a:p>
          <a:p>
            <a:endParaRPr lang="en-IN" dirty="0"/>
          </a:p>
        </p:txBody>
      </p:sp>
    </p:spTree>
    <p:extLst>
      <p:ext uri="{BB962C8B-B14F-4D97-AF65-F5344CB8AC3E}">
        <p14:creationId xmlns:p14="http://schemas.microsoft.com/office/powerpoint/2010/main" val="1404724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Data for the application	</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normAutofit/>
          </a:bodyPr>
          <a:lstStyle/>
          <a:p>
            <a:pPr marL="285750" indent="-285750" defTabSz="342900">
              <a:lnSpc>
                <a:spcPct val="100000"/>
              </a:lnSpc>
            </a:pPr>
            <a:r>
              <a:rPr lang="en-IN" sz="2200" spc="-70" dirty="0" smtClean="0">
                <a:gradFill>
                  <a:gsLst>
                    <a:gs pos="100000">
                      <a:srgbClr val="000000"/>
                    </a:gs>
                    <a:gs pos="0">
                      <a:srgbClr val="000000"/>
                    </a:gs>
                  </a:gsLst>
                  <a:lin ang="5400000" scaled="0"/>
                </a:gradFill>
                <a:latin typeface="Segoe UI Light"/>
              </a:rPr>
              <a:t>REST</a:t>
            </a:r>
            <a:endParaRPr lang="en-IN" sz="2200" spc="-70" dirty="0">
              <a:gradFill>
                <a:gsLst>
                  <a:gs pos="100000">
                    <a:srgbClr val="000000"/>
                  </a:gs>
                  <a:gs pos="0">
                    <a:srgbClr val="000000"/>
                  </a:gs>
                </a:gsLst>
                <a:lin ang="5400000" scaled="0"/>
              </a:gradFill>
              <a:latin typeface="Segoe UI Light"/>
            </a:endParaRPr>
          </a:p>
          <a:p>
            <a:pPr marL="628650" lvl="2" indent="-285750" defTabSz="342900">
              <a:lnSpc>
                <a:spcPct val="100000"/>
              </a:lnSpc>
              <a:spcBef>
                <a:spcPts val="750"/>
              </a:spcBef>
            </a:pPr>
            <a:r>
              <a:rPr lang="en-IN" sz="1900" spc="-70" dirty="0" smtClean="0">
                <a:gradFill>
                  <a:gsLst>
                    <a:gs pos="100000">
                      <a:srgbClr val="000000"/>
                    </a:gs>
                    <a:gs pos="0">
                      <a:srgbClr val="000000"/>
                    </a:gs>
                  </a:gsLst>
                  <a:lin ang="5400000" scaled="0"/>
                </a:gradFill>
                <a:latin typeface="Segoe UI Light"/>
              </a:rPr>
              <a:t>JSON/XML</a:t>
            </a:r>
          </a:p>
          <a:p>
            <a:pPr marL="628650" lvl="2" indent="-285750" defTabSz="342900">
              <a:lnSpc>
                <a:spcPct val="100000"/>
              </a:lnSpc>
              <a:spcBef>
                <a:spcPts val="750"/>
              </a:spcBef>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  Asynchronous Processing</a:t>
            </a:r>
          </a:p>
        </p:txBody>
      </p:sp>
    </p:spTree>
    <p:extLst>
      <p:ext uri="{BB962C8B-B14F-4D97-AF65-F5344CB8AC3E}">
        <p14:creationId xmlns:p14="http://schemas.microsoft.com/office/powerpoint/2010/main" val="2159245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Security </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normAutofit/>
          </a:bodyPr>
          <a:lstStyle/>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How an end user sees it?</a:t>
            </a:r>
          </a:p>
          <a:p>
            <a:pPr marL="628650" lvl="2" indent="-285750" defTabSz="342900">
              <a:lnSpc>
                <a:spcPct val="100000"/>
              </a:lnSpc>
              <a:spcBef>
                <a:spcPts val="750"/>
              </a:spcBef>
            </a:pPr>
            <a:r>
              <a:rPr lang="en-IN" sz="1900" spc="-70" dirty="0" smtClean="0">
                <a:gradFill>
                  <a:gsLst>
                    <a:gs pos="100000">
                      <a:srgbClr val="000000"/>
                    </a:gs>
                    <a:gs pos="0">
                      <a:srgbClr val="000000"/>
                    </a:gs>
                  </a:gsLst>
                  <a:lin ang="5400000" scaled="0"/>
                </a:gradFill>
                <a:latin typeface="Segoe UI Light"/>
              </a:rPr>
              <a:t>Quality </a:t>
            </a:r>
            <a:r>
              <a:rPr lang="en-IN" sz="1900" spc="-70" dirty="0">
                <a:gradFill>
                  <a:gsLst>
                    <a:gs pos="100000">
                      <a:srgbClr val="000000"/>
                    </a:gs>
                    <a:gs pos="0">
                      <a:srgbClr val="000000"/>
                    </a:gs>
                  </a:gsLst>
                  <a:lin ang="5400000" scaled="0"/>
                </a:gradFill>
                <a:latin typeface="Segoe UI Light"/>
              </a:rPr>
              <a:t>of </a:t>
            </a:r>
            <a:r>
              <a:rPr lang="en-IN" sz="1900" spc="-70" dirty="0" smtClean="0">
                <a:gradFill>
                  <a:gsLst>
                    <a:gs pos="100000">
                      <a:srgbClr val="000000"/>
                    </a:gs>
                    <a:gs pos="0">
                      <a:srgbClr val="000000"/>
                    </a:gs>
                  </a:gsLst>
                  <a:lin ang="5400000" scaled="0"/>
                </a:gradFill>
                <a:latin typeface="Segoe UI Light"/>
              </a:rPr>
              <a:t>experience</a:t>
            </a:r>
          </a:p>
          <a:p>
            <a:pPr marL="628650" lvl="2" indent="-285750" defTabSz="342900">
              <a:lnSpc>
                <a:spcPct val="100000"/>
              </a:lnSpc>
              <a:spcBef>
                <a:spcPts val="750"/>
              </a:spcBef>
            </a:pPr>
            <a:endParaRPr lang="en-IN" sz="1900" spc="-70" dirty="0">
              <a:gradFill>
                <a:gsLst>
                  <a:gs pos="100000">
                    <a:srgbClr val="000000"/>
                  </a:gs>
                  <a:gs pos="0">
                    <a:srgbClr val="000000"/>
                  </a:gs>
                </a:gsLst>
                <a:lin ang="5400000" scaled="0"/>
              </a:gradFill>
              <a:latin typeface="Segoe UI Light"/>
            </a:endParaRPr>
          </a:p>
          <a:p>
            <a:pPr marL="628650" lvl="2" indent="-285750" defTabSz="342900">
              <a:lnSpc>
                <a:spcPct val="100000"/>
              </a:lnSpc>
              <a:spcBef>
                <a:spcPts val="750"/>
              </a:spcBef>
            </a:pPr>
            <a:r>
              <a:rPr lang="en-IN" sz="1900" spc="-70" dirty="0" smtClean="0">
                <a:gradFill>
                  <a:gsLst>
                    <a:gs pos="100000">
                      <a:srgbClr val="000000"/>
                    </a:gs>
                    <a:gs pos="0">
                      <a:srgbClr val="000000"/>
                    </a:gs>
                  </a:gsLst>
                  <a:lin ang="5400000" scaled="0"/>
                </a:gradFill>
                <a:latin typeface="Segoe UI Light"/>
              </a:rPr>
              <a:t>User’s information</a:t>
            </a:r>
          </a:p>
          <a:p>
            <a:pPr marL="628650" lvl="2" indent="-285750" defTabSz="342900">
              <a:lnSpc>
                <a:spcPct val="100000"/>
              </a:lnSpc>
              <a:spcBef>
                <a:spcPts val="750"/>
              </a:spcBef>
            </a:pPr>
            <a:endParaRPr lang="en-IN" sz="1900" spc="-70" dirty="0">
              <a:gradFill>
                <a:gsLst>
                  <a:gs pos="100000">
                    <a:srgbClr val="000000"/>
                  </a:gs>
                  <a:gs pos="0">
                    <a:srgbClr val="000000"/>
                  </a:gs>
                </a:gsLst>
                <a:lin ang="5400000" scaled="0"/>
              </a:gradFill>
              <a:latin typeface="Segoe UI Light"/>
            </a:endParaRPr>
          </a:p>
          <a:p>
            <a:pPr marL="628650" lvl="2" indent="-285750" defTabSz="342900">
              <a:lnSpc>
                <a:spcPct val="100000"/>
              </a:lnSpc>
              <a:spcBef>
                <a:spcPts val="750"/>
              </a:spcBef>
            </a:pPr>
            <a:r>
              <a:rPr lang="en-IN" sz="1900" spc="-70" dirty="0" smtClean="0">
                <a:gradFill>
                  <a:gsLst>
                    <a:gs pos="100000">
                      <a:srgbClr val="000000"/>
                    </a:gs>
                    <a:gs pos="0">
                      <a:srgbClr val="000000"/>
                    </a:gs>
                  </a:gsLst>
                  <a:lin ang="5400000" scaled="0"/>
                </a:gradFill>
                <a:latin typeface="Segoe UI Light"/>
              </a:rPr>
              <a:t>Billable </a:t>
            </a:r>
            <a:r>
              <a:rPr lang="en-IN" sz="1900" spc="-70" dirty="0">
                <a:gradFill>
                  <a:gsLst>
                    <a:gs pos="100000">
                      <a:srgbClr val="000000"/>
                    </a:gs>
                    <a:gs pos="0">
                      <a:srgbClr val="000000"/>
                    </a:gs>
                  </a:gsLst>
                  <a:lin ang="5400000" scaled="0"/>
                </a:gradFill>
                <a:latin typeface="Segoe UI Light"/>
              </a:rPr>
              <a:t>events</a:t>
            </a:r>
            <a:endParaRPr lang="en-US" sz="1900" spc="-70" dirty="0">
              <a:gradFill>
                <a:gsLst>
                  <a:gs pos="100000">
                    <a:srgbClr val="000000"/>
                  </a:gs>
                  <a:gs pos="0">
                    <a:srgbClr val="000000"/>
                  </a:gs>
                </a:gsLst>
                <a:lin ang="5400000" scaled="0"/>
              </a:gradFill>
              <a:latin typeface="Segoe UI Light"/>
            </a:endParaRPr>
          </a:p>
        </p:txBody>
      </p:sp>
    </p:spTree>
    <p:extLst>
      <p:ext uri="{BB962C8B-B14F-4D97-AF65-F5344CB8AC3E}">
        <p14:creationId xmlns:p14="http://schemas.microsoft.com/office/powerpoint/2010/main" val="4279011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Ensuring Security - Platform</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normAutofit/>
          </a:bodyPr>
          <a:lstStyle/>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Structured app submission and </a:t>
            </a:r>
            <a:r>
              <a:rPr lang="en-IN" sz="2200" spc="-70" dirty="0" smtClean="0">
                <a:gradFill>
                  <a:gsLst>
                    <a:gs pos="100000">
                      <a:srgbClr val="000000"/>
                    </a:gs>
                    <a:gs pos="0">
                      <a:srgbClr val="000000"/>
                    </a:gs>
                  </a:gsLst>
                  <a:lin ang="5400000" scaled="0"/>
                </a:gradFill>
                <a:latin typeface="Segoe UI Light"/>
              </a:rPr>
              <a:t>certification</a:t>
            </a:r>
          </a:p>
          <a:p>
            <a:pPr marL="285750" indent="-285750" defTabSz="342900">
              <a:lnSpc>
                <a:spcPct val="10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Windows Store – maintain consistent set of </a:t>
            </a:r>
            <a:r>
              <a:rPr lang="en-IN" sz="2200" spc="-70" dirty="0" smtClean="0">
                <a:gradFill>
                  <a:gsLst>
                    <a:gs pos="100000">
                      <a:srgbClr val="000000"/>
                    </a:gs>
                    <a:gs pos="0">
                      <a:srgbClr val="000000"/>
                    </a:gs>
                  </a:gsLst>
                  <a:lin ang="5400000" scaled="0"/>
                </a:gradFill>
                <a:latin typeface="Segoe UI Light"/>
              </a:rPr>
              <a:t>standards</a:t>
            </a:r>
          </a:p>
          <a:p>
            <a:pPr marL="285750" indent="-285750" defTabSz="342900">
              <a:lnSpc>
                <a:spcPct val="10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Sandboxed </a:t>
            </a:r>
            <a:r>
              <a:rPr lang="en-IN" sz="2200" spc="-70" dirty="0" smtClean="0">
                <a:gradFill>
                  <a:gsLst>
                    <a:gs pos="100000">
                      <a:srgbClr val="000000"/>
                    </a:gs>
                    <a:gs pos="0">
                      <a:srgbClr val="000000"/>
                    </a:gs>
                  </a:gsLst>
                  <a:lin ang="5400000" scaled="0"/>
                </a:gradFill>
                <a:latin typeface="Segoe UI Light"/>
              </a:rPr>
              <a:t>process</a:t>
            </a:r>
          </a:p>
          <a:p>
            <a:pPr marL="285750" indent="-285750" defTabSz="342900">
              <a:lnSpc>
                <a:spcPct val="10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Capabilities</a:t>
            </a:r>
            <a:endParaRPr lang="en-US" sz="2200" spc="-70" dirty="0">
              <a:gradFill>
                <a:gsLst>
                  <a:gs pos="100000">
                    <a:srgbClr val="000000"/>
                  </a:gs>
                  <a:gs pos="0">
                    <a:srgbClr val="000000"/>
                  </a:gs>
                </a:gsLst>
                <a:lin ang="5400000" scaled="0"/>
              </a:gradFill>
              <a:latin typeface="Segoe UI Light"/>
            </a:endParaRPr>
          </a:p>
        </p:txBody>
      </p:sp>
    </p:spTree>
    <p:extLst>
      <p:ext uri="{BB962C8B-B14F-4D97-AF65-F5344CB8AC3E}">
        <p14:creationId xmlns:p14="http://schemas.microsoft.com/office/powerpoint/2010/main" val="3602586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Ensuring Security – Developer	</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normAutofit/>
          </a:bodyPr>
          <a:lstStyle/>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Setting only required </a:t>
            </a:r>
            <a:r>
              <a:rPr lang="en-IN" sz="2200" spc="-70" dirty="0" smtClean="0">
                <a:gradFill>
                  <a:gsLst>
                    <a:gs pos="100000">
                      <a:srgbClr val="000000"/>
                    </a:gs>
                    <a:gs pos="0">
                      <a:srgbClr val="000000"/>
                    </a:gs>
                  </a:gsLst>
                  <a:lin ang="5400000" scaled="0"/>
                </a:gradFill>
                <a:latin typeface="Segoe UI Light"/>
              </a:rPr>
              <a:t>capabilities</a:t>
            </a:r>
          </a:p>
          <a:p>
            <a:pPr marL="285750" indent="-285750" defTabSz="342900">
              <a:lnSpc>
                <a:spcPct val="10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Data Storage </a:t>
            </a:r>
            <a:r>
              <a:rPr lang="en-IN" sz="2200" spc="-70" dirty="0" smtClean="0">
                <a:gradFill>
                  <a:gsLst>
                    <a:gs pos="100000">
                      <a:srgbClr val="000000"/>
                    </a:gs>
                    <a:gs pos="0">
                      <a:srgbClr val="000000"/>
                    </a:gs>
                  </a:gsLst>
                  <a:lin ang="5400000" scaled="0"/>
                </a:gradFill>
                <a:latin typeface="Segoe UI Light"/>
              </a:rPr>
              <a:t>Strategy</a:t>
            </a:r>
          </a:p>
          <a:p>
            <a:pPr marL="285750" indent="-285750" defTabSz="342900">
              <a:lnSpc>
                <a:spcPct val="10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Credential Locker for storing </a:t>
            </a:r>
            <a:r>
              <a:rPr lang="en-IN" sz="2200" spc="-70" dirty="0" smtClean="0">
                <a:gradFill>
                  <a:gsLst>
                    <a:gs pos="100000">
                      <a:srgbClr val="000000"/>
                    </a:gs>
                    <a:gs pos="0">
                      <a:srgbClr val="000000"/>
                    </a:gs>
                  </a:gsLst>
                  <a:lin ang="5400000" scaled="0"/>
                </a:gradFill>
                <a:latin typeface="Segoe UI Light"/>
              </a:rPr>
              <a:t>credentials (</a:t>
            </a:r>
            <a:r>
              <a:rPr lang="en-IN" sz="2200" spc="-70" dirty="0">
                <a:gradFill>
                  <a:gsLst>
                    <a:gs pos="100000">
                      <a:srgbClr val="000000"/>
                    </a:gs>
                    <a:gs pos="0">
                      <a:srgbClr val="000000"/>
                    </a:gs>
                  </a:gsLst>
                  <a:lin ang="5400000" scaled="0"/>
                </a:gradFill>
                <a:latin typeface="Segoe UI Light"/>
              </a:rPr>
              <a:t>Win8</a:t>
            </a:r>
            <a:r>
              <a:rPr lang="en-IN" sz="2200" spc="-70" dirty="0" smtClean="0">
                <a:gradFill>
                  <a:gsLst>
                    <a:gs pos="100000">
                      <a:srgbClr val="000000"/>
                    </a:gs>
                    <a:gs pos="0">
                      <a:srgbClr val="000000"/>
                    </a:gs>
                  </a:gsLst>
                  <a:lin ang="5400000" scaled="0"/>
                </a:gradFill>
                <a:latin typeface="Segoe UI Light"/>
              </a:rPr>
              <a:t>)</a:t>
            </a:r>
          </a:p>
          <a:p>
            <a:pPr marL="285750" indent="-285750" defTabSz="342900">
              <a:lnSpc>
                <a:spcPct val="10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Protecting code/Code obfuscation</a:t>
            </a:r>
            <a:endParaRPr lang="en-US" sz="2200" spc="-70" dirty="0">
              <a:gradFill>
                <a:gsLst>
                  <a:gs pos="100000">
                    <a:srgbClr val="000000"/>
                  </a:gs>
                  <a:gs pos="0">
                    <a:srgbClr val="000000"/>
                  </a:gs>
                </a:gsLst>
                <a:lin ang="5400000" scaled="0"/>
              </a:gradFill>
              <a:latin typeface="Segoe UI Light"/>
            </a:endParaRPr>
          </a:p>
        </p:txBody>
      </p:sp>
    </p:spTree>
    <p:extLst>
      <p:ext uri="{BB962C8B-B14F-4D97-AF65-F5344CB8AC3E}">
        <p14:creationId xmlns:p14="http://schemas.microsoft.com/office/powerpoint/2010/main" val="3684510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Security - Tools</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noAutofit/>
          </a:bodyPr>
          <a:lstStyle/>
          <a:p>
            <a:pPr marL="285750" indent="-285750" defTabSz="342900">
              <a:lnSpc>
                <a:spcPct val="110000"/>
              </a:lnSpc>
            </a:pPr>
            <a:r>
              <a:rPr lang="en-IN" sz="2200" spc="-70" dirty="0">
                <a:gradFill>
                  <a:gsLst>
                    <a:gs pos="100000">
                      <a:srgbClr val="000000"/>
                    </a:gs>
                    <a:gs pos="0">
                      <a:srgbClr val="000000"/>
                    </a:gs>
                  </a:gsLst>
                  <a:lin ang="5400000" scaled="0"/>
                </a:gradFill>
                <a:latin typeface="Segoe UI Light"/>
              </a:rPr>
              <a:t>Microsoft SDL Threat Modelling </a:t>
            </a:r>
            <a:r>
              <a:rPr lang="en-IN" sz="2200" spc="-70" dirty="0" smtClean="0">
                <a:gradFill>
                  <a:gsLst>
                    <a:gs pos="100000">
                      <a:srgbClr val="000000"/>
                    </a:gs>
                    <a:gs pos="0">
                      <a:srgbClr val="000000"/>
                    </a:gs>
                  </a:gsLst>
                  <a:lin ang="5400000" scaled="0"/>
                </a:gradFill>
                <a:latin typeface="Segoe UI Light"/>
              </a:rPr>
              <a:t>Tool</a:t>
            </a: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10000"/>
              </a:lnSpc>
            </a:pPr>
            <a:r>
              <a:rPr lang="en-IN" sz="2200" spc="-70" dirty="0" err="1" smtClean="0">
                <a:gradFill>
                  <a:gsLst>
                    <a:gs pos="100000">
                      <a:srgbClr val="000000"/>
                    </a:gs>
                    <a:gs pos="0">
                      <a:srgbClr val="000000"/>
                    </a:gs>
                  </a:gsLst>
                  <a:lin ang="5400000" scaled="0"/>
                </a:gradFill>
                <a:latin typeface="Segoe UI Light"/>
              </a:rPr>
              <a:t>FxCop</a:t>
            </a: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10000"/>
              </a:lnSpc>
            </a:pPr>
            <a:r>
              <a:rPr lang="en-IN" sz="2200" spc="-70" dirty="0" err="1" smtClean="0">
                <a:gradFill>
                  <a:gsLst>
                    <a:gs pos="100000">
                      <a:srgbClr val="000000"/>
                    </a:gs>
                    <a:gs pos="0">
                      <a:srgbClr val="000000"/>
                    </a:gs>
                  </a:gsLst>
                  <a:lin ang="5400000" scaled="0"/>
                </a:gradFill>
                <a:latin typeface="Segoe UI Light"/>
              </a:rPr>
              <a:t>BinScope</a:t>
            </a:r>
            <a:endParaRPr lang="en-IN" sz="2200" spc="-70" dirty="0" smtClean="0">
              <a:gradFill>
                <a:gsLst>
                  <a:gs pos="100000">
                    <a:srgbClr val="000000"/>
                  </a:gs>
                  <a:gs pos="0">
                    <a:srgbClr val="000000"/>
                  </a:gs>
                </a:gsLst>
                <a:lin ang="5400000" scaled="0"/>
              </a:gradFill>
              <a:latin typeface="Segoe UI Light"/>
            </a:endParaRPr>
          </a:p>
          <a:p>
            <a:pPr marL="285750" indent="-285750" defTabSz="342900">
              <a:lnSpc>
                <a:spcPct val="110000"/>
              </a:lnSpc>
            </a:pPr>
            <a:r>
              <a:rPr lang="en-IN" sz="2200" spc="-70" dirty="0" err="1" smtClean="0">
                <a:gradFill>
                  <a:gsLst>
                    <a:gs pos="100000">
                      <a:srgbClr val="000000"/>
                    </a:gs>
                    <a:gs pos="0">
                      <a:srgbClr val="000000"/>
                    </a:gs>
                  </a:gsLst>
                  <a:lin ang="5400000" scaled="0"/>
                </a:gradFill>
                <a:latin typeface="Segoe UI Light"/>
              </a:rPr>
              <a:t>BinSearch</a:t>
            </a: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10000"/>
              </a:lnSpc>
            </a:pPr>
            <a:r>
              <a:rPr lang="en-IN" sz="2200" spc="-70" dirty="0" err="1" smtClean="0">
                <a:gradFill>
                  <a:gsLst>
                    <a:gs pos="100000">
                      <a:srgbClr val="000000"/>
                    </a:gs>
                    <a:gs pos="0">
                      <a:srgbClr val="000000"/>
                    </a:gs>
                  </a:gsLst>
                  <a:lin ang="5400000" scaled="0"/>
                </a:gradFill>
                <a:latin typeface="Segoe UI Light"/>
              </a:rPr>
              <a:t>MiniFuzz</a:t>
            </a: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10000"/>
              </a:lnSpc>
            </a:pPr>
            <a:r>
              <a:rPr lang="en-IN" sz="2200" spc="-70" dirty="0" err="1" smtClean="0">
                <a:gradFill>
                  <a:gsLst>
                    <a:gs pos="100000">
                      <a:srgbClr val="000000"/>
                    </a:gs>
                    <a:gs pos="0">
                      <a:srgbClr val="000000"/>
                    </a:gs>
                  </a:gsLst>
                  <a:lin ang="5400000" scaled="0"/>
                </a:gradFill>
                <a:latin typeface="Segoe UI Light"/>
              </a:rPr>
              <a:t>PoliCheck</a:t>
            </a:r>
            <a:endParaRPr lang="en-US" sz="2200" spc="-70" dirty="0">
              <a:gradFill>
                <a:gsLst>
                  <a:gs pos="100000">
                    <a:srgbClr val="000000"/>
                  </a:gs>
                  <a:gs pos="0">
                    <a:srgbClr val="000000"/>
                  </a:gs>
                </a:gsLst>
                <a:lin ang="5400000" scaled="0"/>
              </a:gradFill>
              <a:latin typeface="Segoe UI Light"/>
            </a:endParaRPr>
          </a:p>
        </p:txBody>
      </p:sp>
      <p:sp>
        <p:nvSpPr>
          <p:cNvPr id="5" name="Rectangle 4"/>
          <p:cNvSpPr/>
          <p:nvPr/>
        </p:nvSpPr>
        <p:spPr>
          <a:xfrm>
            <a:off x="4102443" y="1880380"/>
            <a:ext cx="4572000" cy="1270861"/>
          </a:xfrm>
          <a:prstGeom prst="rect">
            <a:avLst/>
          </a:prstGeom>
        </p:spPr>
        <p:txBody>
          <a:bodyPr>
            <a:spAutoFit/>
          </a:bodyPr>
          <a:lstStyle/>
          <a:p>
            <a:pPr marL="285750" lvl="0" indent="-285750">
              <a:lnSpc>
                <a:spcPct val="110000"/>
              </a:lnSpc>
              <a:spcBef>
                <a:spcPts val="750"/>
              </a:spcBef>
              <a:buFont typeface="Arial" panose="020B0604020202020204" pitchFamily="34" charset="0"/>
              <a:buChar char="•"/>
            </a:pPr>
            <a:r>
              <a:rPr lang="en-IN" sz="2200" spc="-70" dirty="0" err="1" smtClean="0">
                <a:gradFill>
                  <a:gsLst>
                    <a:gs pos="100000">
                      <a:srgbClr val="000000"/>
                    </a:gs>
                    <a:gs pos="0">
                      <a:srgbClr val="000000"/>
                    </a:gs>
                  </a:gsLst>
                  <a:lin ang="5400000" scaled="0"/>
                </a:gradFill>
                <a:latin typeface="Segoe UI Light"/>
              </a:rPr>
              <a:t>JSLint</a:t>
            </a:r>
            <a:endParaRPr lang="en-IN" sz="2200" spc="-70" dirty="0">
              <a:gradFill>
                <a:gsLst>
                  <a:gs pos="100000">
                    <a:srgbClr val="000000"/>
                  </a:gs>
                  <a:gs pos="0">
                    <a:srgbClr val="000000"/>
                  </a:gs>
                </a:gsLst>
                <a:lin ang="5400000" scaled="0"/>
              </a:gradFill>
              <a:latin typeface="Segoe UI Light"/>
            </a:endParaRPr>
          </a:p>
          <a:p>
            <a:pPr marL="285750" lvl="0" indent="-285750">
              <a:lnSpc>
                <a:spcPct val="110000"/>
              </a:lnSpc>
              <a:spcBef>
                <a:spcPts val="750"/>
              </a:spcBef>
              <a:buFont typeface="Arial" panose="020B0604020202020204" pitchFamily="34" charset="0"/>
              <a:buChar char="•"/>
            </a:pPr>
            <a:r>
              <a:rPr lang="en-IN" sz="2200" spc="-70" dirty="0" err="1" smtClean="0">
                <a:gradFill>
                  <a:gsLst>
                    <a:gs pos="100000">
                      <a:srgbClr val="000000"/>
                    </a:gs>
                    <a:gs pos="0">
                      <a:srgbClr val="000000"/>
                    </a:gs>
                  </a:gsLst>
                  <a:lin ang="5400000" scaled="0"/>
                </a:gradFill>
                <a:latin typeface="Segoe UI Light"/>
              </a:rPr>
              <a:t>JSHint</a:t>
            </a:r>
            <a:endParaRPr lang="en-IN" sz="2200" spc="-70" dirty="0">
              <a:gradFill>
                <a:gsLst>
                  <a:gs pos="100000">
                    <a:srgbClr val="000000"/>
                  </a:gs>
                  <a:gs pos="0">
                    <a:srgbClr val="000000"/>
                  </a:gs>
                </a:gsLst>
                <a:lin ang="5400000" scaled="0"/>
              </a:gradFill>
              <a:latin typeface="Segoe UI Light"/>
            </a:endParaRPr>
          </a:p>
          <a:p>
            <a:pPr marL="285750" lvl="0" indent="-285750">
              <a:lnSpc>
                <a:spcPct val="110000"/>
              </a:lnSpc>
              <a:spcBef>
                <a:spcPts val="750"/>
              </a:spcBef>
              <a:buFont typeface="Arial" panose="020B0604020202020204" pitchFamily="34" charset="0"/>
              <a:buChar char="•"/>
            </a:pPr>
            <a:endParaRPr lang="en-US" dirty="0"/>
          </a:p>
        </p:txBody>
      </p:sp>
    </p:spTree>
    <p:extLst>
      <p:ext uri="{BB962C8B-B14F-4D97-AF65-F5344CB8AC3E}">
        <p14:creationId xmlns:p14="http://schemas.microsoft.com/office/powerpoint/2010/main" val="2286186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Performance	</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lstStyle/>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To Keep users satisfied and </a:t>
            </a:r>
            <a:r>
              <a:rPr lang="en-IN" sz="2200" spc="-70" dirty="0" smtClean="0">
                <a:gradFill>
                  <a:gsLst>
                    <a:gs pos="100000">
                      <a:srgbClr val="000000"/>
                    </a:gs>
                    <a:gs pos="0">
                      <a:srgbClr val="000000"/>
                    </a:gs>
                  </a:gsLst>
                  <a:lin ang="5400000" scaled="0"/>
                </a:gradFill>
                <a:latin typeface="Segoe UI Light"/>
              </a:rPr>
              <a:t>engaged</a:t>
            </a:r>
          </a:p>
          <a:p>
            <a:pPr marL="285750" indent="-285750" defTabSz="342900">
              <a:lnSpc>
                <a:spcPct val="10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Slow, unresponsive, battery-intensive app experiences are </a:t>
            </a:r>
            <a:r>
              <a:rPr lang="en-IN" sz="2200" spc="-70" dirty="0" smtClean="0">
                <a:gradFill>
                  <a:gsLst>
                    <a:gs pos="100000">
                      <a:srgbClr val="000000"/>
                    </a:gs>
                    <a:gs pos="0">
                      <a:srgbClr val="000000"/>
                    </a:gs>
                  </a:gsLst>
                  <a:lin ang="5400000" scaled="0"/>
                </a:gradFill>
                <a:latin typeface="Segoe UI Light"/>
              </a:rPr>
              <a:t>bad</a:t>
            </a:r>
          </a:p>
          <a:p>
            <a:pPr marL="285750" indent="-285750" defTabSz="342900">
              <a:lnSpc>
                <a:spcPct val="10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00000"/>
              </a:lnSpc>
            </a:pPr>
            <a:r>
              <a:rPr lang="en-IN" sz="2200" spc="-70" dirty="0">
                <a:gradFill>
                  <a:gsLst>
                    <a:gs pos="100000">
                      <a:srgbClr val="000000"/>
                    </a:gs>
                    <a:gs pos="0">
                      <a:srgbClr val="000000"/>
                    </a:gs>
                  </a:gsLst>
                  <a:lin ang="5400000" scaled="0"/>
                </a:gradFill>
                <a:latin typeface="Segoe UI Light"/>
              </a:rPr>
              <a:t>Limited CPU and GPU</a:t>
            </a:r>
          </a:p>
          <a:p>
            <a:endParaRPr lang="en-IN" dirty="0" smtClean="0"/>
          </a:p>
          <a:p>
            <a:endParaRPr lang="en-IN" dirty="0"/>
          </a:p>
          <a:p>
            <a:endParaRPr lang="en-IN" dirty="0" smtClean="0"/>
          </a:p>
        </p:txBody>
      </p:sp>
    </p:spTree>
    <p:extLst>
      <p:ext uri="{BB962C8B-B14F-4D97-AF65-F5344CB8AC3E}">
        <p14:creationId xmlns:p14="http://schemas.microsoft.com/office/powerpoint/2010/main" val="1848629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a:grpSpLocks noChangeAspect="1"/>
          </p:cNvGrpSpPr>
          <p:nvPr/>
        </p:nvGrpSpPr>
        <p:grpSpPr>
          <a:xfrm>
            <a:off x="1622459" y="1988367"/>
            <a:ext cx="5900249" cy="1206778"/>
            <a:chOff x="1247941" y="3123230"/>
            <a:chExt cx="6271308" cy="1282670"/>
          </a:xfrm>
        </p:grpSpPr>
        <p:pic>
          <p:nvPicPr>
            <p:cNvPr id="4" name="Picture 3"/>
            <p:cNvPicPr>
              <a:picLocks noChangeAspect="1"/>
            </p:cNvPicPr>
            <p:nvPr/>
          </p:nvPicPr>
          <p:blipFill>
            <a:blip r:embed="rId3"/>
            <a:stretch>
              <a:fillRect/>
            </a:stretch>
          </p:blipFill>
          <p:spPr>
            <a:xfrm>
              <a:off x="2954794" y="3481759"/>
              <a:ext cx="2893422" cy="621406"/>
            </a:xfrm>
            <a:prstGeom prst="rect">
              <a:avLst/>
            </a:prstGeom>
          </p:spPr>
        </p:pic>
        <p:pic>
          <p:nvPicPr>
            <p:cNvPr id="6" name="Picture 5"/>
            <p:cNvPicPr>
              <a:picLocks noChangeAspect="1"/>
            </p:cNvPicPr>
            <p:nvPr/>
          </p:nvPicPr>
          <p:blipFill>
            <a:blip r:embed="rId4"/>
            <a:stretch>
              <a:fillRect/>
            </a:stretch>
          </p:blipFill>
          <p:spPr>
            <a:xfrm>
              <a:off x="1247941" y="3179023"/>
              <a:ext cx="1264545" cy="1226877"/>
            </a:xfrm>
            <a:prstGeom prst="rect">
              <a:avLst/>
            </a:prstGeom>
          </p:spPr>
        </p:pic>
        <p:pic>
          <p:nvPicPr>
            <p:cNvPr id="7" name="Picture 6"/>
            <p:cNvPicPr>
              <a:picLocks noChangeAspect="1"/>
            </p:cNvPicPr>
            <p:nvPr/>
          </p:nvPicPr>
          <p:blipFill>
            <a:blip r:embed="rId5"/>
            <a:stretch>
              <a:fillRect/>
            </a:stretch>
          </p:blipFill>
          <p:spPr>
            <a:xfrm>
              <a:off x="6290524" y="3123230"/>
              <a:ext cx="1228725" cy="1209675"/>
            </a:xfrm>
            <a:prstGeom prst="rect">
              <a:avLst/>
            </a:prstGeom>
          </p:spPr>
        </p:pic>
      </p:grpSp>
      <p:pic>
        <p:nvPicPr>
          <p:cNvPr id="2" name="Picture 1"/>
          <p:cNvPicPr>
            <a:picLocks noChangeAspect="1"/>
          </p:cNvPicPr>
          <p:nvPr/>
        </p:nvPicPr>
        <p:blipFill>
          <a:blip r:embed="rId6"/>
          <a:stretch>
            <a:fillRect/>
          </a:stretch>
        </p:blipFill>
        <p:spPr>
          <a:xfrm>
            <a:off x="3378796" y="3898755"/>
            <a:ext cx="2571750" cy="504825"/>
          </a:xfrm>
          <a:prstGeom prst="rect">
            <a:avLst/>
          </a:prstGeom>
        </p:spPr>
      </p:pic>
      <p:sp>
        <p:nvSpPr>
          <p:cNvPr id="10" name="Title 2"/>
          <p:cNvSpPr txBox="1">
            <a:spLocks/>
          </p:cNvSpPr>
          <p:nvPr/>
        </p:nvSpPr>
        <p:spPr>
          <a:xfrm>
            <a:off x="519112" y="228600"/>
            <a:ext cx="8074170"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0" normalizeH="0" baseline="0" noProof="0" dirty="0" smtClean="0">
                <a:ln w="3175">
                  <a:noFill/>
                </a:ln>
                <a:gradFill>
                  <a:gsLst>
                    <a:gs pos="1250">
                      <a:srgbClr val="00BCF2"/>
                    </a:gs>
                    <a:gs pos="100000">
                      <a:srgbClr val="00BCF2"/>
                    </a:gs>
                  </a:gsLst>
                  <a:lin ang="5400000" scaled="0"/>
                </a:gradFill>
                <a:effectLst/>
                <a:uLnTx/>
                <a:uFillTx/>
                <a:latin typeface="Segoe UI Light"/>
                <a:ea typeface="+mn-ea"/>
                <a:cs typeface="Arial" charset="0"/>
              </a:rPr>
              <a:t>Tools</a:t>
            </a:r>
            <a:endParaRPr kumimoji="0" lang="en-US" sz="36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a typeface="+mn-ea"/>
              <a:cs typeface="Arial" charset="0"/>
            </a:endParaRPr>
          </a:p>
        </p:txBody>
      </p:sp>
    </p:spTree>
    <p:extLst>
      <p:ext uri="{BB962C8B-B14F-4D97-AF65-F5344CB8AC3E}">
        <p14:creationId xmlns:p14="http://schemas.microsoft.com/office/powerpoint/2010/main" val="616340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Plan For Performance	</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noAutofit/>
          </a:bodyPr>
          <a:lstStyle/>
          <a:p>
            <a:pPr marL="0" indent="0" defTabSz="342900">
              <a:lnSpc>
                <a:spcPct val="120000"/>
              </a:lnSpc>
              <a:buNone/>
            </a:pPr>
            <a:r>
              <a:rPr lang="en-IN" sz="2200" spc="-70" dirty="0">
                <a:gradFill>
                  <a:gsLst>
                    <a:gs pos="100000">
                      <a:srgbClr val="000000"/>
                    </a:gs>
                    <a:gs pos="0">
                      <a:srgbClr val="000000"/>
                    </a:gs>
                  </a:gsLst>
                  <a:lin ang="5400000" scaled="0"/>
                </a:gradFill>
                <a:latin typeface="Segoe UI Light"/>
              </a:rPr>
              <a:t>Performance should be planned for, designed and tested </a:t>
            </a:r>
          </a:p>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Set performance </a:t>
            </a:r>
            <a:r>
              <a:rPr lang="en-IN" sz="2200" spc="-70" dirty="0" smtClean="0">
                <a:gradFill>
                  <a:gsLst>
                    <a:gs pos="100000">
                      <a:srgbClr val="000000"/>
                    </a:gs>
                    <a:gs pos="0">
                      <a:srgbClr val="000000"/>
                    </a:gs>
                  </a:gsLst>
                  <a:lin ang="5400000" scaled="0"/>
                </a:gradFill>
                <a:latin typeface="Segoe UI Light"/>
              </a:rPr>
              <a:t>goals</a:t>
            </a: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Design for </a:t>
            </a:r>
            <a:r>
              <a:rPr lang="en-IN" sz="2200" spc="-70" dirty="0" smtClean="0">
                <a:gradFill>
                  <a:gsLst>
                    <a:gs pos="100000">
                      <a:srgbClr val="000000"/>
                    </a:gs>
                    <a:gs pos="0">
                      <a:srgbClr val="000000"/>
                    </a:gs>
                  </a:gsLst>
                  <a:lin ang="5400000" scaled="0"/>
                </a:gradFill>
                <a:latin typeface="Segoe UI Light"/>
              </a:rPr>
              <a:t>performance</a:t>
            </a: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Instrument apps for </a:t>
            </a:r>
            <a:r>
              <a:rPr lang="en-IN" sz="2200" spc="-70" dirty="0" smtClean="0">
                <a:gradFill>
                  <a:gsLst>
                    <a:gs pos="100000">
                      <a:srgbClr val="000000"/>
                    </a:gs>
                    <a:gs pos="0">
                      <a:srgbClr val="000000"/>
                    </a:gs>
                  </a:gsLst>
                  <a:lin ang="5400000" scaled="0"/>
                </a:gradFill>
                <a:latin typeface="Segoe UI Light"/>
              </a:rPr>
              <a:t>performance</a:t>
            </a: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Test and measure </a:t>
            </a:r>
          </a:p>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Iterate and improve</a:t>
            </a:r>
            <a:endParaRPr lang="en-US" sz="2200" spc="-70" dirty="0">
              <a:gradFill>
                <a:gsLst>
                  <a:gs pos="100000">
                    <a:srgbClr val="000000"/>
                  </a:gs>
                  <a:gs pos="0">
                    <a:srgbClr val="000000"/>
                  </a:gs>
                </a:gsLst>
                <a:lin ang="5400000" scaled="0"/>
              </a:gradFill>
              <a:latin typeface="Segoe UI Light"/>
            </a:endParaRPr>
          </a:p>
        </p:txBody>
      </p:sp>
    </p:spTree>
    <p:extLst>
      <p:ext uri="{BB962C8B-B14F-4D97-AF65-F5344CB8AC3E}">
        <p14:creationId xmlns:p14="http://schemas.microsoft.com/office/powerpoint/2010/main" val="156260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Performance </a:t>
            </a:r>
            <a:r>
              <a:rPr lang="en-IN" sz="4000" spc="-100" dirty="0" smtClean="0">
                <a:ln w="3175">
                  <a:noFill/>
                </a:ln>
                <a:gradFill>
                  <a:gsLst>
                    <a:gs pos="1250">
                      <a:srgbClr val="00BCF2"/>
                    </a:gs>
                    <a:gs pos="100000">
                      <a:srgbClr val="00BCF2"/>
                    </a:gs>
                  </a:gsLst>
                  <a:lin ang="5400000" scaled="0"/>
                </a:gradFill>
                <a:latin typeface="Segoe UI Light"/>
                <a:ea typeface="+mn-ea"/>
                <a:cs typeface="Arial" charset="0"/>
              </a:rPr>
              <a:t>Considerations</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a:xfrm>
            <a:off x="628650" y="1275701"/>
            <a:ext cx="7886700" cy="3263504"/>
          </a:xfrm>
        </p:spPr>
        <p:txBody>
          <a:bodyPr>
            <a:normAutofit fontScale="92500" lnSpcReduction="20000"/>
          </a:bodyPr>
          <a:lstStyle/>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Images</a:t>
            </a:r>
          </a:p>
          <a:p>
            <a:pPr marL="628650" lvl="2" indent="-285750" defTabSz="342900">
              <a:lnSpc>
                <a:spcPct val="120000"/>
              </a:lnSpc>
              <a:spcBef>
                <a:spcPts val="750"/>
              </a:spcBef>
            </a:pPr>
            <a:r>
              <a:rPr lang="en-IN" sz="1900" spc="-70" dirty="0">
                <a:gradFill>
                  <a:gsLst>
                    <a:gs pos="100000">
                      <a:srgbClr val="000000"/>
                    </a:gs>
                    <a:gs pos="0">
                      <a:srgbClr val="000000"/>
                    </a:gs>
                  </a:gsLst>
                  <a:lin ang="5400000" scaled="0"/>
                </a:gradFill>
                <a:latin typeface="Segoe UI Light"/>
              </a:rPr>
              <a:t>Use appropriate image format</a:t>
            </a:r>
          </a:p>
          <a:p>
            <a:pPr marL="628650" lvl="2" indent="-285750" defTabSz="342900">
              <a:lnSpc>
                <a:spcPct val="120000"/>
              </a:lnSpc>
              <a:spcBef>
                <a:spcPts val="750"/>
              </a:spcBef>
            </a:pPr>
            <a:r>
              <a:rPr lang="en-IN" sz="1900" spc="-70" dirty="0">
                <a:gradFill>
                  <a:gsLst>
                    <a:gs pos="100000">
                      <a:srgbClr val="000000"/>
                    </a:gs>
                    <a:gs pos="0">
                      <a:srgbClr val="000000"/>
                    </a:gs>
                  </a:gsLst>
                  <a:lin ang="5400000" scaled="0"/>
                </a:gradFill>
                <a:latin typeface="Segoe UI Light"/>
              </a:rPr>
              <a:t>Image decoding in background threads</a:t>
            </a:r>
          </a:p>
          <a:p>
            <a:pPr marL="628650" lvl="2" indent="-285750" defTabSz="342900">
              <a:lnSpc>
                <a:spcPct val="120000"/>
              </a:lnSpc>
              <a:spcBef>
                <a:spcPts val="750"/>
              </a:spcBef>
            </a:pPr>
            <a:r>
              <a:rPr lang="en-IN" sz="1900" spc="-70" dirty="0">
                <a:gradFill>
                  <a:gsLst>
                    <a:gs pos="100000">
                      <a:srgbClr val="000000"/>
                    </a:gs>
                    <a:gs pos="0">
                      <a:srgbClr val="000000"/>
                    </a:gs>
                  </a:gsLst>
                  <a:lin ang="5400000" scaled="0"/>
                </a:gradFill>
                <a:latin typeface="Segoe UI Light"/>
              </a:rPr>
              <a:t>Images instead of xaml when visuals are static</a:t>
            </a:r>
          </a:p>
          <a:p>
            <a:pPr marL="628650" lvl="2" indent="-285750" defTabSz="342900">
              <a:lnSpc>
                <a:spcPct val="120000"/>
              </a:lnSpc>
              <a:spcBef>
                <a:spcPts val="750"/>
              </a:spcBef>
            </a:pPr>
            <a:r>
              <a:rPr lang="en-IN" sz="1900" spc="-70" dirty="0">
                <a:gradFill>
                  <a:gsLst>
                    <a:gs pos="100000">
                      <a:srgbClr val="000000"/>
                    </a:gs>
                    <a:gs pos="0">
                      <a:srgbClr val="000000"/>
                    </a:gs>
                  </a:gsLst>
                  <a:lin ang="5400000" scaled="0"/>
                </a:gradFill>
                <a:latin typeface="Segoe UI Light"/>
              </a:rPr>
              <a:t>Image sizes</a:t>
            </a:r>
          </a:p>
          <a:p>
            <a:pPr marL="285750" lvl="1" indent="-285750" defTabSz="342900">
              <a:lnSpc>
                <a:spcPct val="120000"/>
              </a:lnSpc>
              <a:spcBef>
                <a:spcPts val="750"/>
              </a:spcBef>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Media</a:t>
            </a:r>
          </a:p>
          <a:p>
            <a:pPr marL="628650" lvl="2" indent="-285750" defTabSz="342900">
              <a:lnSpc>
                <a:spcPct val="120000"/>
              </a:lnSpc>
              <a:spcBef>
                <a:spcPts val="750"/>
              </a:spcBef>
            </a:pPr>
            <a:r>
              <a:rPr lang="en-IN" sz="1900" spc="-70" dirty="0">
                <a:gradFill>
                  <a:gsLst>
                    <a:gs pos="100000">
                      <a:srgbClr val="000000"/>
                    </a:gs>
                    <a:gs pos="0">
                      <a:srgbClr val="000000"/>
                    </a:gs>
                  </a:gsLst>
                  <a:lin ang="5400000" scaled="0"/>
                </a:gradFill>
                <a:latin typeface="Segoe UI Light"/>
              </a:rPr>
              <a:t>Encode media for optimal playback rate and resolution</a:t>
            </a:r>
          </a:p>
          <a:p>
            <a:pPr lvl="1"/>
            <a:endParaRPr lang="en-IN" dirty="0" smtClean="0"/>
          </a:p>
        </p:txBody>
      </p:sp>
    </p:spTree>
    <p:extLst>
      <p:ext uri="{BB962C8B-B14F-4D97-AF65-F5344CB8AC3E}">
        <p14:creationId xmlns:p14="http://schemas.microsoft.com/office/powerpoint/2010/main" val="271487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Performance </a:t>
            </a:r>
            <a:r>
              <a:rPr lang="en-IN" sz="4000" spc="-100" dirty="0" smtClean="0">
                <a:ln w="3175">
                  <a:noFill/>
                </a:ln>
                <a:gradFill>
                  <a:gsLst>
                    <a:gs pos="1250">
                      <a:srgbClr val="00BCF2"/>
                    </a:gs>
                    <a:gs pos="100000">
                      <a:srgbClr val="00BCF2"/>
                    </a:gs>
                  </a:gsLst>
                  <a:lin ang="5400000" scaled="0"/>
                </a:gradFill>
                <a:latin typeface="Segoe UI Light"/>
                <a:ea typeface="+mn-ea"/>
                <a:cs typeface="Arial" charset="0"/>
              </a:rPr>
              <a:t>Considerations</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a:xfrm>
            <a:off x="628650" y="1161400"/>
            <a:ext cx="7886700" cy="3608026"/>
          </a:xfrm>
        </p:spPr>
        <p:txBody>
          <a:bodyPr>
            <a:noAutofit/>
          </a:bodyPr>
          <a:lstStyle/>
          <a:p>
            <a:pPr marL="285750" indent="-285750" defTabSz="342900">
              <a:lnSpc>
                <a:spcPct val="130000"/>
              </a:lnSpc>
            </a:pPr>
            <a:r>
              <a:rPr lang="en-IN" sz="2200" spc="-70" dirty="0">
                <a:gradFill>
                  <a:gsLst>
                    <a:gs pos="100000">
                      <a:srgbClr val="000000"/>
                    </a:gs>
                    <a:gs pos="0">
                      <a:srgbClr val="000000"/>
                    </a:gs>
                  </a:gsLst>
                  <a:lin ang="5400000" scaled="0"/>
                </a:gradFill>
                <a:latin typeface="Segoe UI Light"/>
              </a:rPr>
              <a:t>Hiding and Displaying objects</a:t>
            </a:r>
          </a:p>
          <a:p>
            <a:pPr marL="628650" lvl="2" indent="-285750" defTabSz="342900">
              <a:lnSpc>
                <a:spcPct val="130000"/>
              </a:lnSpc>
              <a:spcBef>
                <a:spcPts val="750"/>
              </a:spcBef>
            </a:pPr>
            <a:r>
              <a:rPr lang="en-IN" sz="1900" spc="-70" dirty="0">
                <a:gradFill>
                  <a:gsLst>
                    <a:gs pos="100000">
                      <a:srgbClr val="000000"/>
                    </a:gs>
                    <a:gs pos="0">
                      <a:srgbClr val="000000"/>
                    </a:gs>
                  </a:gsLst>
                  <a:lin ang="5400000" scaled="0"/>
                </a:gradFill>
                <a:latin typeface="Segoe UI Light"/>
              </a:rPr>
              <a:t>Visibility vs Opacity with bitmap </a:t>
            </a:r>
            <a:r>
              <a:rPr lang="en-IN" sz="1900" spc="-70" dirty="0" smtClean="0">
                <a:gradFill>
                  <a:gsLst>
                    <a:gs pos="100000">
                      <a:srgbClr val="000000"/>
                    </a:gs>
                    <a:gs pos="0">
                      <a:srgbClr val="000000"/>
                    </a:gs>
                  </a:gsLst>
                  <a:lin ang="5400000" scaled="0"/>
                </a:gradFill>
                <a:latin typeface="Segoe UI Light"/>
              </a:rPr>
              <a:t>caching</a:t>
            </a: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30000"/>
              </a:lnSpc>
            </a:pPr>
            <a:r>
              <a:rPr lang="en-IN" sz="2200" spc="-70" dirty="0">
                <a:gradFill>
                  <a:gsLst>
                    <a:gs pos="100000">
                      <a:srgbClr val="000000"/>
                    </a:gs>
                    <a:gs pos="0">
                      <a:srgbClr val="000000"/>
                    </a:gs>
                  </a:gsLst>
                  <a:lin ang="5400000" scaled="0"/>
                </a:gradFill>
                <a:latin typeface="Segoe UI Light"/>
              </a:rPr>
              <a:t>Indicate </a:t>
            </a:r>
            <a:r>
              <a:rPr lang="en-IN" sz="2200" spc="-70" dirty="0" smtClean="0">
                <a:gradFill>
                  <a:gsLst>
                    <a:gs pos="100000">
                      <a:srgbClr val="000000"/>
                    </a:gs>
                    <a:gs pos="0">
                      <a:srgbClr val="000000"/>
                    </a:gs>
                  </a:gsLst>
                  <a:lin ang="5400000" scaled="0"/>
                </a:gradFill>
                <a:latin typeface="Segoe UI Light"/>
              </a:rPr>
              <a:t>Progress</a:t>
            </a: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30000"/>
              </a:lnSpc>
            </a:pPr>
            <a:r>
              <a:rPr lang="en-IN" sz="2200" spc="-70" dirty="0">
                <a:gradFill>
                  <a:gsLst>
                    <a:gs pos="100000">
                      <a:srgbClr val="000000"/>
                    </a:gs>
                    <a:gs pos="0">
                      <a:srgbClr val="000000"/>
                    </a:gs>
                  </a:gsLst>
                  <a:lin ang="5400000" scaled="0"/>
                </a:gradFill>
                <a:latin typeface="Segoe UI Light"/>
              </a:rPr>
              <a:t>App Startup</a:t>
            </a:r>
          </a:p>
          <a:p>
            <a:pPr marL="628650" lvl="2" indent="-285750" defTabSz="342900">
              <a:lnSpc>
                <a:spcPct val="130000"/>
              </a:lnSpc>
              <a:spcBef>
                <a:spcPts val="750"/>
              </a:spcBef>
            </a:pPr>
            <a:r>
              <a:rPr lang="en-IN" sz="1900" spc="-70" dirty="0">
                <a:gradFill>
                  <a:gsLst>
                    <a:gs pos="100000">
                      <a:srgbClr val="000000"/>
                    </a:gs>
                    <a:gs pos="0">
                      <a:srgbClr val="000000"/>
                    </a:gs>
                  </a:gsLst>
                  <a:lin ang="5400000" scaled="0"/>
                </a:gradFill>
                <a:latin typeface="Segoe UI Light"/>
              </a:rPr>
              <a:t>Splash Screen</a:t>
            </a:r>
          </a:p>
          <a:p>
            <a:pPr marL="285750" lvl="1" indent="-285750" defTabSz="342900">
              <a:lnSpc>
                <a:spcPct val="130000"/>
              </a:lnSpc>
              <a:spcBef>
                <a:spcPts val="750"/>
              </a:spcBef>
            </a:pPr>
            <a:r>
              <a:rPr lang="en-IN" sz="2200" spc="-70" dirty="0">
                <a:gradFill>
                  <a:gsLst>
                    <a:gs pos="100000">
                      <a:srgbClr val="000000"/>
                    </a:gs>
                    <a:gs pos="0">
                      <a:srgbClr val="000000"/>
                    </a:gs>
                  </a:gsLst>
                  <a:lin ang="5400000" scaled="0"/>
                </a:gradFill>
                <a:latin typeface="Segoe UI Light"/>
              </a:rPr>
              <a:t>Minimize size of app </a:t>
            </a:r>
            <a:r>
              <a:rPr lang="en-IN" sz="2200" spc="-70" dirty="0" smtClean="0">
                <a:gradFill>
                  <a:gsLst>
                    <a:gs pos="100000">
                      <a:srgbClr val="000000"/>
                    </a:gs>
                    <a:gs pos="0">
                      <a:srgbClr val="000000"/>
                    </a:gs>
                  </a:gsLst>
                  <a:lin ang="5400000" scaled="0"/>
                </a:gradFill>
                <a:latin typeface="Segoe UI Light"/>
              </a:rPr>
              <a:t>assemblies</a:t>
            </a: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30000"/>
              </a:lnSpc>
            </a:pPr>
            <a:r>
              <a:rPr lang="en-IN" sz="2200" spc="-70" dirty="0">
                <a:gradFill>
                  <a:gsLst>
                    <a:gs pos="100000">
                      <a:srgbClr val="000000"/>
                    </a:gs>
                    <a:gs pos="0">
                      <a:srgbClr val="000000"/>
                    </a:gs>
                  </a:gsLst>
                  <a:lin ang="5400000" scaled="0"/>
                </a:gradFill>
                <a:latin typeface="Segoe UI Light"/>
              </a:rPr>
              <a:t>Avoid Blocking UI Thread</a:t>
            </a:r>
          </a:p>
        </p:txBody>
      </p:sp>
    </p:spTree>
    <p:extLst>
      <p:ext uri="{BB962C8B-B14F-4D97-AF65-F5344CB8AC3E}">
        <p14:creationId xmlns:p14="http://schemas.microsoft.com/office/powerpoint/2010/main" val="2158764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Performance - Tools</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lstStyle/>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Visual Studio </a:t>
            </a:r>
            <a:endParaRPr lang="en-IN" sz="2200" spc="-70" dirty="0" smtClean="0">
              <a:gradFill>
                <a:gsLst>
                  <a:gs pos="100000">
                    <a:srgbClr val="000000"/>
                  </a:gs>
                  <a:gs pos="0">
                    <a:srgbClr val="000000"/>
                  </a:gs>
                </a:gsLst>
                <a:lin ang="5400000" scaled="0"/>
              </a:gradFill>
              <a:latin typeface="Segoe UI Light"/>
            </a:endParaRPr>
          </a:p>
          <a:p>
            <a:pPr marL="285750" indent="-285750" defTabSz="342900">
              <a:lnSpc>
                <a:spcPct val="12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Frame Rate </a:t>
            </a:r>
            <a:r>
              <a:rPr lang="en-IN" sz="2200" spc="-70" dirty="0" smtClean="0">
                <a:gradFill>
                  <a:gsLst>
                    <a:gs pos="100000">
                      <a:srgbClr val="000000"/>
                    </a:gs>
                    <a:gs pos="0">
                      <a:srgbClr val="000000"/>
                    </a:gs>
                  </a:gsLst>
                  <a:lin ang="5400000" scaled="0"/>
                </a:gradFill>
                <a:latin typeface="Segoe UI Light"/>
              </a:rPr>
              <a:t>Counters</a:t>
            </a:r>
          </a:p>
          <a:p>
            <a:pPr marL="285750" indent="-285750" defTabSz="342900">
              <a:lnSpc>
                <a:spcPct val="120000"/>
              </a:lnSpc>
            </a:pPr>
            <a:endParaRPr lang="en-IN" sz="2200" spc="-70" dirty="0" smtClean="0">
              <a:gradFill>
                <a:gsLst>
                  <a:gs pos="100000">
                    <a:srgbClr val="000000"/>
                  </a:gs>
                  <a:gs pos="0">
                    <a:srgbClr val="000000"/>
                  </a:gs>
                </a:gsLst>
                <a:lin ang="5400000" scaled="0"/>
              </a:gradFill>
              <a:latin typeface="Segoe UI Light"/>
            </a:endParaRPr>
          </a:p>
          <a:p>
            <a:pPr marL="285750" indent="-285750" defTabSz="342900">
              <a:lnSpc>
                <a:spcPct val="120000"/>
              </a:lnSpc>
            </a:pPr>
            <a:r>
              <a:rPr lang="en-IN" sz="2200" spc="-70" dirty="0" smtClean="0">
                <a:gradFill>
                  <a:gsLst>
                    <a:gs pos="100000">
                      <a:srgbClr val="000000"/>
                    </a:gs>
                    <a:gs pos="0">
                      <a:srgbClr val="000000"/>
                    </a:gs>
                  </a:gsLst>
                  <a:lin ang="5400000" scaled="0"/>
                </a:gradFill>
                <a:latin typeface="Segoe UI Light"/>
              </a:rPr>
              <a:t>Windows Performance</a:t>
            </a:r>
          </a:p>
          <a:p>
            <a:pPr marL="0" indent="0" defTabSz="342900">
              <a:lnSpc>
                <a:spcPct val="120000"/>
              </a:lnSpc>
              <a:buNone/>
            </a:pPr>
            <a:r>
              <a:rPr lang="en-IN" sz="2200" spc="-70" dirty="0">
                <a:gradFill>
                  <a:gsLst>
                    <a:gs pos="100000">
                      <a:srgbClr val="000000"/>
                    </a:gs>
                    <a:gs pos="0">
                      <a:srgbClr val="000000"/>
                    </a:gs>
                  </a:gsLst>
                  <a:lin ang="5400000" scaled="0"/>
                </a:gradFill>
                <a:latin typeface="Segoe UI Light"/>
              </a:rPr>
              <a:t> </a:t>
            </a:r>
            <a:r>
              <a:rPr lang="en-IN" sz="2200" spc="-70" dirty="0" smtClean="0">
                <a:gradFill>
                  <a:gsLst>
                    <a:gs pos="100000">
                      <a:srgbClr val="000000"/>
                    </a:gs>
                    <a:gs pos="0">
                      <a:srgbClr val="000000"/>
                    </a:gs>
                  </a:gsLst>
                  <a:lin ang="5400000" scaled="0"/>
                </a:gradFill>
                <a:latin typeface="Segoe UI Light"/>
              </a:rPr>
              <a:t>    Toolkit</a:t>
            </a:r>
            <a:endParaRPr lang="en-IN" sz="2200" spc="-70" dirty="0">
              <a:gradFill>
                <a:gsLst>
                  <a:gs pos="100000">
                    <a:srgbClr val="000000"/>
                  </a:gs>
                  <a:gs pos="0">
                    <a:srgbClr val="000000"/>
                  </a:gs>
                </a:gsLst>
                <a:lin ang="5400000" scaled="0"/>
              </a:gradFill>
              <a:latin typeface="Segoe UI Light"/>
            </a:endParaRPr>
          </a:p>
          <a:p>
            <a:endParaRPr lang="en-IN" dirty="0" smtClean="0"/>
          </a:p>
          <a:p>
            <a:endParaRPr lang="en-US" dirty="0"/>
          </a:p>
        </p:txBody>
      </p:sp>
      <p:pic>
        <p:nvPicPr>
          <p:cNvPr id="1026" name="Picture 2" descr="Frame Rate Counters with Lab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754" y="1140837"/>
            <a:ext cx="4901309" cy="3491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397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Testing	</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normAutofit lnSpcReduction="10000"/>
          </a:bodyPr>
          <a:lstStyle/>
          <a:p>
            <a:pPr marL="285750" indent="-285750" defTabSz="342900">
              <a:lnSpc>
                <a:spcPct val="140000"/>
              </a:lnSpc>
            </a:pPr>
            <a:r>
              <a:rPr lang="en-IN" sz="2400" spc="-70" dirty="0">
                <a:gradFill>
                  <a:gsLst>
                    <a:gs pos="100000">
                      <a:srgbClr val="000000"/>
                    </a:gs>
                    <a:gs pos="0">
                      <a:srgbClr val="000000"/>
                    </a:gs>
                  </a:gsLst>
                  <a:lin ang="5400000" scaled="0"/>
                </a:gradFill>
                <a:latin typeface="Segoe UI Light"/>
              </a:rPr>
              <a:t>Responds to different </a:t>
            </a:r>
            <a:r>
              <a:rPr lang="en-IN" sz="2400" spc="-70" dirty="0" smtClean="0">
                <a:gradFill>
                  <a:gsLst>
                    <a:gs pos="100000">
                      <a:srgbClr val="000000"/>
                    </a:gs>
                    <a:gs pos="0">
                      <a:srgbClr val="000000"/>
                    </a:gs>
                  </a:gsLst>
                  <a:lin ang="5400000" scaled="0"/>
                </a:gradFill>
                <a:latin typeface="Segoe UI Light"/>
              </a:rPr>
              <a:t>settings</a:t>
            </a:r>
            <a:endParaRPr lang="en-IN" sz="2400" spc="-70" dirty="0">
              <a:gradFill>
                <a:gsLst>
                  <a:gs pos="100000">
                    <a:srgbClr val="000000"/>
                  </a:gs>
                  <a:gs pos="0">
                    <a:srgbClr val="000000"/>
                  </a:gs>
                </a:gsLst>
                <a:lin ang="5400000" scaled="0"/>
              </a:gradFill>
              <a:latin typeface="Segoe UI Light"/>
            </a:endParaRPr>
          </a:p>
          <a:p>
            <a:pPr marL="628650" lvl="2" indent="-285750" defTabSz="342900">
              <a:lnSpc>
                <a:spcPct val="140000"/>
              </a:lnSpc>
              <a:spcBef>
                <a:spcPts val="750"/>
              </a:spcBef>
            </a:pPr>
            <a:r>
              <a:rPr lang="en-IN" sz="2100" spc="-70" dirty="0" smtClean="0">
                <a:gradFill>
                  <a:gsLst>
                    <a:gs pos="100000">
                      <a:srgbClr val="000000"/>
                    </a:gs>
                    <a:gs pos="0">
                      <a:srgbClr val="000000"/>
                    </a:gs>
                  </a:gsLst>
                  <a:lin ang="5400000" scaled="0"/>
                </a:gradFill>
                <a:latin typeface="Segoe UI Light"/>
              </a:rPr>
              <a:t>Resolution</a:t>
            </a:r>
            <a:endParaRPr lang="en-IN" sz="2100" spc="-70" dirty="0">
              <a:gradFill>
                <a:gsLst>
                  <a:gs pos="100000">
                    <a:srgbClr val="000000"/>
                  </a:gs>
                  <a:gs pos="0">
                    <a:srgbClr val="000000"/>
                  </a:gs>
                </a:gsLst>
                <a:lin ang="5400000" scaled="0"/>
              </a:gradFill>
              <a:latin typeface="Segoe UI Light"/>
            </a:endParaRPr>
          </a:p>
          <a:p>
            <a:pPr marL="628650" lvl="2" indent="-285750" defTabSz="342900">
              <a:lnSpc>
                <a:spcPct val="140000"/>
              </a:lnSpc>
              <a:spcBef>
                <a:spcPts val="750"/>
              </a:spcBef>
            </a:pPr>
            <a:r>
              <a:rPr lang="en-IN" sz="2100" spc="-70" dirty="0" smtClean="0">
                <a:gradFill>
                  <a:gsLst>
                    <a:gs pos="100000">
                      <a:srgbClr val="000000"/>
                    </a:gs>
                    <a:gs pos="0">
                      <a:srgbClr val="000000"/>
                    </a:gs>
                  </a:gsLst>
                  <a:lin ang="5400000" scaled="0"/>
                </a:gradFill>
                <a:latin typeface="Segoe UI Light"/>
              </a:rPr>
              <a:t>Orientation</a:t>
            </a:r>
            <a:endParaRPr lang="en-IN" sz="2100" spc="-70" dirty="0">
              <a:gradFill>
                <a:gsLst>
                  <a:gs pos="100000">
                    <a:srgbClr val="000000"/>
                  </a:gs>
                  <a:gs pos="0">
                    <a:srgbClr val="000000"/>
                  </a:gs>
                </a:gsLst>
                <a:lin ang="5400000" scaled="0"/>
              </a:gradFill>
              <a:latin typeface="Segoe UI Light"/>
            </a:endParaRPr>
          </a:p>
          <a:p>
            <a:pPr marL="628650" lvl="2" indent="-285750" defTabSz="342900">
              <a:lnSpc>
                <a:spcPct val="140000"/>
              </a:lnSpc>
              <a:spcBef>
                <a:spcPts val="750"/>
              </a:spcBef>
            </a:pPr>
            <a:r>
              <a:rPr lang="en-IN" sz="2100" spc="-70" dirty="0" smtClean="0">
                <a:gradFill>
                  <a:gsLst>
                    <a:gs pos="100000">
                      <a:srgbClr val="000000"/>
                    </a:gs>
                    <a:gs pos="0">
                      <a:srgbClr val="000000"/>
                    </a:gs>
                  </a:gsLst>
                  <a:lin ang="5400000" scaled="0"/>
                </a:gradFill>
                <a:latin typeface="Segoe UI Light"/>
              </a:rPr>
              <a:t>State</a:t>
            </a:r>
            <a:endParaRPr lang="en-IN" sz="2100" spc="-70" dirty="0">
              <a:gradFill>
                <a:gsLst>
                  <a:gs pos="100000">
                    <a:srgbClr val="000000"/>
                  </a:gs>
                  <a:gs pos="0">
                    <a:srgbClr val="000000"/>
                  </a:gs>
                </a:gsLst>
                <a:lin ang="5400000" scaled="0"/>
              </a:gradFill>
              <a:latin typeface="Segoe UI Light"/>
            </a:endParaRPr>
          </a:p>
          <a:p>
            <a:pPr marL="628650" lvl="2" indent="-285750" defTabSz="342900">
              <a:lnSpc>
                <a:spcPct val="140000"/>
              </a:lnSpc>
              <a:spcBef>
                <a:spcPts val="750"/>
              </a:spcBef>
            </a:pPr>
            <a:r>
              <a:rPr lang="en-IN" sz="2100" spc="-70" dirty="0" smtClean="0">
                <a:gradFill>
                  <a:gsLst>
                    <a:gs pos="100000">
                      <a:srgbClr val="000000"/>
                    </a:gs>
                    <a:gs pos="0">
                      <a:srgbClr val="000000"/>
                    </a:gs>
                  </a:gsLst>
                  <a:lin ang="5400000" scaled="0"/>
                </a:gradFill>
                <a:latin typeface="Segoe UI Light"/>
              </a:rPr>
              <a:t>Language</a:t>
            </a:r>
            <a:endParaRPr lang="en-IN" sz="2100" spc="-70" dirty="0">
              <a:gradFill>
                <a:gsLst>
                  <a:gs pos="100000">
                    <a:srgbClr val="000000"/>
                  </a:gs>
                  <a:gs pos="0">
                    <a:srgbClr val="000000"/>
                  </a:gs>
                </a:gsLst>
                <a:lin ang="5400000" scaled="0"/>
              </a:gradFill>
              <a:latin typeface="Segoe UI Light"/>
            </a:endParaRPr>
          </a:p>
          <a:p>
            <a:pPr marL="628650" lvl="2" indent="-285750" defTabSz="342900">
              <a:lnSpc>
                <a:spcPct val="140000"/>
              </a:lnSpc>
              <a:spcBef>
                <a:spcPts val="750"/>
              </a:spcBef>
            </a:pPr>
            <a:r>
              <a:rPr lang="en-IN" sz="2100" spc="-70" dirty="0" smtClean="0">
                <a:gradFill>
                  <a:gsLst>
                    <a:gs pos="100000">
                      <a:srgbClr val="000000"/>
                    </a:gs>
                    <a:gs pos="0">
                      <a:srgbClr val="000000"/>
                    </a:gs>
                  </a:gsLst>
                  <a:lin ang="5400000" scaled="0"/>
                </a:gradFill>
                <a:latin typeface="Segoe UI Light"/>
              </a:rPr>
              <a:t>Region</a:t>
            </a:r>
            <a:endParaRPr lang="en-US" dirty="0"/>
          </a:p>
        </p:txBody>
      </p:sp>
    </p:spTree>
    <p:extLst>
      <p:ext uri="{BB962C8B-B14F-4D97-AF65-F5344CB8AC3E}">
        <p14:creationId xmlns:p14="http://schemas.microsoft.com/office/powerpoint/2010/main" val="729379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Testing	</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noAutofit/>
          </a:bodyPr>
          <a:lstStyle/>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Special </a:t>
            </a:r>
            <a:r>
              <a:rPr lang="en-IN" sz="2200" spc="-70" dirty="0" smtClean="0">
                <a:gradFill>
                  <a:gsLst>
                    <a:gs pos="100000">
                      <a:srgbClr val="000000"/>
                    </a:gs>
                    <a:gs pos="0">
                      <a:srgbClr val="000000"/>
                    </a:gs>
                  </a:gsLst>
                  <a:lin ang="5400000" scaled="0"/>
                </a:gradFill>
                <a:latin typeface="Segoe UI Light"/>
              </a:rPr>
              <a:t>Features</a:t>
            </a:r>
            <a:endParaRPr lang="en-IN" sz="2200" spc="-70" dirty="0">
              <a:gradFill>
                <a:gsLst>
                  <a:gs pos="100000">
                    <a:srgbClr val="000000"/>
                  </a:gs>
                  <a:gs pos="0">
                    <a:srgbClr val="000000"/>
                  </a:gs>
                </a:gsLst>
                <a:lin ang="5400000" scaled="0"/>
              </a:gradFill>
              <a:latin typeface="Segoe UI Light"/>
            </a:endParaRPr>
          </a:p>
          <a:p>
            <a:pPr marL="628650" lvl="2" indent="-285750" defTabSz="342900">
              <a:lnSpc>
                <a:spcPct val="120000"/>
              </a:lnSpc>
              <a:spcBef>
                <a:spcPts val="750"/>
              </a:spcBef>
            </a:pPr>
            <a:r>
              <a:rPr lang="en-IN" sz="1900" spc="-70" dirty="0" smtClean="0">
                <a:gradFill>
                  <a:gsLst>
                    <a:gs pos="100000">
                      <a:srgbClr val="000000"/>
                    </a:gs>
                    <a:gs pos="0">
                      <a:srgbClr val="000000"/>
                    </a:gs>
                  </a:gsLst>
                  <a:lin ang="5400000" scaled="0"/>
                </a:gradFill>
                <a:latin typeface="Segoe UI Light"/>
              </a:rPr>
              <a:t>Copy-and-paste</a:t>
            </a:r>
            <a:endParaRPr lang="en-IN" sz="1900" spc="-70" dirty="0">
              <a:gradFill>
                <a:gsLst>
                  <a:gs pos="100000">
                    <a:srgbClr val="000000"/>
                  </a:gs>
                  <a:gs pos="0">
                    <a:srgbClr val="000000"/>
                  </a:gs>
                </a:gsLst>
                <a:lin ang="5400000" scaled="0"/>
              </a:gradFill>
              <a:latin typeface="Segoe UI Light"/>
            </a:endParaRPr>
          </a:p>
          <a:p>
            <a:pPr marL="628650" lvl="2" indent="-285750" defTabSz="342900">
              <a:lnSpc>
                <a:spcPct val="120000"/>
              </a:lnSpc>
              <a:spcBef>
                <a:spcPts val="750"/>
              </a:spcBef>
            </a:pPr>
            <a:r>
              <a:rPr lang="en-IN" sz="1900" spc="-70" dirty="0" smtClean="0">
                <a:gradFill>
                  <a:gsLst>
                    <a:gs pos="100000">
                      <a:srgbClr val="000000"/>
                    </a:gs>
                    <a:gs pos="0">
                      <a:srgbClr val="000000"/>
                    </a:gs>
                  </a:gsLst>
                  <a:lin ang="5400000" scaled="0"/>
                </a:gradFill>
                <a:latin typeface="Segoe UI Light"/>
              </a:rPr>
              <a:t>Location</a:t>
            </a:r>
            <a:endParaRPr lang="en-IN" sz="1900" spc="-70" dirty="0">
              <a:gradFill>
                <a:gsLst>
                  <a:gs pos="100000">
                    <a:srgbClr val="000000"/>
                  </a:gs>
                  <a:gs pos="0">
                    <a:srgbClr val="000000"/>
                  </a:gs>
                </a:gsLst>
                <a:lin ang="5400000" scaled="0"/>
              </a:gradFill>
              <a:latin typeface="Segoe UI Light"/>
            </a:endParaRPr>
          </a:p>
          <a:p>
            <a:pPr marL="628650" lvl="2" indent="-285750" defTabSz="342900">
              <a:lnSpc>
                <a:spcPct val="120000"/>
              </a:lnSpc>
              <a:spcBef>
                <a:spcPts val="750"/>
              </a:spcBef>
            </a:pPr>
            <a:r>
              <a:rPr lang="en-IN" sz="1900" spc="-70" dirty="0" smtClean="0">
                <a:gradFill>
                  <a:gsLst>
                    <a:gs pos="100000">
                      <a:srgbClr val="000000"/>
                    </a:gs>
                    <a:gs pos="0">
                      <a:srgbClr val="000000"/>
                    </a:gs>
                  </a:gsLst>
                  <a:lin ang="5400000" scaled="0"/>
                </a:gradFill>
                <a:latin typeface="Segoe UI Light"/>
              </a:rPr>
              <a:t>Accelerometer</a:t>
            </a:r>
            <a:endParaRPr lang="en-IN" sz="1900" spc="-70" dirty="0">
              <a:gradFill>
                <a:gsLst>
                  <a:gs pos="100000">
                    <a:srgbClr val="000000"/>
                  </a:gs>
                  <a:gs pos="0">
                    <a:srgbClr val="000000"/>
                  </a:gs>
                </a:gsLst>
                <a:lin ang="5400000" scaled="0"/>
              </a:gradFill>
              <a:latin typeface="Segoe UI Light"/>
            </a:endParaRPr>
          </a:p>
          <a:p>
            <a:pPr marL="628650" lvl="2" indent="-285750" defTabSz="342900">
              <a:lnSpc>
                <a:spcPct val="120000"/>
              </a:lnSpc>
              <a:spcBef>
                <a:spcPts val="750"/>
              </a:spcBef>
            </a:pPr>
            <a:r>
              <a:rPr lang="en-IN" sz="1900" spc="-70" dirty="0">
                <a:gradFill>
                  <a:gsLst>
                    <a:gs pos="100000">
                      <a:srgbClr val="000000"/>
                    </a:gs>
                    <a:gs pos="0">
                      <a:srgbClr val="000000"/>
                    </a:gs>
                  </a:gsLst>
                  <a:lin ang="5400000" scaled="0"/>
                </a:gradFill>
                <a:latin typeface="Segoe UI Light"/>
              </a:rPr>
              <a:t>Launchers &amp; Choosers</a:t>
            </a:r>
            <a:endParaRPr lang="en-US" sz="1900" spc="-70" dirty="0">
              <a:gradFill>
                <a:gsLst>
                  <a:gs pos="100000">
                    <a:srgbClr val="000000"/>
                  </a:gs>
                  <a:gs pos="0">
                    <a:srgbClr val="000000"/>
                  </a:gs>
                </a:gsLst>
                <a:lin ang="5400000" scaled="0"/>
              </a:gradFill>
              <a:latin typeface="Segoe UI Light"/>
            </a:endParaRPr>
          </a:p>
        </p:txBody>
      </p:sp>
    </p:spTree>
    <p:extLst>
      <p:ext uri="{BB962C8B-B14F-4D97-AF65-F5344CB8AC3E}">
        <p14:creationId xmlns:p14="http://schemas.microsoft.com/office/powerpoint/2010/main" val="2809252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Testing	</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noAutofit/>
          </a:bodyPr>
          <a:lstStyle/>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Reliability and Resource usage</a:t>
            </a:r>
          </a:p>
          <a:p>
            <a:pPr marL="628650" lvl="2" indent="-285750" defTabSz="342900">
              <a:lnSpc>
                <a:spcPct val="120000"/>
              </a:lnSpc>
              <a:spcBef>
                <a:spcPts val="750"/>
              </a:spcBef>
            </a:pPr>
            <a:r>
              <a:rPr lang="en-IN" sz="1900" spc="-70" dirty="0">
                <a:gradFill>
                  <a:gsLst>
                    <a:gs pos="100000">
                      <a:srgbClr val="000000"/>
                    </a:gs>
                    <a:gs pos="0">
                      <a:srgbClr val="000000"/>
                    </a:gs>
                  </a:gsLst>
                  <a:lin ang="5400000" scaled="0"/>
                </a:gradFill>
                <a:latin typeface="Segoe UI Light"/>
              </a:rPr>
              <a:t>Unit Tests</a:t>
            </a:r>
          </a:p>
          <a:p>
            <a:pPr marL="628650" lvl="2" indent="-285750" defTabSz="342900">
              <a:lnSpc>
                <a:spcPct val="120000"/>
              </a:lnSpc>
              <a:spcBef>
                <a:spcPts val="750"/>
              </a:spcBef>
            </a:pPr>
            <a:r>
              <a:rPr lang="en-IN" sz="1900" spc="-70" dirty="0" smtClean="0">
                <a:gradFill>
                  <a:gsLst>
                    <a:gs pos="100000">
                      <a:srgbClr val="000000"/>
                    </a:gs>
                    <a:gs pos="0">
                      <a:srgbClr val="000000"/>
                    </a:gs>
                  </a:gsLst>
                  <a:lin ang="5400000" scaled="0"/>
                </a:gradFill>
                <a:latin typeface="Segoe UI Light"/>
              </a:rPr>
              <a:t>Network </a:t>
            </a:r>
            <a:r>
              <a:rPr lang="en-IN" sz="1900" spc="-70" dirty="0">
                <a:gradFill>
                  <a:gsLst>
                    <a:gs pos="100000">
                      <a:srgbClr val="000000"/>
                    </a:gs>
                    <a:gs pos="0">
                      <a:srgbClr val="000000"/>
                    </a:gs>
                  </a:gsLst>
                  <a:lin ang="5400000" scaled="0"/>
                </a:gradFill>
                <a:latin typeface="Segoe UI Light"/>
              </a:rPr>
              <a:t>Connection</a:t>
            </a:r>
          </a:p>
          <a:p>
            <a:pPr marL="628650" lvl="2" indent="-285750" defTabSz="342900">
              <a:lnSpc>
                <a:spcPct val="120000"/>
              </a:lnSpc>
              <a:spcBef>
                <a:spcPts val="750"/>
              </a:spcBef>
            </a:pPr>
            <a:r>
              <a:rPr lang="en-IN" sz="1900" spc="-70" dirty="0" smtClean="0">
                <a:gradFill>
                  <a:gsLst>
                    <a:gs pos="100000">
                      <a:srgbClr val="000000"/>
                    </a:gs>
                    <a:gs pos="0">
                      <a:srgbClr val="000000"/>
                    </a:gs>
                  </a:gsLst>
                  <a:lin ang="5400000" scaled="0"/>
                </a:gradFill>
                <a:latin typeface="Segoe UI Light"/>
              </a:rPr>
              <a:t>Usage </a:t>
            </a:r>
            <a:r>
              <a:rPr lang="en-IN" sz="1900" spc="-70" dirty="0">
                <a:gradFill>
                  <a:gsLst>
                    <a:gs pos="100000">
                      <a:srgbClr val="000000"/>
                    </a:gs>
                    <a:gs pos="0">
                      <a:srgbClr val="000000"/>
                    </a:gs>
                  </a:gsLst>
                  <a:lin ang="5400000" scaled="0"/>
                </a:gradFill>
                <a:latin typeface="Segoe UI Light"/>
              </a:rPr>
              <a:t>of resources</a:t>
            </a:r>
          </a:p>
          <a:p>
            <a:pPr marL="628650" lvl="2" indent="-285750" defTabSz="342900">
              <a:lnSpc>
                <a:spcPct val="120000"/>
              </a:lnSpc>
              <a:spcBef>
                <a:spcPts val="750"/>
              </a:spcBef>
            </a:pPr>
            <a:r>
              <a:rPr lang="en-IN" sz="1900" spc="-70" dirty="0" smtClean="0">
                <a:gradFill>
                  <a:gsLst>
                    <a:gs pos="100000">
                      <a:srgbClr val="000000"/>
                    </a:gs>
                    <a:gs pos="0">
                      <a:srgbClr val="000000"/>
                    </a:gs>
                  </a:gsLst>
                  <a:lin ang="5400000" scaled="0"/>
                </a:gradFill>
                <a:latin typeface="Segoe UI Light"/>
              </a:rPr>
              <a:t>Responsiveness</a:t>
            </a:r>
            <a:endParaRPr lang="en-US" sz="1900" spc="-70" dirty="0">
              <a:gradFill>
                <a:gsLst>
                  <a:gs pos="100000">
                    <a:srgbClr val="000000"/>
                  </a:gs>
                  <a:gs pos="0">
                    <a:srgbClr val="000000"/>
                  </a:gs>
                </a:gsLst>
                <a:lin ang="5400000" scaled="0"/>
              </a:gradFill>
              <a:latin typeface="Segoe UI Light"/>
            </a:endParaRPr>
          </a:p>
        </p:txBody>
      </p:sp>
    </p:spTree>
    <p:extLst>
      <p:ext uri="{BB962C8B-B14F-4D97-AF65-F5344CB8AC3E}">
        <p14:creationId xmlns:p14="http://schemas.microsoft.com/office/powerpoint/2010/main" val="172684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Emulator support</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normAutofit fontScale="55000" lnSpcReduction="20000"/>
          </a:bodyPr>
          <a:lstStyle/>
          <a:p>
            <a:pPr marL="285750" indent="-285750" defTabSz="342900">
              <a:lnSpc>
                <a:spcPct val="140000"/>
              </a:lnSpc>
            </a:pPr>
            <a:r>
              <a:rPr lang="en-IN" sz="3500" spc="-70" dirty="0">
                <a:gradFill>
                  <a:gsLst>
                    <a:gs pos="100000">
                      <a:srgbClr val="000000"/>
                    </a:gs>
                    <a:gs pos="0">
                      <a:srgbClr val="000000"/>
                    </a:gs>
                  </a:gsLst>
                  <a:lin ang="5400000" scaled="0"/>
                </a:gradFill>
                <a:latin typeface="Segoe UI Light"/>
              </a:rPr>
              <a:t>Screen resolution, size and memory</a:t>
            </a:r>
          </a:p>
          <a:p>
            <a:pPr marL="285750" indent="-285750" defTabSz="342900">
              <a:lnSpc>
                <a:spcPct val="140000"/>
              </a:lnSpc>
            </a:pPr>
            <a:r>
              <a:rPr lang="en-IN" sz="3500" spc="-70" dirty="0" smtClean="0">
                <a:gradFill>
                  <a:gsLst>
                    <a:gs pos="100000">
                      <a:srgbClr val="000000"/>
                    </a:gs>
                    <a:gs pos="0">
                      <a:srgbClr val="000000"/>
                    </a:gs>
                  </a:gsLst>
                  <a:lin ang="5400000" scaled="0"/>
                </a:gradFill>
                <a:latin typeface="Segoe UI Light"/>
              </a:rPr>
              <a:t>Orientation</a:t>
            </a:r>
            <a:endParaRPr lang="en-IN" sz="3500" spc="-70" dirty="0">
              <a:gradFill>
                <a:gsLst>
                  <a:gs pos="100000">
                    <a:srgbClr val="000000"/>
                  </a:gs>
                  <a:gs pos="0">
                    <a:srgbClr val="000000"/>
                  </a:gs>
                </a:gsLst>
                <a:lin ang="5400000" scaled="0"/>
              </a:gradFill>
              <a:latin typeface="Segoe UI Light"/>
            </a:endParaRPr>
          </a:p>
          <a:p>
            <a:pPr marL="285750" indent="-285750" defTabSz="342900">
              <a:lnSpc>
                <a:spcPct val="140000"/>
              </a:lnSpc>
            </a:pPr>
            <a:r>
              <a:rPr lang="en-IN" sz="3500" spc="-70" dirty="0" smtClean="0">
                <a:gradFill>
                  <a:gsLst>
                    <a:gs pos="100000">
                      <a:srgbClr val="000000"/>
                    </a:gs>
                    <a:gs pos="0">
                      <a:srgbClr val="000000"/>
                    </a:gs>
                  </a:gsLst>
                  <a:lin ang="5400000" scaled="0"/>
                </a:gradFill>
                <a:latin typeface="Segoe UI Light"/>
              </a:rPr>
              <a:t>Networking</a:t>
            </a:r>
            <a:endParaRPr lang="en-IN" sz="3500" spc="-70" dirty="0">
              <a:gradFill>
                <a:gsLst>
                  <a:gs pos="100000">
                    <a:srgbClr val="000000"/>
                  </a:gs>
                  <a:gs pos="0">
                    <a:srgbClr val="000000"/>
                  </a:gs>
                </a:gsLst>
                <a:lin ang="5400000" scaled="0"/>
              </a:gradFill>
              <a:latin typeface="Segoe UI Light"/>
            </a:endParaRPr>
          </a:p>
          <a:p>
            <a:pPr marL="285750" indent="-285750" defTabSz="342900">
              <a:lnSpc>
                <a:spcPct val="140000"/>
              </a:lnSpc>
            </a:pPr>
            <a:r>
              <a:rPr lang="en-IN" sz="3500" spc="-70" dirty="0" smtClean="0">
                <a:gradFill>
                  <a:gsLst>
                    <a:gs pos="100000">
                      <a:srgbClr val="000000"/>
                    </a:gs>
                    <a:gs pos="0">
                      <a:srgbClr val="000000"/>
                    </a:gs>
                  </a:gsLst>
                  <a:lin ang="5400000" scaled="0"/>
                </a:gradFill>
                <a:latin typeface="Segoe UI Light"/>
              </a:rPr>
              <a:t>Language </a:t>
            </a:r>
            <a:r>
              <a:rPr lang="en-IN" sz="3500" spc="-70" dirty="0">
                <a:gradFill>
                  <a:gsLst>
                    <a:gs pos="100000">
                      <a:srgbClr val="000000"/>
                    </a:gs>
                    <a:gs pos="0">
                      <a:srgbClr val="000000"/>
                    </a:gs>
                  </a:gsLst>
                  <a:lin ang="5400000" scaled="0"/>
                </a:gradFill>
                <a:latin typeface="Segoe UI Light"/>
              </a:rPr>
              <a:t>and Region settings</a:t>
            </a:r>
          </a:p>
          <a:p>
            <a:pPr marL="285750" indent="-285750" defTabSz="342900">
              <a:lnSpc>
                <a:spcPct val="140000"/>
              </a:lnSpc>
            </a:pPr>
            <a:r>
              <a:rPr lang="en-IN" sz="3500" spc="-70" dirty="0" smtClean="0">
                <a:gradFill>
                  <a:gsLst>
                    <a:gs pos="100000">
                      <a:srgbClr val="000000"/>
                    </a:gs>
                    <a:gs pos="0">
                      <a:srgbClr val="000000"/>
                    </a:gs>
                  </a:gsLst>
                  <a:lin ang="5400000" scaled="0"/>
                </a:gradFill>
                <a:latin typeface="Segoe UI Light"/>
              </a:rPr>
              <a:t>Application </a:t>
            </a:r>
            <a:r>
              <a:rPr lang="en-IN" sz="3500" spc="-70" dirty="0">
                <a:gradFill>
                  <a:gsLst>
                    <a:gs pos="100000">
                      <a:srgbClr val="000000"/>
                    </a:gs>
                    <a:gs pos="0">
                      <a:srgbClr val="000000"/>
                    </a:gs>
                  </a:gsLst>
                  <a:lin ang="5400000" scaled="0"/>
                </a:gradFill>
                <a:latin typeface="Segoe UI Light"/>
              </a:rPr>
              <a:t>state</a:t>
            </a:r>
          </a:p>
          <a:p>
            <a:pPr marL="285750" indent="-285750" defTabSz="342900">
              <a:lnSpc>
                <a:spcPct val="140000"/>
              </a:lnSpc>
            </a:pPr>
            <a:r>
              <a:rPr lang="en-IN" sz="3500" spc="-70" dirty="0" smtClean="0">
                <a:gradFill>
                  <a:gsLst>
                    <a:gs pos="100000">
                      <a:srgbClr val="000000"/>
                    </a:gs>
                    <a:gs pos="0">
                      <a:srgbClr val="000000"/>
                    </a:gs>
                  </a:gsLst>
                  <a:lin ang="5400000" scaled="0"/>
                </a:gradFill>
                <a:latin typeface="Segoe UI Light"/>
              </a:rPr>
              <a:t>Microphone</a:t>
            </a:r>
            <a:endParaRPr lang="en-IN" sz="3500" spc="-70" dirty="0">
              <a:gradFill>
                <a:gsLst>
                  <a:gs pos="100000">
                    <a:srgbClr val="000000"/>
                  </a:gs>
                  <a:gs pos="0">
                    <a:srgbClr val="000000"/>
                  </a:gs>
                </a:gsLst>
                <a:lin ang="5400000" scaled="0"/>
              </a:gradFill>
              <a:latin typeface="Segoe UI Light"/>
            </a:endParaRPr>
          </a:p>
          <a:p>
            <a:pPr marL="285750" indent="-285750" defTabSz="342900">
              <a:lnSpc>
                <a:spcPct val="140000"/>
              </a:lnSpc>
            </a:pPr>
            <a:r>
              <a:rPr lang="en-IN" sz="3500" spc="-70" dirty="0" smtClean="0">
                <a:gradFill>
                  <a:gsLst>
                    <a:gs pos="100000">
                      <a:srgbClr val="000000"/>
                    </a:gs>
                    <a:gs pos="0">
                      <a:srgbClr val="000000"/>
                    </a:gs>
                  </a:gsLst>
                  <a:lin ang="5400000" scaled="0"/>
                </a:gradFill>
                <a:latin typeface="Segoe UI Light"/>
              </a:rPr>
              <a:t>Lock </a:t>
            </a:r>
            <a:r>
              <a:rPr lang="en-IN" sz="3500" spc="-70" dirty="0">
                <a:gradFill>
                  <a:gsLst>
                    <a:gs pos="100000">
                      <a:srgbClr val="000000"/>
                    </a:gs>
                    <a:gs pos="0">
                      <a:srgbClr val="000000"/>
                    </a:gs>
                  </a:gsLst>
                  <a:lin ang="5400000" scaled="0"/>
                </a:gradFill>
                <a:latin typeface="Segoe UI Light"/>
              </a:rPr>
              <a:t>screen</a:t>
            </a:r>
          </a:p>
          <a:p>
            <a:endParaRPr lang="en-IN" dirty="0"/>
          </a:p>
          <a:p>
            <a:endParaRPr lang="en-US" dirty="0"/>
          </a:p>
        </p:txBody>
      </p:sp>
    </p:spTree>
    <p:extLst>
      <p:ext uri="{BB962C8B-B14F-4D97-AF65-F5344CB8AC3E}">
        <p14:creationId xmlns:p14="http://schemas.microsoft.com/office/powerpoint/2010/main" val="1343715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Only Physical Device	</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noAutofit/>
          </a:bodyPr>
          <a:lstStyle/>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Compass</a:t>
            </a:r>
          </a:p>
          <a:p>
            <a:pPr marL="285750" indent="-285750" defTabSz="342900">
              <a:lnSpc>
                <a:spcPct val="120000"/>
              </a:lnSpc>
            </a:pPr>
            <a:r>
              <a:rPr lang="en-IN" sz="2200" spc="-70" dirty="0" smtClean="0">
                <a:gradFill>
                  <a:gsLst>
                    <a:gs pos="100000">
                      <a:srgbClr val="000000"/>
                    </a:gs>
                    <a:gs pos="0">
                      <a:srgbClr val="000000"/>
                    </a:gs>
                  </a:gsLst>
                  <a:lin ang="5400000" scaled="0"/>
                </a:gradFill>
                <a:latin typeface="Segoe UI Light"/>
              </a:rPr>
              <a:t>Gyroscope</a:t>
            </a: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IN" sz="2200" spc="-70" dirty="0" smtClean="0">
                <a:gradFill>
                  <a:gsLst>
                    <a:gs pos="100000">
                      <a:srgbClr val="000000"/>
                    </a:gs>
                    <a:gs pos="0">
                      <a:srgbClr val="000000"/>
                    </a:gs>
                  </a:gsLst>
                  <a:lin ang="5400000" scaled="0"/>
                </a:gradFill>
                <a:latin typeface="Segoe UI Light"/>
              </a:rPr>
              <a:t>Vibration</a:t>
            </a: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IN" sz="2200" spc="-70" dirty="0" smtClean="0">
                <a:gradFill>
                  <a:gsLst>
                    <a:gs pos="100000">
                      <a:srgbClr val="000000"/>
                    </a:gs>
                    <a:gs pos="0">
                      <a:srgbClr val="000000"/>
                    </a:gs>
                  </a:gsLst>
                  <a:lin ang="5400000" scaled="0"/>
                </a:gradFill>
                <a:latin typeface="Segoe UI Light"/>
              </a:rPr>
              <a:t>Brightness</a:t>
            </a:r>
            <a:endParaRPr lang="en-US" sz="2200" spc="-70" dirty="0">
              <a:gradFill>
                <a:gsLst>
                  <a:gs pos="100000">
                    <a:srgbClr val="000000"/>
                  </a:gs>
                  <a:gs pos="0">
                    <a:srgbClr val="000000"/>
                  </a:gs>
                </a:gsLst>
                <a:lin ang="5400000" scaled="0"/>
              </a:gradFill>
              <a:latin typeface="Segoe UI Light"/>
            </a:endParaRPr>
          </a:p>
        </p:txBody>
      </p:sp>
    </p:spTree>
    <p:extLst>
      <p:ext uri="{BB962C8B-B14F-4D97-AF65-F5344CB8AC3E}">
        <p14:creationId xmlns:p14="http://schemas.microsoft.com/office/powerpoint/2010/main" val="1035641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Prepare for store</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a:xfrm>
            <a:off x="628650" y="1119131"/>
            <a:ext cx="7886700" cy="3263504"/>
          </a:xfrm>
        </p:spPr>
        <p:txBody>
          <a:bodyPr>
            <a:noAutofit/>
          </a:bodyPr>
          <a:lstStyle/>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Certification </a:t>
            </a:r>
            <a:r>
              <a:rPr lang="en-IN" sz="2200" spc="-70" dirty="0" smtClean="0">
                <a:gradFill>
                  <a:gsLst>
                    <a:gs pos="100000">
                      <a:srgbClr val="000000"/>
                    </a:gs>
                    <a:gs pos="0">
                      <a:srgbClr val="000000"/>
                    </a:gs>
                  </a:gsLst>
                  <a:lin ang="5400000" scaled="0"/>
                </a:gradFill>
                <a:latin typeface="Segoe UI Light"/>
              </a:rPr>
              <a:t>requirements</a:t>
            </a:r>
          </a:p>
          <a:p>
            <a:pPr marL="285750" indent="-285750" defTabSz="342900">
              <a:lnSpc>
                <a:spcPct val="12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IN" sz="2200" spc="-70" dirty="0" smtClean="0">
                <a:gradFill>
                  <a:gsLst>
                    <a:gs pos="100000">
                      <a:srgbClr val="000000"/>
                    </a:gs>
                    <a:gs pos="0">
                      <a:srgbClr val="000000"/>
                    </a:gs>
                  </a:gsLst>
                  <a:lin ang="5400000" scaled="0"/>
                </a:gradFill>
                <a:latin typeface="Segoe UI Light"/>
              </a:rPr>
              <a:t>Names </a:t>
            </a:r>
            <a:r>
              <a:rPr lang="en-IN" sz="2200" spc="-70" dirty="0">
                <a:gradFill>
                  <a:gsLst>
                    <a:gs pos="100000">
                      <a:srgbClr val="000000"/>
                    </a:gs>
                    <a:gs pos="0">
                      <a:srgbClr val="000000"/>
                    </a:gs>
                  </a:gsLst>
                  <a:lin ang="5400000" scaled="0"/>
                </a:gradFill>
                <a:latin typeface="Segoe UI Light"/>
              </a:rPr>
              <a:t>and </a:t>
            </a:r>
            <a:r>
              <a:rPr lang="en-IN" sz="2200" spc="-70" dirty="0" smtClean="0">
                <a:gradFill>
                  <a:gsLst>
                    <a:gs pos="100000">
                      <a:srgbClr val="000000"/>
                    </a:gs>
                    <a:gs pos="0">
                      <a:srgbClr val="000000"/>
                    </a:gs>
                  </a:gsLst>
                  <a:lin ang="5400000" scaled="0"/>
                </a:gradFill>
                <a:latin typeface="Segoe UI Light"/>
              </a:rPr>
              <a:t>Icons</a:t>
            </a:r>
          </a:p>
          <a:p>
            <a:pPr marL="285750" indent="-285750" defTabSz="342900">
              <a:lnSpc>
                <a:spcPct val="12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IN" sz="2200" spc="-70" dirty="0" smtClean="0">
                <a:gradFill>
                  <a:gsLst>
                    <a:gs pos="100000">
                      <a:srgbClr val="000000"/>
                    </a:gs>
                    <a:gs pos="0">
                      <a:srgbClr val="000000"/>
                    </a:gs>
                  </a:gsLst>
                  <a:lin ang="5400000" scaled="0"/>
                </a:gradFill>
                <a:latin typeface="Segoe UI Light"/>
              </a:rPr>
              <a:t>App Description</a:t>
            </a:r>
          </a:p>
          <a:p>
            <a:pPr marL="285750" indent="-285750" defTabSz="342900">
              <a:lnSpc>
                <a:spcPct val="12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IN" sz="2200" spc="-70" dirty="0" smtClean="0">
                <a:gradFill>
                  <a:gsLst>
                    <a:gs pos="100000">
                      <a:srgbClr val="000000"/>
                    </a:gs>
                    <a:gs pos="0">
                      <a:srgbClr val="000000"/>
                    </a:gs>
                  </a:gsLst>
                  <a:lin ang="5400000" scaled="0"/>
                </a:gradFill>
                <a:latin typeface="Segoe UI Light"/>
              </a:rPr>
              <a:t>App </a:t>
            </a:r>
            <a:r>
              <a:rPr lang="en-IN" sz="2200" spc="-70" dirty="0">
                <a:gradFill>
                  <a:gsLst>
                    <a:gs pos="100000">
                      <a:srgbClr val="000000"/>
                    </a:gs>
                    <a:gs pos="0">
                      <a:srgbClr val="000000"/>
                    </a:gs>
                  </a:gsLst>
                  <a:lin ang="5400000" scaled="0"/>
                </a:gradFill>
                <a:latin typeface="Segoe UI Light"/>
              </a:rPr>
              <a:t>screenshots</a:t>
            </a:r>
            <a:endParaRPr lang="en-US" sz="2200" spc="-70" dirty="0">
              <a:gradFill>
                <a:gsLst>
                  <a:gs pos="100000">
                    <a:srgbClr val="000000"/>
                  </a:gs>
                  <a:gs pos="0">
                    <a:srgbClr val="000000"/>
                  </a:gs>
                </a:gsLst>
                <a:lin ang="5400000" scaled="0"/>
              </a:gradFill>
              <a:latin typeface="Segoe UI Light"/>
            </a:endParaRPr>
          </a:p>
        </p:txBody>
      </p:sp>
    </p:spTree>
    <p:extLst>
      <p:ext uri="{BB962C8B-B14F-4D97-AF65-F5344CB8AC3E}">
        <p14:creationId xmlns:p14="http://schemas.microsoft.com/office/powerpoint/2010/main" val="355600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9112" y="1465050"/>
            <a:ext cx="1862101" cy="1631216"/>
          </a:xfrm>
          <a:prstGeom prst="rect">
            <a:avLst/>
          </a:prstGeom>
          <a:noFill/>
        </p:spPr>
        <p:txBody>
          <a:bodyPr wrap="square" rtlCol="0">
            <a:spAutoFit/>
          </a:bodyPr>
          <a:lstStyle/>
          <a:p>
            <a:pPr marL="285750" indent="-285750">
              <a:buFont typeface="Arial" panose="020B0604020202020204" pitchFamily="34" charset="0"/>
              <a:buChar char="•"/>
            </a:pPr>
            <a:r>
              <a:rPr lang="en-IN" sz="2000" spc="-70" dirty="0" smtClean="0">
                <a:gradFill>
                  <a:gsLst>
                    <a:gs pos="100000">
                      <a:srgbClr val="000000"/>
                    </a:gs>
                    <a:gs pos="0">
                      <a:srgbClr val="000000"/>
                    </a:gs>
                  </a:gsLst>
                  <a:lin ang="5400000" scaled="0"/>
                </a:gradFill>
                <a:latin typeface="Segoe UI Light"/>
              </a:rPr>
              <a:t>Native</a:t>
            </a:r>
          </a:p>
          <a:p>
            <a:pPr marL="285750" indent="-285750">
              <a:buFont typeface="Arial" panose="020B0604020202020204" pitchFamily="34" charset="0"/>
              <a:buChar char="•"/>
            </a:pPr>
            <a:endParaRPr lang="en-IN" sz="2000" spc="-70" dirty="0">
              <a:gradFill>
                <a:gsLst>
                  <a:gs pos="100000">
                    <a:srgbClr val="000000"/>
                  </a:gs>
                  <a:gs pos="0">
                    <a:srgbClr val="000000"/>
                  </a:gs>
                </a:gsLst>
                <a:lin ang="5400000" scaled="0"/>
              </a:gradFill>
              <a:latin typeface="Segoe UI Light"/>
            </a:endParaRPr>
          </a:p>
          <a:p>
            <a:pPr marL="285750" indent="-285750">
              <a:buFont typeface="Arial" panose="020B0604020202020204" pitchFamily="34" charset="0"/>
              <a:buChar char="•"/>
            </a:pPr>
            <a:r>
              <a:rPr lang="en-IN" sz="2000" spc="-70" dirty="0" smtClean="0">
                <a:gradFill>
                  <a:gsLst>
                    <a:gs pos="100000">
                      <a:srgbClr val="000000"/>
                    </a:gs>
                    <a:gs pos="0">
                      <a:srgbClr val="000000"/>
                    </a:gs>
                  </a:gsLst>
                  <a:lin ang="5400000" scaled="0"/>
                </a:gradFill>
                <a:latin typeface="Segoe UI Light"/>
              </a:rPr>
              <a:t>Hybrid</a:t>
            </a:r>
          </a:p>
          <a:p>
            <a:pPr marL="285750" indent="-285750">
              <a:buFont typeface="Arial" panose="020B0604020202020204" pitchFamily="34" charset="0"/>
              <a:buChar char="•"/>
            </a:pPr>
            <a:endParaRPr lang="en-IN" sz="2000" spc="-70" dirty="0">
              <a:gradFill>
                <a:gsLst>
                  <a:gs pos="100000">
                    <a:srgbClr val="000000"/>
                  </a:gs>
                  <a:gs pos="0">
                    <a:srgbClr val="000000"/>
                  </a:gs>
                </a:gsLst>
                <a:lin ang="5400000" scaled="0"/>
              </a:gradFill>
              <a:latin typeface="Segoe UI Light"/>
            </a:endParaRPr>
          </a:p>
          <a:p>
            <a:pPr marL="285750" indent="-285750">
              <a:buFont typeface="Arial" panose="020B0604020202020204" pitchFamily="34" charset="0"/>
              <a:buChar char="•"/>
            </a:pPr>
            <a:r>
              <a:rPr lang="en-IN" sz="2000" spc="-70" dirty="0">
                <a:gradFill>
                  <a:gsLst>
                    <a:gs pos="100000">
                      <a:srgbClr val="000000"/>
                    </a:gs>
                    <a:gs pos="0">
                      <a:srgbClr val="000000"/>
                    </a:gs>
                  </a:gsLst>
                  <a:lin ang="5400000" scaled="0"/>
                </a:gradFill>
                <a:latin typeface="Segoe UI Light"/>
              </a:rPr>
              <a:t>Web</a:t>
            </a:r>
            <a:endParaRPr lang="en-US" sz="2000" spc="-70" dirty="0">
              <a:gradFill>
                <a:gsLst>
                  <a:gs pos="100000">
                    <a:srgbClr val="000000"/>
                  </a:gs>
                  <a:gs pos="0">
                    <a:srgbClr val="000000"/>
                  </a:gs>
                </a:gsLst>
                <a:lin ang="5400000" scaled="0"/>
              </a:gradFill>
              <a:latin typeface="Segoe UI Light"/>
            </a:endParaRPr>
          </a:p>
        </p:txBody>
      </p:sp>
      <p:sp>
        <p:nvSpPr>
          <p:cNvPr id="4"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a:gradFill>
                  <a:gsLst>
                    <a:gs pos="1250">
                      <a:srgbClr val="00BCF2"/>
                    </a:gs>
                    <a:gs pos="100000">
                      <a:srgbClr val="00BCF2"/>
                    </a:gs>
                  </a:gsLst>
                  <a:lin ang="5400000" scaled="0"/>
                </a:gradFill>
                <a:latin typeface="Segoe UI Light"/>
              </a:rPr>
              <a:t>Developing apps</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2986577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Prepare for </a:t>
            </a:r>
            <a:r>
              <a:rPr lang="en-IN" sz="4000" spc="-100" dirty="0" smtClean="0">
                <a:ln w="3175">
                  <a:noFill/>
                </a:ln>
                <a:gradFill>
                  <a:gsLst>
                    <a:gs pos="1250">
                      <a:srgbClr val="00BCF2"/>
                    </a:gs>
                    <a:gs pos="100000">
                      <a:srgbClr val="00BCF2"/>
                    </a:gs>
                  </a:gsLst>
                  <a:lin ang="5400000" scaled="0"/>
                </a:gradFill>
                <a:latin typeface="Segoe UI Light"/>
                <a:ea typeface="+mn-ea"/>
                <a:cs typeface="Arial" charset="0"/>
              </a:rPr>
              <a:t>store - WACK</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pic>
        <p:nvPicPr>
          <p:cNvPr id="5" name="Picture 4"/>
          <p:cNvPicPr>
            <a:picLocks noChangeAspect="1"/>
          </p:cNvPicPr>
          <p:nvPr/>
        </p:nvPicPr>
        <p:blipFill>
          <a:blip r:embed="rId3"/>
          <a:stretch>
            <a:fillRect/>
          </a:stretch>
        </p:blipFill>
        <p:spPr>
          <a:xfrm>
            <a:off x="1896557" y="1040823"/>
            <a:ext cx="5350886" cy="3847262"/>
          </a:xfrm>
          <a:prstGeom prst="rect">
            <a:avLst/>
          </a:prstGeom>
        </p:spPr>
      </p:pic>
    </p:spTree>
    <p:extLst>
      <p:ext uri="{BB962C8B-B14F-4D97-AF65-F5344CB8AC3E}">
        <p14:creationId xmlns:p14="http://schemas.microsoft.com/office/powerpoint/2010/main" val="1637404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Prepare for </a:t>
            </a:r>
            <a:r>
              <a:rPr lang="en-IN" sz="4000" spc="-100" dirty="0" smtClean="0">
                <a:ln w="3175">
                  <a:noFill/>
                </a:ln>
                <a:gradFill>
                  <a:gsLst>
                    <a:gs pos="1250">
                      <a:srgbClr val="00BCF2"/>
                    </a:gs>
                    <a:gs pos="100000">
                      <a:srgbClr val="00BCF2"/>
                    </a:gs>
                  </a:gsLst>
                  <a:lin ang="5400000" scaled="0"/>
                </a:gradFill>
                <a:latin typeface="Segoe UI Light"/>
                <a:ea typeface="+mn-ea"/>
                <a:cs typeface="Arial" charset="0"/>
              </a:rPr>
              <a:t>store - WACK</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pic>
        <p:nvPicPr>
          <p:cNvPr id="5" name="Picture 4"/>
          <p:cNvPicPr>
            <a:picLocks noChangeAspect="1"/>
          </p:cNvPicPr>
          <p:nvPr/>
        </p:nvPicPr>
        <p:blipFill>
          <a:blip r:embed="rId3"/>
          <a:stretch>
            <a:fillRect/>
          </a:stretch>
        </p:blipFill>
        <p:spPr>
          <a:xfrm>
            <a:off x="1896557" y="1040823"/>
            <a:ext cx="5350886" cy="3847262"/>
          </a:xfrm>
          <a:prstGeom prst="rect">
            <a:avLst/>
          </a:prstGeom>
        </p:spPr>
      </p:pic>
    </p:spTree>
    <p:extLst>
      <p:ext uri="{BB962C8B-B14F-4D97-AF65-F5344CB8AC3E}">
        <p14:creationId xmlns:p14="http://schemas.microsoft.com/office/powerpoint/2010/main" val="1637404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Coded UI for Windows Phone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7700" y="1195280"/>
            <a:ext cx="4219644" cy="3262312"/>
          </a:xfrm>
        </p:spPr>
      </p:pic>
      <p:sp>
        <p:nvSpPr>
          <p:cNvPr id="5" name="TextBox 4"/>
          <p:cNvSpPr txBox="1"/>
          <p:nvPr/>
        </p:nvSpPr>
        <p:spPr>
          <a:xfrm>
            <a:off x="628650" y="1268016"/>
            <a:ext cx="4286250" cy="1724062"/>
          </a:xfrm>
          <a:prstGeom prst="rect">
            <a:avLst/>
          </a:prstGeom>
          <a:noFill/>
        </p:spPr>
        <p:txBody>
          <a:bodyPr wrap="square" rtlCol="0">
            <a:spAutoFit/>
          </a:bodyPr>
          <a:lstStyle/>
          <a:p>
            <a:pPr marL="285750" indent="-285750">
              <a:lnSpc>
                <a:spcPct val="120000"/>
              </a:lnSpc>
              <a:spcBef>
                <a:spcPts val="750"/>
              </a:spcBef>
              <a:buFont typeface="Arial" panose="020B0604020202020204" pitchFamily="34" charset="0"/>
              <a:buChar char="•"/>
            </a:pPr>
            <a:r>
              <a:rPr lang="en-IN" sz="2200" spc="-70" dirty="0">
                <a:gradFill>
                  <a:gsLst>
                    <a:gs pos="100000">
                      <a:srgbClr val="000000"/>
                    </a:gs>
                    <a:gs pos="0">
                      <a:srgbClr val="000000"/>
                    </a:gs>
                  </a:gsLst>
                  <a:lin ang="5400000" scaled="0"/>
                </a:gradFill>
                <a:latin typeface="Segoe UI Light"/>
              </a:rPr>
              <a:t>All touch gestures </a:t>
            </a:r>
            <a:r>
              <a:rPr lang="en-IN" sz="2200" spc="-70" dirty="0" smtClean="0">
                <a:gradFill>
                  <a:gsLst>
                    <a:gs pos="100000">
                      <a:srgbClr val="000000"/>
                    </a:gs>
                    <a:gs pos="0">
                      <a:srgbClr val="000000"/>
                    </a:gs>
                  </a:gsLst>
                  <a:lin ang="5400000" scaled="0"/>
                </a:gradFill>
                <a:latin typeface="Segoe UI Light"/>
              </a:rPr>
              <a:t>supported</a:t>
            </a:r>
            <a:endParaRPr lang="en-IN" sz="2200" spc="-70" dirty="0">
              <a:gradFill>
                <a:gsLst>
                  <a:gs pos="100000">
                    <a:srgbClr val="000000"/>
                  </a:gs>
                  <a:gs pos="0">
                    <a:srgbClr val="000000"/>
                  </a:gs>
                </a:gsLst>
                <a:lin ang="5400000" scaled="0"/>
              </a:gradFill>
              <a:latin typeface="Segoe UI Light"/>
            </a:endParaRPr>
          </a:p>
          <a:p>
            <a:pPr marL="285750" indent="-285750">
              <a:lnSpc>
                <a:spcPct val="120000"/>
              </a:lnSpc>
              <a:spcBef>
                <a:spcPts val="750"/>
              </a:spcBef>
              <a:buFont typeface="Arial" panose="020B0604020202020204" pitchFamily="34" charset="0"/>
              <a:buChar char="•"/>
            </a:pPr>
            <a:r>
              <a:rPr lang="en-IN" sz="2200" spc="-70" dirty="0">
                <a:gradFill>
                  <a:gsLst>
                    <a:gs pos="100000">
                      <a:srgbClr val="000000"/>
                    </a:gs>
                    <a:gs pos="0">
                      <a:srgbClr val="000000"/>
                    </a:gs>
                  </a:gsLst>
                  <a:lin ang="5400000" scaled="0"/>
                </a:gradFill>
                <a:latin typeface="Segoe UI Light"/>
              </a:rPr>
              <a:t>Tests </a:t>
            </a:r>
            <a:r>
              <a:rPr lang="en-IN" sz="2200" spc="-70" dirty="0" smtClean="0">
                <a:gradFill>
                  <a:gsLst>
                    <a:gs pos="100000">
                      <a:srgbClr val="000000"/>
                    </a:gs>
                    <a:gs pos="0">
                      <a:srgbClr val="000000"/>
                    </a:gs>
                  </a:gsLst>
                  <a:lin ang="5400000" scaled="0"/>
                </a:gradFill>
                <a:latin typeface="Segoe UI Light"/>
              </a:rPr>
              <a:t>run </a:t>
            </a:r>
            <a:r>
              <a:rPr lang="en-IN" sz="2200" spc="-70" dirty="0">
                <a:gradFill>
                  <a:gsLst>
                    <a:gs pos="100000">
                      <a:srgbClr val="000000"/>
                    </a:gs>
                    <a:gs pos="0">
                      <a:srgbClr val="000000"/>
                    </a:gs>
                  </a:gsLst>
                  <a:lin ang="5400000" scaled="0"/>
                </a:gradFill>
                <a:latin typeface="Segoe UI Light"/>
              </a:rPr>
              <a:t>from Visual Studio</a:t>
            </a:r>
          </a:p>
          <a:p>
            <a:pPr marL="285750" indent="-285750">
              <a:lnSpc>
                <a:spcPct val="120000"/>
              </a:lnSpc>
              <a:spcBef>
                <a:spcPts val="750"/>
              </a:spcBef>
              <a:buFont typeface="Arial" panose="020B0604020202020204" pitchFamily="34" charset="0"/>
              <a:buChar char="•"/>
            </a:pPr>
            <a:r>
              <a:rPr lang="en-IN" sz="2200" spc="-70" dirty="0">
                <a:gradFill>
                  <a:gsLst>
                    <a:gs pos="100000">
                      <a:srgbClr val="000000"/>
                    </a:gs>
                    <a:gs pos="0">
                      <a:srgbClr val="000000"/>
                    </a:gs>
                  </a:gsLst>
                  <a:lin ang="5400000" scaled="0"/>
                </a:gradFill>
                <a:latin typeface="Segoe UI Light"/>
              </a:rPr>
              <a:t>Testing using UI maps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478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US" sz="4000" spc="-100" dirty="0">
                <a:ln w="3175">
                  <a:noFill/>
                </a:ln>
                <a:gradFill>
                  <a:gsLst>
                    <a:gs pos="1250">
                      <a:srgbClr val="00BCF2"/>
                    </a:gs>
                    <a:gs pos="100000">
                      <a:srgbClr val="00BCF2"/>
                    </a:gs>
                  </a:gsLst>
                  <a:lin ang="5400000" scaled="0"/>
                </a:gradFill>
                <a:latin typeface="Segoe UI Light"/>
                <a:ea typeface="+mn-ea"/>
                <a:cs typeface="Arial" charset="0"/>
              </a:rPr>
              <a:t>App Protocols</a:t>
            </a:r>
          </a:p>
        </p:txBody>
      </p:sp>
      <p:sp>
        <p:nvSpPr>
          <p:cNvPr id="3" name="Content Placeholder 2"/>
          <p:cNvSpPr>
            <a:spLocks noGrp="1"/>
          </p:cNvSpPr>
          <p:nvPr>
            <p:ph idx="1"/>
          </p:nvPr>
        </p:nvSpPr>
        <p:spPr/>
        <p:txBody>
          <a:bodyPr>
            <a:noAutofit/>
          </a:bodyPr>
          <a:lstStyle/>
          <a:p>
            <a:pPr marL="285750" indent="-285750" defTabSz="342900">
              <a:lnSpc>
                <a:spcPct val="120000"/>
              </a:lnSpc>
            </a:pPr>
            <a:r>
              <a:rPr lang="en-US" sz="2200" spc="-70" dirty="0">
                <a:gradFill>
                  <a:gsLst>
                    <a:gs pos="100000">
                      <a:srgbClr val="000000"/>
                    </a:gs>
                    <a:gs pos="0">
                      <a:srgbClr val="000000"/>
                    </a:gs>
                  </a:gsLst>
                  <a:lin ang="5400000" scaled="0"/>
                </a:gradFill>
                <a:latin typeface="Segoe UI Light"/>
              </a:rPr>
              <a:t>The ability to call on app from </a:t>
            </a:r>
            <a:r>
              <a:rPr lang="en-US" sz="2200" spc="-70" dirty="0" smtClean="0">
                <a:gradFill>
                  <a:gsLst>
                    <a:gs pos="100000">
                      <a:srgbClr val="000000"/>
                    </a:gs>
                    <a:gs pos="0">
                      <a:srgbClr val="000000"/>
                    </a:gs>
                  </a:gsLst>
                  <a:lin ang="5400000" scaled="0"/>
                </a:gradFill>
                <a:latin typeface="Segoe UI Light"/>
              </a:rPr>
              <a:t>another</a:t>
            </a:r>
            <a:endParaRPr lang="en-US"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US" sz="2200" spc="-70" dirty="0">
                <a:gradFill>
                  <a:gsLst>
                    <a:gs pos="100000">
                      <a:srgbClr val="000000"/>
                    </a:gs>
                    <a:gs pos="0">
                      <a:srgbClr val="000000"/>
                    </a:gs>
                  </a:gsLst>
                  <a:lin ang="5400000" scaled="0"/>
                </a:gradFill>
                <a:latin typeface="Segoe UI Light"/>
              </a:rPr>
              <a:t>Protocols are associated with </a:t>
            </a:r>
            <a:r>
              <a:rPr lang="en-US" sz="2200" spc="-70" dirty="0" smtClean="0">
                <a:gradFill>
                  <a:gsLst>
                    <a:gs pos="100000">
                      <a:srgbClr val="000000"/>
                    </a:gs>
                    <a:gs pos="0">
                      <a:srgbClr val="000000"/>
                    </a:gs>
                  </a:gsLst>
                  <a:lin ang="5400000" scaled="0"/>
                </a:gradFill>
                <a:latin typeface="Segoe UI Light"/>
              </a:rPr>
              <a:t>apps</a:t>
            </a:r>
            <a:endParaRPr lang="en-US"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US" sz="2200" spc="-70" dirty="0">
                <a:gradFill>
                  <a:gsLst>
                    <a:gs pos="100000">
                      <a:srgbClr val="000000"/>
                    </a:gs>
                    <a:gs pos="0">
                      <a:srgbClr val="000000"/>
                    </a:gs>
                  </a:gsLst>
                  <a:lin ang="5400000" scaled="0"/>
                </a:gradFill>
                <a:latin typeface="Segoe UI Light"/>
              </a:rPr>
              <a:t>Once an app invokes protocol of another app, that app is </a:t>
            </a:r>
            <a:r>
              <a:rPr lang="en-US" sz="2200" spc="-70" dirty="0" smtClean="0">
                <a:gradFill>
                  <a:gsLst>
                    <a:gs pos="100000">
                      <a:srgbClr val="000000"/>
                    </a:gs>
                    <a:gs pos="0">
                      <a:srgbClr val="000000"/>
                    </a:gs>
                  </a:gsLst>
                  <a:lin ang="5400000" scaled="0"/>
                </a:gradFill>
                <a:latin typeface="Segoe UI Light"/>
              </a:rPr>
              <a:t>started</a:t>
            </a:r>
            <a:endParaRPr lang="en-US"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US" sz="2200" spc="-70" dirty="0">
                <a:gradFill>
                  <a:gsLst>
                    <a:gs pos="100000">
                      <a:srgbClr val="000000"/>
                    </a:gs>
                    <a:gs pos="0">
                      <a:srgbClr val="000000"/>
                    </a:gs>
                  </a:gsLst>
                  <a:lin ang="5400000" scaled="0"/>
                </a:gradFill>
                <a:latin typeface="Segoe UI Light"/>
              </a:rPr>
              <a:t>Protocols can even be invoked from web apps</a:t>
            </a:r>
          </a:p>
        </p:txBody>
      </p:sp>
    </p:spTree>
    <p:extLst>
      <p:ext uri="{BB962C8B-B14F-4D97-AF65-F5344CB8AC3E}">
        <p14:creationId xmlns:p14="http://schemas.microsoft.com/office/powerpoint/2010/main" val="641982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Preview Features</a:t>
            </a:r>
          </a:p>
        </p:txBody>
      </p:sp>
      <p:sp>
        <p:nvSpPr>
          <p:cNvPr id="3" name="Content Placeholder 2"/>
          <p:cNvSpPr>
            <a:spLocks noGrp="1"/>
          </p:cNvSpPr>
          <p:nvPr>
            <p:ph idx="1"/>
          </p:nvPr>
        </p:nvSpPr>
        <p:spPr/>
        <p:txBody>
          <a:bodyPr>
            <a:normAutofit/>
          </a:bodyPr>
          <a:lstStyle/>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Brokered Windows Runtime Components for side-loaded </a:t>
            </a:r>
            <a:r>
              <a:rPr lang="en-IN" sz="2200" spc="-70" dirty="0" smtClean="0">
                <a:gradFill>
                  <a:gsLst>
                    <a:gs pos="100000">
                      <a:srgbClr val="000000"/>
                    </a:gs>
                    <a:gs pos="0">
                      <a:srgbClr val="000000"/>
                    </a:gs>
                  </a:gsLst>
                  <a:lin ang="5400000" scaled="0"/>
                </a:gradFill>
                <a:latin typeface="Segoe UI Light"/>
              </a:rPr>
              <a:t>applications</a:t>
            </a:r>
            <a:endParaRPr lang="en-IN" sz="2200" spc="-70" dirty="0">
              <a:gradFill>
                <a:gsLst>
                  <a:gs pos="100000">
                    <a:srgbClr val="000000"/>
                  </a:gs>
                  <a:gs pos="0">
                    <a:srgbClr val="000000"/>
                  </a:gs>
                </a:gsLst>
                <a:lin ang="5400000" scaled="0"/>
              </a:gradFill>
              <a:latin typeface="Segoe UI Light"/>
            </a:endParaRPr>
          </a:p>
          <a:p>
            <a:pPr marL="628650" lvl="2" indent="-285750" defTabSz="342900">
              <a:lnSpc>
                <a:spcPct val="120000"/>
              </a:lnSpc>
              <a:spcBef>
                <a:spcPts val="750"/>
              </a:spcBef>
            </a:pPr>
            <a:r>
              <a:rPr lang="en-IN" sz="1900" spc="-70" dirty="0">
                <a:gradFill>
                  <a:gsLst>
                    <a:gs pos="100000">
                      <a:srgbClr val="000000"/>
                    </a:gs>
                    <a:gs pos="0">
                      <a:srgbClr val="000000"/>
                    </a:gs>
                  </a:gsLst>
                  <a:lin ang="5400000" scaled="0"/>
                </a:gradFill>
                <a:latin typeface="Segoe UI Light"/>
              </a:rPr>
              <a:t>To reuse the existing enterprise software assets that are developed using .net APIs which are not allowed in Store </a:t>
            </a:r>
            <a:r>
              <a:rPr lang="en-IN" sz="1900" spc="-70" dirty="0" smtClean="0">
                <a:gradFill>
                  <a:gsLst>
                    <a:gs pos="100000">
                      <a:srgbClr val="000000"/>
                    </a:gs>
                    <a:gs pos="0">
                      <a:srgbClr val="000000"/>
                    </a:gs>
                  </a:gsLst>
                  <a:lin ang="5400000" scaled="0"/>
                </a:gradFill>
                <a:latin typeface="Segoe UI Light"/>
              </a:rPr>
              <a:t>Apps</a:t>
            </a:r>
            <a:endParaRPr lang="en-IN" sz="1900" spc="-70" dirty="0">
              <a:gradFill>
                <a:gsLst>
                  <a:gs pos="100000">
                    <a:srgbClr val="000000"/>
                  </a:gs>
                  <a:gs pos="0">
                    <a:srgbClr val="000000"/>
                  </a:gs>
                </a:gsLst>
                <a:lin ang="5400000" scaled="0"/>
              </a:gradFill>
              <a:latin typeface="Segoe UI Light"/>
            </a:endParaRPr>
          </a:p>
          <a:p>
            <a:pPr marL="628650" lvl="2" indent="-285750" defTabSz="342900">
              <a:lnSpc>
                <a:spcPct val="120000"/>
              </a:lnSpc>
              <a:spcBef>
                <a:spcPts val="750"/>
              </a:spcBef>
            </a:pPr>
            <a:r>
              <a:rPr lang="en-IN" sz="1900" spc="-70" dirty="0">
                <a:gradFill>
                  <a:gsLst>
                    <a:gs pos="100000">
                      <a:srgbClr val="000000"/>
                    </a:gs>
                    <a:gs pos="0">
                      <a:srgbClr val="000000"/>
                    </a:gs>
                  </a:gsLst>
                  <a:lin ang="5400000" scaled="0"/>
                </a:gradFill>
                <a:latin typeface="Segoe UI Light"/>
              </a:rPr>
              <a:t>Only side-loaded app can use this </a:t>
            </a:r>
            <a:r>
              <a:rPr lang="en-IN" sz="1900" spc="-70" dirty="0" smtClean="0">
                <a:gradFill>
                  <a:gsLst>
                    <a:gs pos="100000">
                      <a:srgbClr val="000000"/>
                    </a:gs>
                    <a:gs pos="0">
                      <a:srgbClr val="000000"/>
                    </a:gs>
                  </a:gsLst>
                  <a:lin ang="5400000" scaled="0"/>
                </a:gradFill>
                <a:latin typeface="Segoe UI Light"/>
              </a:rPr>
              <a:t>feature</a:t>
            </a:r>
            <a:endParaRPr lang="en-IN" sz="1900" spc="-70" dirty="0">
              <a:gradFill>
                <a:gsLst>
                  <a:gs pos="100000">
                    <a:srgbClr val="000000"/>
                  </a:gs>
                  <a:gs pos="0">
                    <a:srgbClr val="000000"/>
                  </a:gs>
                </a:gsLst>
                <a:lin ang="5400000" scaled="0"/>
              </a:gradFill>
              <a:latin typeface="Segoe UI Light"/>
            </a:endParaRPr>
          </a:p>
          <a:p>
            <a:pPr marL="628650" lvl="2" indent="-285750" defTabSz="342900">
              <a:lnSpc>
                <a:spcPct val="120000"/>
              </a:lnSpc>
              <a:spcBef>
                <a:spcPts val="750"/>
              </a:spcBef>
            </a:pPr>
            <a:r>
              <a:rPr lang="en-IN" sz="1900" spc="-70" dirty="0">
                <a:gradFill>
                  <a:gsLst>
                    <a:gs pos="100000">
                      <a:srgbClr val="000000"/>
                    </a:gs>
                    <a:gs pos="0">
                      <a:srgbClr val="000000"/>
                    </a:gs>
                  </a:gsLst>
                  <a:lin ang="5400000" scaled="0"/>
                </a:gradFill>
                <a:latin typeface="Segoe UI Light"/>
              </a:rPr>
              <a:t>Based on Inter Process Communication</a:t>
            </a:r>
          </a:p>
          <a:p>
            <a:endParaRPr lang="en-IN" dirty="0" smtClean="0"/>
          </a:p>
        </p:txBody>
      </p:sp>
    </p:spTree>
    <p:extLst>
      <p:ext uri="{BB962C8B-B14F-4D97-AF65-F5344CB8AC3E}">
        <p14:creationId xmlns:p14="http://schemas.microsoft.com/office/powerpoint/2010/main" val="1838903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53998"/>
          </a:xfrm>
        </p:spPr>
        <p:txBody>
          <a:bodyPr vert="horz" wrap="square" lIns="0" tIns="0" rIns="0" bIns="0" rtlCol="0" anchor="t">
            <a:spAutoFit/>
          </a:bodyPr>
          <a:lstStyle/>
          <a:p>
            <a:pPr defTabSz="914363"/>
            <a:r>
              <a:rPr lang="en-IN" sz="4000" spc="-100" dirty="0">
                <a:ln w="3175">
                  <a:noFill/>
                </a:ln>
                <a:gradFill>
                  <a:gsLst>
                    <a:gs pos="1250">
                      <a:srgbClr val="00BCF2"/>
                    </a:gs>
                    <a:gs pos="100000">
                      <a:srgbClr val="00BCF2"/>
                    </a:gs>
                  </a:gsLst>
                  <a:lin ang="5400000" scaled="0"/>
                </a:gradFill>
                <a:latin typeface="Segoe UI Light"/>
                <a:ea typeface="+mn-ea"/>
                <a:cs typeface="Arial" charset="0"/>
              </a:rPr>
              <a:t>What next?</a:t>
            </a:r>
            <a:endParaRPr lang="en-US" sz="4000" spc="-100" dirty="0">
              <a:ln w="3175">
                <a:noFill/>
              </a:ln>
              <a:gradFill>
                <a:gsLst>
                  <a:gs pos="1250">
                    <a:srgbClr val="00BCF2"/>
                  </a:gs>
                  <a:gs pos="100000">
                    <a:srgbClr val="00BCF2"/>
                  </a:gs>
                </a:gsLst>
                <a:lin ang="5400000" scaled="0"/>
              </a:gradFill>
              <a:latin typeface="Segoe UI Light"/>
              <a:ea typeface="+mn-ea"/>
              <a:cs typeface="Arial" charset="0"/>
            </a:endParaRPr>
          </a:p>
        </p:txBody>
      </p:sp>
      <p:sp>
        <p:nvSpPr>
          <p:cNvPr id="3" name="Content Placeholder 2"/>
          <p:cNvSpPr>
            <a:spLocks noGrp="1"/>
          </p:cNvSpPr>
          <p:nvPr>
            <p:ph idx="1"/>
          </p:nvPr>
        </p:nvSpPr>
        <p:spPr/>
        <p:txBody>
          <a:bodyPr>
            <a:normAutofit/>
          </a:bodyPr>
          <a:lstStyle/>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Channel </a:t>
            </a:r>
            <a:r>
              <a:rPr lang="en-IN" sz="2200" spc="-70" dirty="0" smtClean="0">
                <a:gradFill>
                  <a:gsLst>
                    <a:gs pos="100000">
                      <a:srgbClr val="000000"/>
                    </a:gs>
                    <a:gs pos="0">
                      <a:srgbClr val="000000"/>
                    </a:gs>
                  </a:gsLst>
                  <a:lin ang="5400000" scaled="0"/>
                </a:gradFill>
                <a:latin typeface="Segoe UI Light"/>
              </a:rPr>
              <a:t>9</a:t>
            </a:r>
          </a:p>
          <a:p>
            <a:pPr marL="285750" indent="-285750" defTabSz="342900">
              <a:lnSpc>
                <a:spcPct val="120000"/>
              </a:lnSpc>
            </a:pPr>
            <a:endParaRPr lang="en-IN" sz="2200" spc="-70" dirty="0">
              <a:gradFill>
                <a:gsLst>
                  <a:gs pos="100000">
                    <a:srgbClr val="000000"/>
                  </a:gs>
                  <a:gs pos="0">
                    <a:srgbClr val="000000"/>
                  </a:gs>
                </a:gsLst>
                <a:lin ang="5400000" scaled="0"/>
              </a:gradFill>
              <a:latin typeface="Segoe UI Light"/>
            </a:endParaRPr>
          </a:p>
          <a:p>
            <a:pPr marL="285750" indent="-285750" defTabSz="342900">
              <a:lnSpc>
                <a:spcPct val="120000"/>
              </a:lnSpc>
            </a:pPr>
            <a:r>
              <a:rPr lang="en-IN" sz="2200" spc="-70" dirty="0">
                <a:gradFill>
                  <a:gsLst>
                    <a:gs pos="100000">
                      <a:srgbClr val="000000"/>
                    </a:gs>
                    <a:gs pos="0">
                      <a:srgbClr val="000000"/>
                    </a:gs>
                  </a:gsLst>
                  <a:lin ang="5400000" scaled="0"/>
                </a:gradFill>
                <a:latin typeface="Segoe UI Light"/>
              </a:rPr>
              <a:t>Microsoft Virtual Academy</a:t>
            </a:r>
            <a:endParaRPr lang="en-US" sz="2200" spc="-70" dirty="0">
              <a:gradFill>
                <a:gsLst>
                  <a:gs pos="100000">
                    <a:srgbClr val="000000"/>
                  </a:gs>
                  <a:gs pos="0">
                    <a:srgbClr val="000000"/>
                  </a:gs>
                </a:gsLst>
                <a:lin ang="5400000" scaled="0"/>
              </a:gradFill>
              <a:latin typeface="Segoe UI Light"/>
            </a:endParaRPr>
          </a:p>
        </p:txBody>
      </p:sp>
    </p:spTree>
    <p:extLst>
      <p:ext uri="{BB962C8B-B14F-4D97-AF65-F5344CB8AC3E}">
        <p14:creationId xmlns:p14="http://schemas.microsoft.com/office/powerpoint/2010/main" val="2285591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19238" y="2058351"/>
            <a:ext cx="1468672" cy="553998"/>
          </a:xfrm>
          <a:prstGeom prst="rect">
            <a:avLst/>
          </a:prstGeom>
        </p:spPr>
        <p:txBody>
          <a:bodyPr vert="horz" wrap="square" lIns="0" tIns="0" rIns="0" bIns="0" rtlCol="0" anchor="t">
            <a:spAutoFit/>
          </a:bodyPr>
          <a:lstStyle>
            <a:defPPr>
              <a:defRPr lang="en-US"/>
            </a:defPPr>
            <a:lvl1pPr lvl="0" defTabSz="914363">
              <a:lnSpc>
                <a:spcPct val="90000"/>
              </a:lnSpc>
              <a:spcBef>
                <a:spcPct val="0"/>
              </a:spcBef>
              <a:buNone/>
              <a:defRPr sz="4000" b="0" cap="none" spc="-100" baseline="0">
                <a:ln w="3175">
                  <a:noFill/>
                </a:ln>
                <a:gradFill>
                  <a:gsLst>
                    <a:gs pos="1250">
                      <a:srgbClr val="00BCF2"/>
                    </a:gs>
                    <a:gs pos="100000">
                      <a:srgbClr val="00BCF2"/>
                    </a:gs>
                  </a:gsLst>
                  <a:lin ang="5400000" scaled="0"/>
                </a:gradFill>
                <a:effectLst/>
                <a:latin typeface="Segoe UI Light"/>
                <a:cs typeface="Arial" charset="0"/>
              </a:defRPr>
            </a:lvl1pPr>
          </a:lstStyle>
          <a:p>
            <a:r>
              <a:rPr lang="en-IN" dirty="0"/>
              <a:t>Q &amp; A</a:t>
            </a:r>
          </a:p>
        </p:txBody>
      </p:sp>
    </p:spTree>
    <p:extLst>
      <p:ext uri="{BB962C8B-B14F-4D97-AF65-F5344CB8AC3E}">
        <p14:creationId xmlns:p14="http://schemas.microsoft.com/office/powerpoint/2010/main" val="12830191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137708" y="4042376"/>
            <a:ext cx="1626407" cy="1007455"/>
          </a:xfrm>
          <a:prstGeom prst="rect">
            <a:avLst/>
          </a:prstGeom>
          <a:noFill/>
        </p:spPr>
        <p:txBody>
          <a:bodyPr wrap="none" rtlCol="0">
            <a:spAutoFit/>
          </a:bodyPr>
          <a:lstStyle/>
          <a:p>
            <a:pPr>
              <a:lnSpc>
                <a:spcPct val="120000"/>
              </a:lnSpc>
              <a:spcBef>
                <a:spcPts val="750"/>
              </a:spcBef>
            </a:pPr>
            <a:r>
              <a:rPr lang="en-IN" sz="2200" spc="-70" dirty="0">
                <a:gradFill>
                  <a:gsLst>
                    <a:gs pos="100000">
                      <a:srgbClr val="000000"/>
                    </a:gs>
                    <a:gs pos="0">
                      <a:srgbClr val="000000"/>
                    </a:gs>
                  </a:gsLst>
                  <a:lin ang="5400000" scaled="0"/>
                </a:gradFill>
                <a:latin typeface="Segoe UI Light"/>
              </a:rPr>
              <a:t>@rahulpnath</a:t>
            </a:r>
          </a:p>
          <a:p>
            <a:pPr>
              <a:lnSpc>
                <a:spcPct val="120000"/>
              </a:lnSpc>
              <a:spcBef>
                <a:spcPts val="750"/>
              </a:spcBef>
            </a:pPr>
            <a:r>
              <a:rPr lang="en-IN" sz="2200" spc="-70" dirty="0">
                <a:gradFill>
                  <a:gsLst>
                    <a:gs pos="100000">
                      <a:srgbClr val="000000"/>
                    </a:gs>
                    <a:gs pos="0">
                      <a:srgbClr val="000000"/>
                    </a:gs>
                  </a:gsLst>
                  <a:lin ang="5400000" scaled="0"/>
                </a:gradFill>
                <a:latin typeface="Segoe UI Light"/>
              </a:rPr>
              <a:t>@</a:t>
            </a:r>
            <a:r>
              <a:rPr lang="en-IN" sz="2200" spc="-70" dirty="0" smtClean="0">
                <a:gradFill>
                  <a:gsLst>
                    <a:gs pos="100000">
                      <a:srgbClr val="000000"/>
                    </a:gs>
                    <a:gs pos="0">
                      <a:srgbClr val="000000"/>
                    </a:gs>
                  </a:gsLst>
                  <a:lin ang="5400000" scaled="0"/>
                </a:gradFill>
                <a:latin typeface="Segoe UI Light"/>
              </a:rPr>
              <a:t>techgd</a:t>
            </a:r>
            <a:endParaRPr lang="en-IN" sz="2200" spc="-70" dirty="0">
              <a:gradFill>
                <a:gsLst>
                  <a:gs pos="100000">
                    <a:srgbClr val="000000"/>
                  </a:gs>
                  <a:gs pos="0">
                    <a:srgbClr val="000000"/>
                  </a:gs>
                </a:gsLst>
                <a:lin ang="5400000" scaled="0"/>
              </a:gradFill>
              <a:latin typeface="Segoe UI Light"/>
            </a:endParaRPr>
          </a:p>
        </p:txBody>
      </p:sp>
      <p:sp>
        <p:nvSpPr>
          <p:cNvPr id="3" name="TextBox 4"/>
          <p:cNvSpPr txBox="1"/>
          <p:nvPr/>
        </p:nvSpPr>
        <p:spPr>
          <a:xfrm>
            <a:off x="137708" y="4042376"/>
            <a:ext cx="1626407" cy="1007455"/>
          </a:xfrm>
          <a:prstGeom prst="rect">
            <a:avLst/>
          </a:prstGeom>
          <a:noFill/>
        </p:spPr>
        <p:txBody>
          <a:bodyPr wrap="none" rtlCol="0">
            <a:spAutoFit/>
          </a:bodyPr>
          <a:lstStyle/>
          <a:p>
            <a:pPr>
              <a:lnSpc>
                <a:spcPct val="120000"/>
              </a:lnSpc>
              <a:spcBef>
                <a:spcPts val="750"/>
              </a:spcBef>
            </a:pPr>
            <a:r>
              <a:rPr lang="en-IN" sz="2200" spc="-70" dirty="0">
                <a:gradFill>
                  <a:gsLst>
                    <a:gs pos="100000">
                      <a:srgbClr val="000000"/>
                    </a:gs>
                    <a:gs pos="0">
                      <a:srgbClr val="000000"/>
                    </a:gs>
                  </a:gsLst>
                  <a:lin ang="5400000" scaled="0"/>
                </a:gradFill>
                <a:latin typeface="Segoe UI Light"/>
              </a:rPr>
              <a:t>@</a:t>
            </a:r>
            <a:r>
              <a:rPr lang="en-IN" sz="2200" spc="-70" dirty="0" err="1">
                <a:gradFill>
                  <a:gsLst>
                    <a:gs pos="100000">
                      <a:srgbClr val="000000"/>
                    </a:gs>
                    <a:gs pos="0">
                      <a:srgbClr val="000000"/>
                    </a:gs>
                  </a:gsLst>
                  <a:lin ang="5400000" scaled="0"/>
                </a:gradFill>
                <a:latin typeface="Segoe UI Light"/>
              </a:rPr>
              <a:t>rahulpnath</a:t>
            </a:r>
            <a:endParaRPr lang="en-IN" sz="2200" spc="-70" dirty="0">
              <a:gradFill>
                <a:gsLst>
                  <a:gs pos="100000">
                    <a:srgbClr val="000000"/>
                  </a:gs>
                  <a:gs pos="0">
                    <a:srgbClr val="000000"/>
                  </a:gs>
                </a:gsLst>
                <a:lin ang="5400000" scaled="0"/>
              </a:gradFill>
              <a:latin typeface="Segoe UI Light"/>
            </a:endParaRPr>
          </a:p>
          <a:p>
            <a:pPr>
              <a:lnSpc>
                <a:spcPct val="120000"/>
              </a:lnSpc>
              <a:spcBef>
                <a:spcPts val="750"/>
              </a:spcBef>
            </a:pPr>
            <a:r>
              <a:rPr lang="en-IN" sz="2200" spc="-70" dirty="0">
                <a:gradFill>
                  <a:gsLst>
                    <a:gs pos="100000">
                      <a:srgbClr val="000000"/>
                    </a:gs>
                    <a:gs pos="0">
                      <a:srgbClr val="000000"/>
                    </a:gs>
                  </a:gsLst>
                  <a:lin ang="5400000" scaled="0"/>
                </a:gradFill>
                <a:latin typeface="Segoe UI Light"/>
              </a:rPr>
              <a:t>@</a:t>
            </a:r>
            <a:r>
              <a:rPr lang="en-IN" sz="2200" spc="-70" dirty="0" err="1" smtClean="0">
                <a:gradFill>
                  <a:gsLst>
                    <a:gs pos="100000">
                      <a:srgbClr val="000000"/>
                    </a:gs>
                    <a:gs pos="0">
                      <a:srgbClr val="000000"/>
                    </a:gs>
                  </a:gsLst>
                  <a:lin ang="5400000" scaled="0"/>
                </a:gradFill>
                <a:latin typeface="Segoe UI Light"/>
              </a:rPr>
              <a:t>techgd</a:t>
            </a:r>
            <a:endParaRPr lang="en-IN" sz="2200" spc="-70" dirty="0">
              <a:gradFill>
                <a:gsLst>
                  <a:gs pos="100000">
                    <a:srgbClr val="000000"/>
                  </a:gs>
                  <a:gs pos="0">
                    <a:srgbClr val="000000"/>
                  </a:gs>
                </a:gsLst>
                <a:lin ang="5400000" scaled="0"/>
              </a:gradFill>
              <a:latin typeface="Segoe UI Light"/>
            </a:endParaRPr>
          </a:p>
        </p:txBody>
      </p:sp>
      <p:sp>
        <p:nvSpPr>
          <p:cNvPr id="6" name="TextBox 5"/>
          <p:cNvSpPr txBox="1"/>
          <p:nvPr/>
        </p:nvSpPr>
        <p:spPr>
          <a:xfrm>
            <a:off x="3032062" y="841856"/>
            <a:ext cx="3305676" cy="2215991"/>
          </a:xfrm>
          <a:prstGeom prst="rect">
            <a:avLst/>
          </a:prstGeom>
        </p:spPr>
        <p:txBody>
          <a:bodyPr vert="horz" wrap="square" lIns="0" tIns="0" rIns="0" bIns="0" rtlCol="0" anchor="t">
            <a:spAutoFit/>
          </a:bodyPr>
          <a:lstStyle>
            <a:defPPr>
              <a:defRPr lang="en-US"/>
            </a:defPPr>
            <a:lvl1pPr lvl="0" defTabSz="914363">
              <a:lnSpc>
                <a:spcPct val="90000"/>
              </a:lnSpc>
              <a:spcBef>
                <a:spcPct val="0"/>
              </a:spcBef>
              <a:buNone/>
              <a:defRPr sz="4000" b="0" cap="none" spc="-100" baseline="0">
                <a:ln w="3175">
                  <a:noFill/>
                </a:ln>
                <a:gradFill>
                  <a:gsLst>
                    <a:gs pos="1250">
                      <a:srgbClr val="00BCF2"/>
                    </a:gs>
                    <a:gs pos="100000">
                      <a:srgbClr val="00BCF2"/>
                    </a:gs>
                  </a:gsLst>
                  <a:lin ang="5400000" scaled="0"/>
                </a:gradFill>
                <a:effectLst/>
                <a:latin typeface="Segoe UI Light"/>
                <a:cs typeface="Arial" charset="0"/>
              </a:defRPr>
            </a:lvl1pPr>
          </a:lstStyle>
          <a:p>
            <a:r>
              <a:rPr lang="en-IN" dirty="0"/>
              <a:t>Stay Healthy, </a:t>
            </a:r>
          </a:p>
          <a:p>
            <a:r>
              <a:rPr lang="en-IN" dirty="0"/>
              <a:t>Code Well </a:t>
            </a:r>
          </a:p>
          <a:p>
            <a:r>
              <a:rPr lang="en-IN" dirty="0"/>
              <a:t>and Keep </a:t>
            </a:r>
          </a:p>
          <a:p>
            <a:r>
              <a:rPr lang="en-IN" dirty="0"/>
              <a:t>in touch</a:t>
            </a:r>
          </a:p>
        </p:txBody>
      </p:sp>
      <p:sp>
        <p:nvSpPr>
          <p:cNvPr id="4" name="Rectangle 1"/>
          <p:cNvSpPr/>
          <p:nvPr/>
        </p:nvSpPr>
        <p:spPr>
          <a:xfrm>
            <a:off x="6396279" y="4039926"/>
            <a:ext cx="2593018" cy="460895"/>
          </a:xfrm>
          <a:prstGeom prst="rect">
            <a:avLst/>
          </a:prstGeom>
        </p:spPr>
        <p:txBody>
          <a:bodyPr wrap="none">
            <a:spAutoFit/>
          </a:bodyPr>
          <a:lstStyle/>
          <a:p>
            <a:pPr>
              <a:lnSpc>
                <a:spcPct val="120000"/>
              </a:lnSpc>
              <a:spcBef>
                <a:spcPts val="750"/>
              </a:spcBef>
            </a:pPr>
            <a:r>
              <a:rPr lang="en-IN" sz="2200" spc="-70" dirty="0">
                <a:gradFill>
                  <a:gsLst>
                    <a:gs pos="100000">
                      <a:srgbClr val="000000"/>
                    </a:gs>
                    <a:gs pos="0">
                      <a:srgbClr val="000000"/>
                    </a:gs>
                  </a:gsLst>
                  <a:lin ang="5400000" scaled="0"/>
                </a:gradFill>
                <a:latin typeface="Segoe UI Light"/>
              </a:rPr>
              <a:t>http://rahulpnath.com</a:t>
            </a:r>
          </a:p>
        </p:txBody>
      </p:sp>
    </p:spTree>
    <p:extLst>
      <p:ext uri="{BB962C8B-B14F-4D97-AF65-F5344CB8AC3E}">
        <p14:creationId xmlns:p14="http://schemas.microsoft.com/office/powerpoint/2010/main" val="562419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le:Hybrid-Ad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904" y="1092706"/>
            <a:ext cx="5361031" cy="367672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a:gradFill>
                  <a:gsLst>
                    <a:gs pos="1250">
                      <a:srgbClr val="00BCF2"/>
                    </a:gs>
                    <a:gs pos="100000">
                      <a:srgbClr val="00BCF2"/>
                    </a:gs>
                  </a:gsLst>
                  <a:lin ang="5400000" scaled="0"/>
                </a:gradFill>
                <a:latin typeface="Segoe UI Light"/>
              </a:rPr>
              <a:t>Developing apps</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1351350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2" y="1327655"/>
            <a:ext cx="7886700" cy="3564776"/>
          </a:xfrm>
        </p:spPr>
        <p:txBody>
          <a:bodyPr>
            <a:normAutofit/>
          </a:bodyPr>
          <a:lstStyle/>
          <a:p>
            <a:pPr marL="285750" lvl="1" indent="-285750" defTabSz="342900"/>
            <a:r>
              <a:rPr lang="en-US" sz="2000" spc="-70" dirty="0">
                <a:gradFill>
                  <a:gsLst>
                    <a:gs pos="100000">
                      <a:srgbClr val="000000"/>
                    </a:gs>
                    <a:gs pos="0">
                      <a:srgbClr val="000000"/>
                    </a:gs>
                  </a:gsLst>
                  <a:lin ang="5400000" scaled="0"/>
                </a:gradFill>
                <a:latin typeface="Segoe UI Light"/>
              </a:rPr>
              <a:t>Build for a specific platform with platform SDK, languages and </a:t>
            </a:r>
            <a:r>
              <a:rPr lang="en-US" sz="2000" spc="-70" dirty="0" smtClean="0">
                <a:gradFill>
                  <a:gsLst>
                    <a:gs pos="100000">
                      <a:srgbClr val="000000"/>
                    </a:gs>
                    <a:gs pos="0">
                      <a:srgbClr val="000000"/>
                    </a:gs>
                  </a:gsLst>
                  <a:lin ang="5400000" scaled="0"/>
                </a:gradFill>
                <a:latin typeface="Segoe UI Light"/>
              </a:rPr>
              <a:t>tools</a:t>
            </a:r>
          </a:p>
          <a:p>
            <a:pPr marL="285750" lvl="1" indent="-285750" defTabSz="342900"/>
            <a:endParaRPr lang="en-US" sz="2000" spc="-70" dirty="0">
              <a:gradFill>
                <a:gsLst>
                  <a:gs pos="100000">
                    <a:srgbClr val="000000"/>
                  </a:gs>
                  <a:gs pos="0">
                    <a:srgbClr val="000000"/>
                  </a:gs>
                </a:gsLst>
                <a:lin ang="5400000" scaled="0"/>
              </a:gradFill>
              <a:latin typeface="Segoe UI Light"/>
            </a:endParaRPr>
          </a:p>
          <a:p>
            <a:pPr marL="285750" lvl="1" indent="-285750" defTabSz="342900"/>
            <a:r>
              <a:rPr lang="en-US" sz="2000" spc="-70" dirty="0">
                <a:gradFill>
                  <a:gsLst>
                    <a:gs pos="100000">
                      <a:srgbClr val="000000"/>
                    </a:gs>
                    <a:gs pos="0">
                      <a:srgbClr val="000000"/>
                    </a:gs>
                  </a:gsLst>
                  <a:lin ang="5400000" scaled="0"/>
                </a:gradFill>
                <a:latin typeface="Segoe UI Light"/>
              </a:rPr>
              <a:t>Access to all the native API's. </a:t>
            </a:r>
            <a:endParaRPr lang="en-US" sz="2000" spc="-70" dirty="0" smtClean="0">
              <a:gradFill>
                <a:gsLst>
                  <a:gs pos="100000">
                    <a:srgbClr val="000000"/>
                  </a:gs>
                  <a:gs pos="0">
                    <a:srgbClr val="000000"/>
                  </a:gs>
                </a:gsLst>
                <a:lin ang="5400000" scaled="0"/>
              </a:gradFill>
              <a:latin typeface="Segoe UI Light"/>
            </a:endParaRPr>
          </a:p>
          <a:p>
            <a:pPr marL="285750" lvl="1" indent="-285750" defTabSz="342900"/>
            <a:endParaRPr lang="en-US" sz="2000" spc="-70" dirty="0">
              <a:gradFill>
                <a:gsLst>
                  <a:gs pos="100000">
                    <a:srgbClr val="000000"/>
                  </a:gs>
                  <a:gs pos="0">
                    <a:srgbClr val="000000"/>
                  </a:gs>
                </a:gsLst>
                <a:lin ang="5400000" scaled="0"/>
              </a:gradFill>
              <a:latin typeface="Segoe UI Light"/>
            </a:endParaRPr>
          </a:p>
          <a:p>
            <a:pPr marL="285750" lvl="1" indent="-285750" defTabSz="342900"/>
            <a:r>
              <a:rPr lang="en-US" sz="2000" spc="-70" dirty="0">
                <a:gradFill>
                  <a:gsLst>
                    <a:gs pos="100000">
                      <a:srgbClr val="000000"/>
                    </a:gs>
                    <a:gs pos="0">
                      <a:srgbClr val="000000"/>
                    </a:gs>
                  </a:gsLst>
                  <a:lin ang="5400000" scaled="0"/>
                </a:gradFill>
                <a:latin typeface="Segoe UI Light"/>
              </a:rPr>
              <a:t>Platform specific </a:t>
            </a:r>
            <a:r>
              <a:rPr lang="en-US" sz="2000" spc="-70" dirty="0" smtClean="0">
                <a:gradFill>
                  <a:gsLst>
                    <a:gs pos="100000">
                      <a:srgbClr val="000000"/>
                    </a:gs>
                    <a:gs pos="0">
                      <a:srgbClr val="000000"/>
                    </a:gs>
                  </a:gsLst>
                  <a:lin ang="5400000" scaled="0"/>
                </a:gradFill>
                <a:latin typeface="Segoe UI Light"/>
              </a:rPr>
              <a:t>experiences</a:t>
            </a:r>
          </a:p>
          <a:p>
            <a:pPr marL="285750" lvl="1" indent="-285750" defTabSz="342900"/>
            <a:endParaRPr lang="en-US" sz="2000" spc="-70" dirty="0">
              <a:gradFill>
                <a:gsLst>
                  <a:gs pos="100000">
                    <a:srgbClr val="000000"/>
                  </a:gs>
                  <a:gs pos="0">
                    <a:srgbClr val="000000"/>
                  </a:gs>
                </a:gsLst>
                <a:lin ang="5400000" scaled="0"/>
              </a:gradFill>
              <a:latin typeface="Segoe UI Light"/>
            </a:endParaRPr>
          </a:p>
          <a:p>
            <a:pPr marL="285750" lvl="1" indent="-285750" defTabSz="342900"/>
            <a:r>
              <a:rPr lang="en-US" sz="2000" spc="-70" dirty="0" smtClean="0">
                <a:gradFill>
                  <a:gsLst>
                    <a:gs pos="100000">
                      <a:srgbClr val="000000"/>
                    </a:gs>
                    <a:gs pos="0">
                      <a:srgbClr val="000000"/>
                    </a:gs>
                  </a:gsLst>
                  <a:lin ang="5400000" scaled="0"/>
                </a:gradFill>
                <a:latin typeface="Segoe UI Light"/>
              </a:rPr>
              <a:t>Performance</a:t>
            </a:r>
          </a:p>
          <a:p>
            <a:pPr marL="285750" lvl="1" indent="-285750" defTabSz="342900"/>
            <a:endParaRPr lang="en-US" sz="2000" spc="-70" dirty="0">
              <a:gradFill>
                <a:gsLst>
                  <a:gs pos="100000">
                    <a:srgbClr val="000000"/>
                  </a:gs>
                  <a:gs pos="0">
                    <a:srgbClr val="000000"/>
                  </a:gs>
                </a:gsLst>
                <a:lin ang="5400000" scaled="0"/>
              </a:gradFill>
              <a:latin typeface="Segoe UI Light"/>
            </a:endParaRPr>
          </a:p>
          <a:p>
            <a:pPr marL="285750" lvl="1" indent="-285750" defTabSz="342900"/>
            <a:r>
              <a:rPr lang="en-US" sz="2000" spc="-70" dirty="0">
                <a:gradFill>
                  <a:gsLst>
                    <a:gs pos="100000">
                      <a:srgbClr val="000000"/>
                    </a:gs>
                    <a:gs pos="0">
                      <a:srgbClr val="000000"/>
                    </a:gs>
                  </a:gsLst>
                  <a:lin ang="5400000" scaled="0"/>
                </a:gradFill>
                <a:latin typeface="Segoe UI Light"/>
              </a:rPr>
              <a:t>Distribution using </a:t>
            </a:r>
            <a:r>
              <a:rPr lang="en-US" sz="2000" spc="-70" dirty="0" smtClean="0">
                <a:gradFill>
                  <a:gsLst>
                    <a:gs pos="100000">
                      <a:srgbClr val="000000"/>
                    </a:gs>
                    <a:gs pos="0">
                      <a:srgbClr val="000000"/>
                    </a:gs>
                  </a:gsLst>
                  <a:lin ang="5400000" scaled="0"/>
                </a:gradFill>
                <a:latin typeface="Segoe UI Light"/>
              </a:rPr>
              <a:t>Store</a:t>
            </a:r>
          </a:p>
          <a:p>
            <a:pPr marL="285750" lvl="1" indent="-285750" defTabSz="342900"/>
            <a:endParaRPr lang="en-IN" sz="2000" spc="-70" dirty="0">
              <a:gradFill>
                <a:gsLst>
                  <a:gs pos="100000">
                    <a:srgbClr val="000000"/>
                  </a:gs>
                  <a:gs pos="0">
                    <a:srgbClr val="000000"/>
                  </a:gs>
                </a:gsLst>
                <a:lin ang="5400000" scaled="0"/>
              </a:gradFill>
              <a:latin typeface="Segoe UI Light"/>
            </a:endParaRPr>
          </a:p>
        </p:txBody>
      </p:sp>
      <p:sp>
        <p:nvSpPr>
          <p:cNvPr id="7"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smtClean="0">
                <a:gradFill>
                  <a:gsLst>
                    <a:gs pos="1250">
                      <a:srgbClr val="00BCF2"/>
                    </a:gs>
                    <a:gs pos="100000">
                      <a:srgbClr val="00BCF2"/>
                    </a:gs>
                  </a:gsLst>
                  <a:lin ang="5400000" scaled="0"/>
                </a:gradFill>
                <a:latin typeface="Segoe UI Light"/>
              </a:rPr>
              <a:t>Native</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817851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2" y="1306873"/>
            <a:ext cx="7886700" cy="3263504"/>
          </a:xfrm>
        </p:spPr>
        <p:txBody>
          <a:bodyPr/>
          <a:lstStyle/>
          <a:p>
            <a:pPr marL="285750" lvl="1" indent="-285750" defTabSz="342900"/>
            <a:r>
              <a:rPr lang="en-IN" sz="2000" spc="-70" dirty="0" smtClean="0">
                <a:gradFill>
                  <a:gsLst>
                    <a:gs pos="100000">
                      <a:srgbClr val="000000"/>
                    </a:gs>
                    <a:gs pos="0">
                      <a:srgbClr val="000000"/>
                    </a:gs>
                  </a:gsLst>
                  <a:lin ang="5400000" scaled="0"/>
                </a:gradFill>
                <a:latin typeface="Segoe UI Light"/>
              </a:rPr>
              <a:t>Native</a:t>
            </a:r>
            <a:endParaRPr lang="en-IN" sz="2000" spc="-70" dirty="0">
              <a:gradFill>
                <a:gsLst>
                  <a:gs pos="100000">
                    <a:srgbClr val="000000"/>
                  </a:gs>
                  <a:gs pos="0">
                    <a:srgbClr val="000000"/>
                  </a:gs>
                </a:gsLst>
                <a:lin ang="5400000" scaled="0"/>
              </a:gradFill>
              <a:latin typeface="Segoe UI Light"/>
            </a:endParaRPr>
          </a:p>
          <a:p>
            <a:pPr marL="628650" lvl="2" indent="-285750" defTabSz="342900"/>
            <a:r>
              <a:rPr lang="en-IN" sz="1700" spc="-70" dirty="0">
                <a:gradFill>
                  <a:gsLst>
                    <a:gs pos="100000">
                      <a:srgbClr val="000000"/>
                    </a:gs>
                    <a:gs pos="0">
                      <a:srgbClr val="000000"/>
                    </a:gs>
                  </a:gsLst>
                  <a:lin ang="5400000" scaled="0"/>
                </a:gradFill>
                <a:latin typeface="Segoe UI Light"/>
              </a:rPr>
              <a:t>Single </a:t>
            </a:r>
            <a:r>
              <a:rPr lang="en-IN" sz="1700" spc="-70" dirty="0" smtClean="0">
                <a:gradFill>
                  <a:gsLst>
                    <a:gs pos="100000">
                      <a:srgbClr val="000000"/>
                    </a:gs>
                    <a:gs pos="0">
                      <a:srgbClr val="000000"/>
                    </a:gs>
                  </a:gsLst>
                  <a:lin ang="5400000" scaled="0"/>
                </a:gradFill>
                <a:latin typeface="Segoe UI Light"/>
              </a:rPr>
              <a:t>Platform</a:t>
            </a:r>
          </a:p>
          <a:p>
            <a:pPr marL="628650" lvl="2" indent="-285750" defTabSz="342900"/>
            <a:endParaRPr lang="en-IN" sz="1700" spc="-70" dirty="0" smtClean="0">
              <a:gradFill>
                <a:gsLst>
                  <a:gs pos="100000">
                    <a:srgbClr val="000000"/>
                  </a:gs>
                  <a:gs pos="0">
                    <a:srgbClr val="000000"/>
                  </a:gs>
                </a:gsLst>
                <a:lin ang="5400000" scaled="0"/>
              </a:gradFill>
              <a:latin typeface="Segoe UI Light"/>
            </a:endParaRPr>
          </a:p>
          <a:p>
            <a:pPr marL="628650" lvl="2" indent="-285750" defTabSz="342900"/>
            <a:r>
              <a:rPr lang="en-IN" sz="1700" spc="-70" dirty="0" smtClean="0">
                <a:gradFill>
                  <a:gsLst>
                    <a:gs pos="100000">
                      <a:srgbClr val="000000"/>
                    </a:gs>
                    <a:gs pos="0">
                      <a:srgbClr val="000000"/>
                    </a:gs>
                  </a:gsLst>
                  <a:lin ang="5400000" scaled="0"/>
                </a:gradFill>
                <a:latin typeface="Segoe UI Light"/>
              </a:rPr>
              <a:t>Shared </a:t>
            </a:r>
            <a:r>
              <a:rPr lang="en-IN" sz="1700" spc="-70" dirty="0">
                <a:gradFill>
                  <a:gsLst>
                    <a:gs pos="100000">
                      <a:srgbClr val="000000"/>
                    </a:gs>
                    <a:gs pos="0">
                      <a:srgbClr val="000000"/>
                    </a:gs>
                  </a:gsLst>
                  <a:lin ang="5400000" scaled="0"/>
                </a:gradFill>
                <a:latin typeface="Segoe UI Light"/>
              </a:rPr>
              <a:t>Code (PCL</a:t>
            </a:r>
            <a:r>
              <a:rPr lang="en-IN" sz="1700" spc="-70" dirty="0" smtClean="0">
                <a:gradFill>
                  <a:gsLst>
                    <a:gs pos="100000">
                      <a:srgbClr val="000000"/>
                    </a:gs>
                    <a:gs pos="0">
                      <a:srgbClr val="000000"/>
                    </a:gs>
                  </a:gsLst>
                  <a:lin ang="5400000" scaled="0"/>
                </a:gradFill>
                <a:latin typeface="Segoe UI Light"/>
              </a:rPr>
              <a:t>)</a:t>
            </a:r>
            <a:endParaRPr lang="en-IN" sz="1700" spc="-70" dirty="0">
              <a:gradFill>
                <a:gsLst>
                  <a:gs pos="100000">
                    <a:srgbClr val="000000"/>
                  </a:gs>
                  <a:gs pos="0">
                    <a:srgbClr val="000000"/>
                  </a:gs>
                </a:gsLst>
                <a:lin ang="5400000" scaled="0"/>
              </a:gradFill>
              <a:latin typeface="Segoe UI Light"/>
            </a:endParaRPr>
          </a:p>
        </p:txBody>
      </p:sp>
      <p:pic>
        <p:nvPicPr>
          <p:cNvPr id="1026" name="Picture 2" descr="Supported languages on Windows 8 and WP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297" y="2551076"/>
            <a:ext cx="6486525" cy="2019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88297" y="2828981"/>
            <a:ext cx="1320554" cy="369332"/>
          </a:xfrm>
          <a:prstGeom prst="rect">
            <a:avLst/>
          </a:prstGeom>
          <a:noFill/>
        </p:spPr>
        <p:txBody>
          <a:bodyPr wrap="none" rtlCol="0">
            <a:spAutoFit/>
          </a:bodyPr>
          <a:lstStyle/>
          <a:p>
            <a:pPr>
              <a:lnSpc>
                <a:spcPct val="90000"/>
              </a:lnSpc>
              <a:spcBef>
                <a:spcPts val="375"/>
              </a:spcBef>
            </a:pPr>
            <a:r>
              <a:rPr lang="en-IN" sz="1800" dirty="0"/>
              <a:t> </a:t>
            </a:r>
            <a:r>
              <a:rPr lang="en-IN" sz="2000" spc="-70" dirty="0" smtClean="0">
                <a:gradFill>
                  <a:gsLst>
                    <a:gs pos="100000">
                      <a:srgbClr val="000000"/>
                    </a:gs>
                    <a:gs pos="0">
                      <a:srgbClr val="000000"/>
                    </a:gs>
                  </a:gsLst>
                  <a:lin ang="5400000" scaled="0"/>
                </a:gradFill>
                <a:latin typeface="Segoe UI Light"/>
              </a:rPr>
              <a:t>Languages</a:t>
            </a:r>
            <a:endParaRPr lang="en-US" sz="2000" spc="-70" dirty="0">
              <a:gradFill>
                <a:gsLst>
                  <a:gs pos="100000">
                    <a:srgbClr val="000000"/>
                  </a:gs>
                  <a:gs pos="0">
                    <a:srgbClr val="000000"/>
                  </a:gs>
                </a:gsLst>
                <a:lin ang="5400000" scaled="0"/>
              </a:gradFill>
              <a:latin typeface="Segoe UI Light"/>
            </a:endParaRPr>
          </a:p>
        </p:txBody>
      </p:sp>
      <p:sp>
        <p:nvSpPr>
          <p:cNvPr id="7"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smtClean="0">
                <a:gradFill>
                  <a:gsLst>
                    <a:gs pos="1250">
                      <a:srgbClr val="00BCF2"/>
                    </a:gs>
                    <a:gs pos="100000">
                      <a:srgbClr val="00BCF2"/>
                    </a:gs>
                  </a:gsLst>
                  <a:lin ang="5400000" scaled="0"/>
                </a:gradFill>
                <a:latin typeface="Segoe UI Light"/>
              </a:rPr>
              <a:t>Native</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4268926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verlap of Xaml contr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117" y="930677"/>
            <a:ext cx="4035465" cy="400521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smtClean="0">
                <a:gradFill>
                  <a:gsLst>
                    <a:gs pos="1250">
                      <a:srgbClr val="00BCF2"/>
                    </a:gs>
                    <a:gs pos="100000">
                      <a:srgbClr val="00BCF2"/>
                    </a:gs>
                  </a:gsLst>
                  <a:lin ang="5400000" scaled="0"/>
                </a:gradFill>
                <a:latin typeface="Segoe UI Light"/>
              </a:rPr>
              <a:t>Native - Shared</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2792019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visualstudiomagazine.com/articles/2013/05/09/~/media/ECG/visualstudiomagazine/Images/2013/05/0513vsm_Siddiqi_Fig1.ash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933" y="409358"/>
            <a:ext cx="6162675" cy="42862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2"/>
          <p:cNvSpPr txBox="1">
            <a:spLocks/>
          </p:cNvSpPr>
          <p:nvPr/>
        </p:nvSpPr>
        <p:spPr>
          <a:xfrm>
            <a:off x="519112" y="228600"/>
            <a:ext cx="8074170"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lvl="0"/>
            <a:r>
              <a:rPr lang="en-US" sz="4000" dirty="0" smtClean="0">
                <a:gradFill>
                  <a:gsLst>
                    <a:gs pos="1250">
                      <a:srgbClr val="00BCF2"/>
                    </a:gs>
                    <a:gs pos="100000">
                      <a:srgbClr val="00BCF2"/>
                    </a:gs>
                  </a:gsLst>
                  <a:lin ang="5400000" scaled="0"/>
                </a:gradFill>
                <a:latin typeface="Segoe UI Light"/>
              </a:rPr>
              <a:t>PCL</a:t>
            </a:r>
            <a:endParaRPr kumimoji="0" lang="en-US" sz="4000" b="0" i="0" u="none" strike="noStrike" kern="1200" cap="none" spc="-100" normalizeH="0" baseline="0" noProof="0" dirty="0">
              <a:ln w="3175">
                <a:noFill/>
              </a:ln>
              <a:gradFill>
                <a:gsLst>
                  <a:gs pos="1250">
                    <a:srgbClr val="00BCF2"/>
                  </a:gs>
                  <a:gs pos="100000">
                    <a:srgbClr val="00BCF2"/>
                  </a:gs>
                </a:gsLst>
                <a:lin ang="5400000" scaled="0"/>
              </a:gradFill>
              <a:effectLst/>
              <a:uLnTx/>
              <a:uFillTx/>
              <a:latin typeface="Segoe UI Light"/>
            </a:endParaRPr>
          </a:p>
        </p:txBody>
      </p:sp>
    </p:spTree>
    <p:extLst>
      <p:ext uri="{BB962C8B-B14F-4D97-AF65-F5344CB8AC3E}">
        <p14:creationId xmlns:p14="http://schemas.microsoft.com/office/powerpoint/2010/main" val="426788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ccent Color Transition Slides">
  <a:themeElements>
    <a:clrScheme name="Black/White Transition Color Slides">
      <a:dk1>
        <a:srgbClr val="000000"/>
      </a:dk1>
      <a:lt1>
        <a:srgbClr val="FFFFFF"/>
      </a:lt1>
      <a:dk2>
        <a:srgbClr val="292929"/>
      </a:dk2>
      <a:lt2>
        <a:srgbClr val="D2D2D2"/>
      </a:lt2>
      <a:accent1>
        <a:srgbClr val="00BCF2"/>
      </a:accent1>
      <a:accent2>
        <a:srgbClr val="7FBA00"/>
      </a:accent2>
      <a:accent3>
        <a:srgbClr val="FF8C00"/>
      </a:accent3>
      <a:accent4>
        <a:srgbClr val="B4009E"/>
      </a:accent4>
      <a:accent5>
        <a:srgbClr val="0072C6"/>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76E29DEC3F6B4EBF84C823B2D78C59" ma:contentTypeVersion="0" ma:contentTypeDescription="Create a new document." ma:contentTypeScope="" ma:versionID="309473b189a4253d9fdc5321db7908f4">
  <xsd:schema xmlns:xsd="http://www.w3.org/2001/XMLSchema" xmlns:xs="http://www.w3.org/2001/XMLSchema" xmlns:p="http://schemas.microsoft.com/office/2006/metadata/properties" targetNamespace="http://schemas.microsoft.com/office/2006/metadata/properties" ma:root="true" ma:fieldsID="a15bf6308ed1f47d014f99bde3a78c2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2B4688-B74E-44A5-94EC-57491512C6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8CF4F99-3C0D-4293-91D3-86BCDB1713E4}">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3.xml><?xml version="1.0" encoding="utf-8"?>
<ds:datastoreItem xmlns:ds="http://schemas.openxmlformats.org/officeDocument/2006/customXml" ds:itemID="{32CA405D-7E73-4381-84FF-A938F8EE7C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2949</TotalTime>
  <Words>953</Words>
  <Application>Microsoft Office PowerPoint</Application>
  <PresentationFormat>On-screen Show (16:9)</PresentationFormat>
  <Paragraphs>371</Paragraphs>
  <Slides>47</Slides>
  <Notes>30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47</vt:i4>
      </vt:variant>
    </vt:vector>
  </HeadingPairs>
  <TitlesOfParts>
    <vt:vector size="55" baseType="lpstr">
      <vt:lpstr>Arial</vt:lpstr>
      <vt:lpstr>Calibri</vt:lpstr>
      <vt:lpstr>Calibri Light</vt:lpstr>
      <vt:lpstr>Segoe UI</vt:lpstr>
      <vt:lpstr>Segoe UI Light</vt:lpstr>
      <vt:lpstr>Wingdings</vt:lpstr>
      <vt:lpstr>Office Theme</vt:lpstr>
      <vt:lpstr>Accent Color Transition Slides</vt:lpstr>
      <vt:lpstr>Windows Store/Phone Apps 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Hybrid</vt:lpstr>
      <vt:lpstr>Web</vt:lpstr>
      <vt:lpstr>Data for the application </vt:lpstr>
      <vt:lpstr>Security </vt:lpstr>
      <vt:lpstr>Ensuring Security - Platform</vt:lpstr>
      <vt:lpstr>Ensuring Security – Developer </vt:lpstr>
      <vt:lpstr>Security - Tools</vt:lpstr>
      <vt:lpstr>Performance </vt:lpstr>
      <vt:lpstr>Plan For Performance </vt:lpstr>
      <vt:lpstr>Performance Considerations</vt:lpstr>
      <vt:lpstr>Performance Considerations</vt:lpstr>
      <vt:lpstr>Performance - Tools</vt:lpstr>
      <vt:lpstr>Testing </vt:lpstr>
      <vt:lpstr>Testing </vt:lpstr>
      <vt:lpstr>Testing </vt:lpstr>
      <vt:lpstr>Emulator support</vt:lpstr>
      <vt:lpstr>Only Physical Device </vt:lpstr>
      <vt:lpstr>Prepare for store</vt:lpstr>
      <vt:lpstr>Prepare for store - WACK</vt:lpstr>
      <vt:lpstr>Prepare for store - WACK</vt:lpstr>
      <vt:lpstr>Coded UI for Windows Phone</vt:lpstr>
      <vt:lpstr>App Protocols</vt:lpstr>
      <vt:lpstr>Preview Features</vt:lpstr>
      <vt:lpstr>What next?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for Windows Phone</dc:title>
  <dc:creator>Rahul Nath</dc:creator>
  <cp:lastModifiedBy>Rahul Pulikkot Nath</cp:lastModifiedBy>
  <cp:revision>219</cp:revision>
  <dcterms:created xsi:type="dcterms:W3CDTF">2014-01-11T03:50:27Z</dcterms:created>
  <dcterms:modified xsi:type="dcterms:W3CDTF">2014-06-18T04:20:03Z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0x010100C276E29DEC3F6B4EBF84C823B2D78C59</vt:lpwstr>
  </property>
  <property fmtid="{D5CDD505-2E9C-101B-9397-08002B2CF9AE}" pid="3" name="IsMyDocuments">
    <vt:bool>true</vt:bool>
  </property>
</Properties>
</file>