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8" r:id="rId3"/>
    <p:sldId id="261" r:id="rId4"/>
    <p:sldId id="259" r:id="rId5"/>
    <p:sldId id="258" r:id="rId6"/>
    <p:sldId id="262" r:id="rId7"/>
    <p:sldId id="266" r:id="rId8"/>
    <p:sldId id="260" r:id="rId9"/>
    <p:sldId id="26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1" autoAdjust="0"/>
  </p:normalViewPr>
  <p:slideViewPr>
    <p:cSldViewPr snapToGrid="0">
      <p:cViewPr varScale="1">
        <p:scale>
          <a:sx n="70" d="100"/>
          <a:sy n="70" d="100"/>
        </p:scale>
        <p:origin x="12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9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8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89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9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3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4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73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291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3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8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7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4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42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7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0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9CB9F2AD-A718-4692-932F-CE90F5536CE0}" type="datetimeFigureOut">
              <a:rPr lang="en-US" smtClean="0"/>
              <a:t>4/23/2015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E623B20-BD2C-4BCB-8D64-EC4FBBA43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9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eDJZRi5YaQ" TargetMode="External"/><Relationship Id="rId2" Type="http://schemas.openxmlformats.org/officeDocument/2006/relationships/hyperlink" Target="https://github.com/rpqt7/YoTub-Redefining_YouTub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741" y="2442949"/>
            <a:ext cx="5598994" cy="1050878"/>
          </a:xfrm>
        </p:spPr>
        <p:txBody>
          <a:bodyPr/>
          <a:lstStyle/>
          <a:p>
            <a:r>
              <a:rPr lang="en-US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YoTube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Redefining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7218" y="4804012"/>
            <a:ext cx="3766782" cy="154134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By</a:t>
            </a:r>
          </a:p>
          <a:p>
            <a:pPr marL="257175" indent="-257175">
              <a:buFontTx/>
              <a:buChar char="-"/>
            </a:pPr>
            <a:r>
              <a:rPr lang="en-US" dirty="0"/>
              <a:t>Rahul Ponnada </a:t>
            </a:r>
          </a:p>
          <a:p>
            <a:pPr marL="257175" indent="-257175">
              <a:buFontTx/>
              <a:buChar char="-"/>
            </a:pPr>
            <a:r>
              <a:rPr lang="en-US" dirty="0" err="1" smtClean="0"/>
              <a:t>Anvesh</a:t>
            </a:r>
            <a:r>
              <a:rPr lang="en-US" dirty="0" smtClean="0"/>
              <a:t> </a:t>
            </a:r>
            <a:r>
              <a:rPr lang="en-US" dirty="0" err="1" smtClean="0"/>
              <a:t>Tummala</a:t>
            </a:r>
            <a:r>
              <a:rPr lang="en-US" dirty="0" smtClean="0"/>
              <a:t> </a:t>
            </a:r>
          </a:p>
          <a:p>
            <a:pPr marL="257175" indent="-257175">
              <a:buFontTx/>
              <a:buChar char="-"/>
            </a:pPr>
            <a:r>
              <a:rPr lang="en-US" dirty="0" smtClean="0"/>
              <a:t>Satish </a:t>
            </a:r>
            <a:r>
              <a:rPr lang="en-US" dirty="0" err="1" smtClean="0"/>
              <a:t>Chowdary</a:t>
            </a:r>
            <a:r>
              <a:rPr lang="en-US" dirty="0" smtClean="0"/>
              <a:t> </a:t>
            </a:r>
            <a:r>
              <a:rPr lang="en-US" dirty="0" err="1" smtClean="0"/>
              <a:t>Anumolu</a:t>
            </a:r>
            <a:endParaRPr lang="en-US" dirty="0" smtClean="0"/>
          </a:p>
          <a:p>
            <a:pPr marL="257175" indent="-257175">
              <a:buFontTx/>
              <a:buChar char="-"/>
            </a:pPr>
            <a:r>
              <a:rPr lang="en-US" dirty="0" smtClean="0"/>
              <a:t>Surya </a:t>
            </a:r>
            <a:r>
              <a:rPr lang="en-US" dirty="0" err="1" smtClean="0"/>
              <a:t>prabha</a:t>
            </a:r>
            <a:r>
              <a:rPr lang="en-US" dirty="0" smtClean="0"/>
              <a:t> </a:t>
            </a:r>
            <a:r>
              <a:rPr lang="en-US" dirty="0" err="1" smtClean="0"/>
              <a:t>ghanta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62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828800"/>
            <a:ext cx="6083300" cy="1492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lvl="1" algn="just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Questions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29300" y="5397500"/>
            <a:ext cx="2984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Thank 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449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076" y="1247654"/>
            <a:ext cx="4306061" cy="3133278"/>
          </a:xfrm>
        </p:spPr>
        <p:txBody>
          <a:bodyPr/>
          <a:lstStyle/>
          <a:p>
            <a:pPr algn="ctr"/>
            <a:r>
              <a:rPr lang="en-US" dirty="0" smtClean="0"/>
              <a:t>Billions of YouTube videos !!!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43037" y="3873101"/>
            <a:ext cx="39578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search semantically?</a:t>
            </a:r>
          </a:p>
        </p:txBody>
      </p:sp>
    </p:spTree>
    <p:extLst>
      <p:ext uri="{BB962C8B-B14F-4D97-AF65-F5344CB8AC3E}">
        <p14:creationId xmlns:p14="http://schemas.microsoft.com/office/powerpoint/2010/main" val="4426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Abstract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16" y="2452282"/>
            <a:ext cx="8402924" cy="4194178"/>
          </a:xfrm>
        </p:spPr>
        <p:txBody>
          <a:bodyPr>
            <a:normAutofit/>
          </a:bodyPr>
          <a:lstStyle/>
          <a:p>
            <a:r>
              <a:rPr lang="en-US" dirty="0" smtClean="0"/>
              <a:t>When we are unclear about our searches, we all face difficulty in searching YouTube videos</a:t>
            </a:r>
          </a:p>
          <a:p>
            <a:endParaRPr lang="en-US" dirty="0"/>
          </a:p>
          <a:p>
            <a:r>
              <a:rPr lang="en-US" dirty="0" smtClean="0"/>
              <a:t>So, linking the Ontological suggestions from API’s like Freebase, </a:t>
            </a:r>
            <a:r>
              <a:rPr lang="en-US" dirty="0" err="1" smtClean="0"/>
              <a:t>Wikidata</a:t>
            </a:r>
            <a:r>
              <a:rPr lang="en-US" dirty="0" smtClean="0"/>
              <a:t> to your YouTube results will better up your video search</a:t>
            </a:r>
          </a:p>
          <a:p>
            <a:endParaRPr lang="en-US" dirty="0" smtClean="0"/>
          </a:p>
          <a:p>
            <a:r>
              <a:rPr lang="en-US" dirty="0" smtClean="0"/>
              <a:t>Ranking and refining the search results from the YouTube API will definitely improve the search process</a:t>
            </a:r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err="1" smtClean="0"/>
              <a:t>YoTube</a:t>
            </a:r>
            <a:r>
              <a:rPr lang="en-US" dirty="0" smtClean="0"/>
              <a:t> is a better solution with Ontological suggestions and videos ordered by significant ranking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9054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Functionalities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52316" y="2272514"/>
            <a:ext cx="8150490" cy="4625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Login (with remember me and forgot password)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Rank based Search (that enhances your search results) 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Ontological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Suggestions (Categories)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Video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play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 Frequent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searches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Frequently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logged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Mobile compatible design</a:t>
            </a:r>
          </a:p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Logout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15638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Architecture</a:t>
            </a:r>
            <a:endParaRPr lang="en-US" b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428353" y="2660201"/>
            <a:ext cx="1451496" cy="2113442"/>
            <a:chOff x="859809" y="2511188"/>
            <a:chExt cx="1473958" cy="2004943"/>
          </a:xfrm>
        </p:grpSpPr>
        <p:sp>
          <p:nvSpPr>
            <p:cNvPr id="8" name="Diagonal Stripe 7"/>
            <p:cNvSpPr/>
            <p:nvPr/>
          </p:nvSpPr>
          <p:spPr>
            <a:xfrm rot="2862878">
              <a:off x="1022468" y="3312186"/>
              <a:ext cx="1106063" cy="1301828"/>
            </a:xfrm>
            <a:prstGeom prst="diagStrip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4" name="Frame 3"/>
            <p:cNvSpPr/>
            <p:nvPr/>
          </p:nvSpPr>
          <p:spPr>
            <a:xfrm>
              <a:off x="859809" y="2511188"/>
              <a:ext cx="1473958" cy="1187355"/>
            </a:xfrm>
            <a:prstGeom prst="fram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241948" y="3185683"/>
              <a:ext cx="723330" cy="19059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Search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209545" y="2861337"/>
              <a:ext cx="755733" cy="1697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YoTube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9" name="Can 8"/>
          <p:cNvSpPr/>
          <p:nvPr/>
        </p:nvSpPr>
        <p:spPr>
          <a:xfrm>
            <a:off x="8270803" y="2897892"/>
            <a:ext cx="827331" cy="94661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Cube 9"/>
          <p:cNvSpPr/>
          <p:nvPr/>
        </p:nvSpPr>
        <p:spPr>
          <a:xfrm>
            <a:off x="5068321" y="2669347"/>
            <a:ext cx="978714" cy="124246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879849" y="3213561"/>
            <a:ext cx="3187498" cy="25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24255" y="2837897"/>
            <a:ext cx="1518364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 Search ‘apple’ 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047035" y="3219119"/>
            <a:ext cx="2223545" cy="1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035685" y="5214471"/>
            <a:ext cx="1010724" cy="542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Youtube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API</a:t>
            </a:r>
          </a:p>
        </p:txBody>
      </p:sp>
      <p:sp>
        <p:nvSpPr>
          <p:cNvPr id="26" name="TextBox 25"/>
          <p:cNvSpPr txBox="1"/>
          <p:nvPr/>
        </p:nvSpPr>
        <p:spPr>
          <a:xfrm rot="1687568">
            <a:off x="5839394" y="4095327"/>
            <a:ext cx="2242511" cy="33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Get results from API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49998" y="3488370"/>
            <a:ext cx="2319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 rot="1672843">
            <a:off x="6023170" y="4898886"/>
            <a:ext cx="2995936" cy="33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Video results, metadata</a:t>
            </a:r>
          </a:p>
        </p:txBody>
      </p:sp>
      <p:cxnSp>
        <p:nvCxnSpPr>
          <p:cNvPr id="41" name="Straight Arrow Connector 40"/>
          <p:cNvCxnSpPr>
            <a:endCxn id="20" idx="0"/>
          </p:cNvCxnSpPr>
          <p:nvPr/>
        </p:nvCxnSpPr>
        <p:spPr>
          <a:xfrm>
            <a:off x="5914023" y="3823851"/>
            <a:ext cx="2627024" cy="1390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993673" y="2907480"/>
            <a:ext cx="2169184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4. Push search results to DB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 flipV="1">
            <a:off x="5615624" y="3907331"/>
            <a:ext cx="2480340" cy="133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928101" y="3433303"/>
            <a:ext cx="1348446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Refine results 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461495" y="5219353"/>
            <a:ext cx="992745" cy="532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Freebase</a:t>
            </a:r>
          </a:p>
          <a:p>
            <a:pPr algn="ctr" fontAlgn="base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</a:t>
            </a:r>
          </a:p>
        </p:txBody>
      </p:sp>
      <p:cxnSp>
        <p:nvCxnSpPr>
          <p:cNvPr id="62" name="Straight Arrow Connector 61"/>
          <p:cNvCxnSpPr>
            <a:stCxn id="81" idx="3"/>
          </p:cNvCxnSpPr>
          <p:nvPr/>
        </p:nvCxnSpPr>
        <p:spPr>
          <a:xfrm flipH="1">
            <a:off x="3409349" y="3806020"/>
            <a:ext cx="1722924" cy="1407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 rot="19321251">
            <a:off x="3419663" y="4163162"/>
            <a:ext cx="1787669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 Ontological search</a:t>
            </a:r>
          </a:p>
        </p:txBody>
      </p:sp>
      <p:cxnSp>
        <p:nvCxnSpPr>
          <p:cNvPr id="70" name="Straight Arrow Connector 69"/>
          <p:cNvCxnSpPr>
            <a:stCxn id="61" idx="3"/>
          </p:cNvCxnSpPr>
          <p:nvPr/>
        </p:nvCxnSpPr>
        <p:spPr>
          <a:xfrm flipV="1">
            <a:off x="3454240" y="3858795"/>
            <a:ext cx="1950815" cy="162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 rot="19239255">
            <a:off x="3323885" y="4810636"/>
            <a:ext cx="1728358" cy="3342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 Ontological terms 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1879849" y="3573655"/>
            <a:ext cx="3308199" cy="3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213149" y="3500391"/>
            <a:ext cx="2919124" cy="611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5. Ranked video results with ontological suggestions  </a:t>
            </a:r>
          </a:p>
        </p:txBody>
      </p:sp>
    </p:spTree>
    <p:extLst>
      <p:ext uri="{BB962C8B-B14F-4D97-AF65-F5344CB8AC3E}">
        <p14:creationId xmlns:p14="http://schemas.microsoft.com/office/powerpoint/2010/main" val="13254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Ranking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68490" y="2556814"/>
            <a:ext cx="3207224" cy="337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Ranking is based on 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High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View%</a:t>
            </a:r>
          </a:p>
          <a:p>
            <a:pPr marL="800100" lvl="1" indent="-342900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Like/Dislike%</a:t>
            </a:r>
          </a:p>
          <a:p>
            <a:pPr marL="800100" lvl="1" indent="-342900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Dislike/Like %</a:t>
            </a:r>
          </a:p>
          <a:p>
            <a:pPr marL="800100" lvl="1" indent="-342900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Comment count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539" t="28327" r="29483" b="27520"/>
          <a:stretch/>
        </p:blipFill>
        <p:spPr>
          <a:xfrm>
            <a:off x="3567103" y="2661313"/>
            <a:ext cx="5433102" cy="323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6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we Rank videos</a:t>
            </a:r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266163"/>
              </p:ext>
            </p:extLst>
          </p:nvPr>
        </p:nvGraphicFramePr>
        <p:xfrm>
          <a:off x="503642" y="2052048"/>
          <a:ext cx="8421996" cy="480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863"/>
                <a:gridCol w="1428863"/>
                <a:gridCol w="1277681"/>
                <a:gridCol w="1428863"/>
                <a:gridCol w="1428863"/>
                <a:gridCol w="1428863"/>
              </a:tblGrid>
              <a:tr h="107660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dirty="0" smtClean="0"/>
                        <a:t>Video#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dirty="0" smtClean="0"/>
                        <a:t>View%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dirty="0" smtClean="0"/>
                        <a:t>Like/View%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dirty="0" smtClean="0"/>
                        <a:t>Dislike/Like%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dirty="0" smtClean="0"/>
                        <a:t>Comments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 dirty="0" smtClean="0"/>
                        <a:t>Rank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6212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1</a:t>
                      </a:r>
                      <a:endParaRPr lang="en-US" sz="16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500</a:t>
                      </a:r>
                      <a:r>
                        <a:rPr lang="en-US" sz="1600" dirty="0" smtClean="0"/>
                        <a:t>(345,672)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50</a:t>
                      </a:r>
                      <a:r>
                        <a:rPr lang="en-US" sz="1600" dirty="0" smtClean="0"/>
                        <a:t>(3000)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100</a:t>
                      </a:r>
                      <a:r>
                        <a:rPr lang="en-US" sz="1600" dirty="0" smtClean="0"/>
                        <a:t>(7000)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 smtClean="0"/>
                        <a:t>4,576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6212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2</a:t>
                      </a:r>
                      <a:endParaRPr lang="en-US" sz="16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500</a:t>
                      </a:r>
                      <a:r>
                        <a:rPr lang="en-US" sz="1600" b="0" dirty="0" smtClean="0"/>
                        <a:t>(282,790)</a:t>
                      </a:r>
                      <a:endParaRPr lang="en-US" sz="16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50</a:t>
                      </a:r>
                      <a:r>
                        <a:rPr lang="en-US" sz="1600" dirty="0" smtClean="0"/>
                        <a:t>(4000)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50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(3000)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62123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500</a:t>
                      </a:r>
                      <a:r>
                        <a:rPr lang="en-US" sz="1600" dirty="0" smtClean="0"/>
                        <a:t>(198,672)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50</a:t>
                      </a:r>
                      <a:r>
                        <a:rPr lang="en-US" sz="1600" dirty="0" smtClean="0"/>
                        <a:t>(2000)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100</a:t>
                      </a:r>
                      <a:r>
                        <a:rPr lang="en-US" sz="1600" dirty="0" smtClean="0"/>
                        <a:t>(8000)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dirty="0" smtClean="0"/>
                        <a:t>1,380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62123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4</a:t>
                      </a:r>
                      <a:endParaRPr lang="en-US" sz="1600" b="1" dirty="0" smtClean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500</a:t>
                      </a:r>
                      <a:r>
                        <a:rPr lang="en-US" sz="1600" dirty="0" smtClean="0"/>
                        <a:t>(257,032)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>
                          <a:solidFill>
                            <a:srgbClr val="0070C0"/>
                          </a:solidFill>
                        </a:rPr>
                        <a:t>100</a:t>
                      </a:r>
                      <a:r>
                        <a:rPr lang="en-US" sz="1600" dirty="0" smtClean="0">
                          <a:solidFill>
                            <a:srgbClr val="0070C0"/>
                          </a:solidFill>
                        </a:rPr>
                        <a:t>(8000)</a:t>
                      </a:r>
                      <a:endParaRPr lang="en-US" sz="1600" dirty="0">
                        <a:solidFill>
                          <a:srgbClr val="0070C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62123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100</a:t>
                      </a:r>
                      <a:r>
                        <a:rPr lang="en-US" sz="1600" dirty="0" smtClean="0"/>
                        <a:t>(70,545)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62123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6</a:t>
                      </a:r>
                      <a:endParaRPr lang="en-US" sz="16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 dirty="0" smtClean="0"/>
                        <a:t>50</a:t>
                      </a:r>
                      <a:r>
                        <a:rPr lang="en-US" sz="1600" dirty="0" smtClean="0"/>
                        <a:t>(30,000)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42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Improvements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25140" y="2756276"/>
            <a:ext cx="7972760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Ranking could be improved by including the metadata of YouTube videos from social networking sites</a:t>
            </a:r>
          </a:p>
          <a:p>
            <a:pPr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Different variants of ranking mechanisms can be developed</a:t>
            </a:r>
          </a:p>
          <a:p>
            <a:pPr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731077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90500" y="2525876"/>
            <a:ext cx="8780793" cy="3118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0075" lvl="1" indent="-342900" algn="just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By using a knowledge base (E.g. Freebase - collection of structured data) to categorize YouTube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results and rank them accordingly will definitely improve your search experience</a:t>
            </a:r>
          </a:p>
          <a:p>
            <a:pPr marL="600075" lvl="1" indent="-342900" algn="just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github.com/rpqt7/YoTub-Redefining_YouTube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00075" lvl="1" indent="-342900" algn="just" defTabSz="457200">
              <a:lnSpc>
                <a:spcPct val="20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Youtube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-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www.youtube.com/watch?v=XeDJZRi5YaQ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Override1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ppt/theme/themeOverride2.xml><?xml version="1.0" encoding="utf-8"?>
<a:themeOverride xmlns:a="http://schemas.openxmlformats.org/drawingml/2006/main">
  <a:clrScheme name="Ion Boardroom">
    <a:dk1>
      <a:sysClr val="windowText" lastClr="000000"/>
    </a:dk1>
    <a:lt1>
      <a:sysClr val="window" lastClr="FFFFFF"/>
    </a:lt1>
    <a:dk2>
      <a:srgbClr val="0E5580"/>
    </a:dk2>
    <a:lt2>
      <a:srgbClr val="EBEBEB"/>
    </a:lt2>
    <a:accent1>
      <a:srgbClr val="ACD433"/>
    </a:accent1>
    <a:accent2>
      <a:srgbClr val="E6C133"/>
    </a:accent2>
    <a:accent3>
      <a:srgbClr val="EF7A24"/>
    </a:accent3>
    <a:accent4>
      <a:srgbClr val="5AA0F5"/>
    </a:accent4>
    <a:accent5>
      <a:srgbClr val="75CEEC"/>
    </a:accent5>
    <a:accent6>
      <a:srgbClr val="65D6A0"/>
    </a:accent6>
    <a:hlink>
      <a:srgbClr val="C4E46E"/>
    </a:hlink>
    <a:folHlink>
      <a:srgbClr val="BDE0F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328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YoTube - Redefining YouTube</vt:lpstr>
      <vt:lpstr>Billions of YouTube videos !!!</vt:lpstr>
      <vt:lpstr>Abstract</vt:lpstr>
      <vt:lpstr>Functionalities</vt:lpstr>
      <vt:lpstr>Architecture</vt:lpstr>
      <vt:lpstr>Ranking</vt:lpstr>
      <vt:lpstr>How we Rank videos</vt:lpstr>
      <vt:lpstr>Future Improvements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Yotube </dc:title>
  <dc:creator>Tummala, Anvesh (UMKC-Student)</dc:creator>
  <cp:lastModifiedBy>Rahul Ponnada</cp:lastModifiedBy>
  <cp:revision>307</cp:revision>
  <dcterms:created xsi:type="dcterms:W3CDTF">2015-04-20T01:28:16Z</dcterms:created>
  <dcterms:modified xsi:type="dcterms:W3CDTF">2015-04-23T22:07:51Z</dcterms:modified>
</cp:coreProperties>
</file>