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8" r:id="rId3"/>
    <p:sldId id="257" r:id="rId4"/>
    <p:sldId id="276" r:id="rId5"/>
    <p:sldId id="258" r:id="rId6"/>
    <p:sldId id="277" r:id="rId7"/>
    <p:sldId id="259" r:id="rId8"/>
    <p:sldId id="260" r:id="rId9"/>
    <p:sldId id="265" r:id="rId10"/>
    <p:sldId id="281" r:id="rId11"/>
    <p:sldId id="261" r:id="rId12"/>
    <p:sldId id="266" r:id="rId13"/>
    <p:sldId id="267" r:id="rId14"/>
    <p:sldId id="264" r:id="rId15"/>
    <p:sldId id="262" r:id="rId16"/>
    <p:sldId id="268" r:id="rId17"/>
    <p:sldId id="269" r:id="rId18"/>
    <p:sldId id="263" r:id="rId19"/>
    <p:sldId id="274" r:id="rId20"/>
    <p:sldId id="270" r:id="rId21"/>
    <p:sldId id="271" r:id="rId22"/>
    <p:sldId id="275" r:id="rId23"/>
    <p:sldId id="272" r:id="rId24"/>
    <p:sldId id="273" r:id="rId25"/>
    <p:sldId id="279"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173A69-BC18-4A99-84F6-A19AA8B89AF5}"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0E05E-8320-4187-BDC9-2DB24A515680}" type="slidenum">
              <a:rPr lang="en-US" smtClean="0"/>
              <a:t>‹#›</a:t>
            </a:fld>
            <a:endParaRPr lang="en-US"/>
          </a:p>
        </p:txBody>
      </p:sp>
    </p:spTree>
    <p:extLst>
      <p:ext uri="{BB962C8B-B14F-4D97-AF65-F5344CB8AC3E}">
        <p14:creationId xmlns:p14="http://schemas.microsoft.com/office/powerpoint/2010/main" val="770707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B173A69-BC18-4A99-84F6-A19AA8B89AF5}" type="datetimeFigureOut">
              <a:rPr lang="en-US" smtClean="0"/>
              <a:t>5/7/2018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0E05E-8320-4187-BDC9-2DB24A515680}" type="slidenum">
              <a:rPr lang="en-US" smtClean="0"/>
              <a:t>‹#›</a:t>
            </a:fld>
            <a:endParaRPr lang="en-US"/>
          </a:p>
        </p:txBody>
      </p:sp>
    </p:spTree>
    <p:extLst>
      <p:ext uri="{BB962C8B-B14F-4D97-AF65-F5344CB8AC3E}">
        <p14:creationId xmlns:p14="http://schemas.microsoft.com/office/powerpoint/2010/main" val="1417941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B173A69-BC18-4A99-84F6-A19AA8B89AF5}"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0E05E-8320-4187-BDC9-2DB24A515680}" type="slidenum">
              <a:rPr lang="en-US" smtClean="0"/>
              <a:t>‹#›</a:t>
            </a:fld>
            <a:endParaRPr lang="en-US"/>
          </a:p>
        </p:txBody>
      </p:sp>
    </p:spTree>
    <p:extLst>
      <p:ext uri="{BB962C8B-B14F-4D97-AF65-F5344CB8AC3E}">
        <p14:creationId xmlns:p14="http://schemas.microsoft.com/office/powerpoint/2010/main" val="3518843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B173A69-BC18-4A99-84F6-A19AA8B89AF5}"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0E05E-8320-4187-BDC9-2DB24A51568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11093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173A69-BC18-4A99-84F6-A19AA8B89AF5}"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0E05E-8320-4187-BDC9-2DB24A515680}" type="slidenum">
              <a:rPr lang="en-US" smtClean="0"/>
              <a:t>‹#›</a:t>
            </a:fld>
            <a:endParaRPr lang="en-US"/>
          </a:p>
        </p:txBody>
      </p:sp>
    </p:spTree>
    <p:extLst>
      <p:ext uri="{BB962C8B-B14F-4D97-AF65-F5344CB8AC3E}">
        <p14:creationId xmlns:p14="http://schemas.microsoft.com/office/powerpoint/2010/main" val="1488254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B173A69-BC18-4A99-84F6-A19AA8B89AF5}" type="datetimeFigureOut">
              <a:rPr lang="en-US" smtClean="0"/>
              <a:t>5/7/2018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0E05E-8320-4187-BDC9-2DB24A515680}" type="slidenum">
              <a:rPr lang="en-US" smtClean="0"/>
              <a:t>‹#›</a:t>
            </a:fld>
            <a:endParaRPr lang="en-US"/>
          </a:p>
        </p:txBody>
      </p:sp>
    </p:spTree>
    <p:extLst>
      <p:ext uri="{BB962C8B-B14F-4D97-AF65-F5344CB8AC3E}">
        <p14:creationId xmlns:p14="http://schemas.microsoft.com/office/powerpoint/2010/main" val="3986944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B173A69-BC18-4A99-84F6-A19AA8B89AF5}" type="datetimeFigureOut">
              <a:rPr lang="en-US" smtClean="0"/>
              <a:t>5/7/2018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0E05E-8320-4187-BDC9-2DB24A515680}" type="slidenum">
              <a:rPr lang="en-US" smtClean="0"/>
              <a:t>‹#›</a:t>
            </a:fld>
            <a:endParaRPr lang="en-US"/>
          </a:p>
        </p:txBody>
      </p:sp>
    </p:spTree>
    <p:extLst>
      <p:ext uri="{BB962C8B-B14F-4D97-AF65-F5344CB8AC3E}">
        <p14:creationId xmlns:p14="http://schemas.microsoft.com/office/powerpoint/2010/main" val="65318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73A69-BC18-4A99-84F6-A19AA8B89AF5}"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0E05E-8320-4187-BDC9-2DB24A515680}" type="slidenum">
              <a:rPr lang="en-US" smtClean="0"/>
              <a:t>‹#›</a:t>
            </a:fld>
            <a:endParaRPr lang="en-US"/>
          </a:p>
        </p:txBody>
      </p:sp>
    </p:spTree>
    <p:extLst>
      <p:ext uri="{BB962C8B-B14F-4D97-AF65-F5344CB8AC3E}">
        <p14:creationId xmlns:p14="http://schemas.microsoft.com/office/powerpoint/2010/main" val="35477771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73A69-BC18-4A99-84F6-A19AA8B89AF5}"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0E05E-8320-4187-BDC9-2DB24A515680}" type="slidenum">
              <a:rPr lang="en-US" smtClean="0"/>
              <a:t>‹#›</a:t>
            </a:fld>
            <a:endParaRPr lang="en-US"/>
          </a:p>
        </p:txBody>
      </p:sp>
    </p:spTree>
    <p:extLst>
      <p:ext uri="{BB962C8B-B14F-4D97-AF65-F5344CB8AC3E}">
        <p14:creationId xmlns:p14="http://schemas.microsoft.com/office/powerpoint/2010/main" val="2164098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B173A69-BC18-4A99-84F6-A19AA8B89AF5}"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0E05E-8320-4187-BDC9-2DB24A515680}" type="slidenum">
              <a:rPr lang="en-US" smtClean="0"/>
              <a:t>‹#›</a:t>
            </a:fld>
            <a:endParaRPr lang="en-US"/>
          </a:p>
        </p:txBody>
      </p:sp>
    </p:spTree>
    <p:extLst>
      <p:ext uri="{BB962C8B-B14F-4D97-AF65-F5344CB8AC3E}">
        <p14:creationId xmlns:p14="http://schemas.microsoft.com/office/powerpoint/2010/main" val="375426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173A69-BC18-4A99-84F6-A19AA8B89AF5}"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0E05E-8320-4187-BDC9-2DB24A515680}" type="slidenum">
              <a:rPr lang="en-US" smtClean="0"/>
              <a:t>‹#›</a:t>
            </a:fld>
            <a:endParaRPr lang="en-US"/>
          </a:p>
        </p:txBody>
      </p:sp>
    </p:spTree>
    <p:extLst>
      <p:ext uri="{BB962C8B-B14F-4D97-AF65-F5344CB8AC3E}">
        <p14:creationId xmlns:p14="http://schemas.microsoft.com/office/powerpoint/2010/main" val="32495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173A69-BC18-4A99-84F6-A19AA8B89AF5}" type="datetimeFigureOut">
              <a:rPr lang="en-US" smtClean="0"/>
              <a:t>5/7/2018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0E05E-8320-4187-BDC9-2DB24A515680}" type="slidenum">
              <a:rPr lang="en-US" smtClean="0"/>
              <a:t>‹#›</a:t>
            </a:fld>
            <a:endParaRPr lang="en-US"/>
          </a:p>
        </p:txBody>
      </p:sp>
    </p:spTree>
    <p:extLst>
      <p:ext uri="{BB962C8B-B14F-4D97-AF65-F5344CB8AC3E}">
        <p14:creationId xmlns:p14="http://schemas.microsoft.com/office/powerpoint/2010/main" val="3972398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173A69-BC18-4A99-84F6-A19AA8B89AF5}" type="datetimeFigureOut">
              <a:rPr lang="en-US" smtClean="0"/>
              <a:t>5/7/2018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80E05E-8320-4187-BDC9-2DB24A515680}" type="slidenum">
              <a:rPr lang="en-US" smtClean="0"/>
              <a:t>‹#›</a:t>
            </a:fld>
            <a:endParaRPr lang="en-US"/>
          </a:p>
        </p:txBody>
      </p:sp>
    </p:spTree>
    <p:extLst>
      <p:ext uri="{BB962C8B-B14F-4D97-AF65-F5344CB8AC3E}">
        <p14:creationId xmlns:p14="http://schemas.microsoft.com/office/powerpoint/2010/main" val="2583447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B173A69-BC18-4A99-84F6-A19AA8B89AF5}" type="datetimeFigureOut">
              <a:rPr lang="en-US" smtClean="0"/>
              <a:t>5/7/2018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080E05E-8320-4187-BDC9-2DB24A515680}" type="slidenum">
              <a:rPr lang="en-US" smtClean="0"/>
              <a:t>‹#›</a:t>
            </a:fld>
            <a:endParaRPr lang="en-US"/>
          </a:p>
        </p:txBody>
      </p:sp>
    </p:spTree>
    <p:extLst>
      <p:ext uri="{BB962C8B-B14F-4D97-AF65-F5344CB8AC3E}">
        <p14:creationId xmlns:p14="http://schemas.microsoft.com/office/powerpoint/2010/main" val="3451759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B173A69-BC18-4A99-84F6-A19AA8B89AF5}" type="datetimeFigureOut">
              <a:rPr lang="en-US" smtClean="0"/>
              <a:t>5/7/2018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080E05E-8320-4187-BDC9-2DB24A515680}" type="slidenum">
              <a:rPr lang="en-US" smtClean="0"/>
              <a:t>‹#›</a:t>
            </a:fld>
            <a:endParaRPr lang="en-US"/>
          </a:p>
        </p:txBody>
      </p:sp>
    </p:spTree>
    <p:extLst>
      <p:ext uri="{BB962C8B-B14F-4D97-AF65-F5344CB8AC3E}">
        <p14:creationId xmlns:p14="http://schemas.microsoft.com/office/powerpoint/2010/main" val="1545850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B173A69-BC18-4A99-84F6-A19AA8B89AF5}" type="datetimeFigureOut">
              <a:rPr lang="en-US" smtClean="0"/>
              <a:t>5/7/2018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080E05E-8320-4187-BDC9-2DB24A515680}" type="slidenum">
              <a:rPr lang="en-US" smtClean="0"/>
              <a:t>‹#›</a:t>
            </a:fld>
            <a:endParaRPr lang="en-US"/>
          </a:p>
        </p:txBody>
      </p:sp>
    </p:spTree>
    <p:extLst>
      <p:ext uri="{BB962C8B-B14F-4D97-AF65-F5344CB8AC3E}">
        <p14:creationId xmlns:p14="http://schemas.microsoft.com/office/powerpoint/2010/main" val="2541953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B173A69-BC18-4A99-84F6-A19AA8B89AF5}" type="datetimeFigureOut">
              <a:rPr lang="en-US" smtClean="0"/>
              <a:t>5/7/2018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0E05E-8320-4187-BDC9-2DB24A515680}" type="slidenum">
              <a:rPr lang="en-US" smtClean="0"/>
              <a:t>‹#›</a:t>
            </a:fld>
            <a:endParaRPr lang="en-US"/>
          </a:p>
        </p:txBody>
      </p:sp>
    </p:spTree>
    <p:extLst>
      <p:ext uri="{BB962C8B-B14F-4D97-AF65-F5344CB8AC3E}">
        <p14:creationId xmlns:p14="http://schemas.microsoft.com/office/powerpoint/2010/main" val="381528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B173A69-BC18-4A99-84F6-A19AA8B89AF5}" type="datetimeFigureOut">
              <a:rPr lang="en-US" smtClean="0"/>
              <a:t>5/7/2018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080E05E-8320-4187-BDC9-2DB24A515680}" type="slidenum">
              <a:rPr lang="en-US" smtClean="0"/>
              <a:t>‹#›</a:t>
            </a:fld>
            <a:endParaRPr lang="en-US"/>
          </a:p>
        </p:txBody>
      </p:sp>
    </p:spTree>
    <p:extLst>
      <p:ext uri="{BB962C8B-B14F-4D97-AF65-F5344CB8AC3E}">
        <p14:creationId xmlns:p14="http://schemas.microsoft.com/office/powerpoint/2010/main" val="34446118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739D1-9A86-4B65-BCA3-D3C61D449B12}"/>
              </a:ext>
            </a:extLst>
          </p:cNvPr>
          <p:cNvSpPr>
            <a:spLocks noGrp="1"/>
          </p:cNvSpPr>
          <p:nvPr>
            <p:ph type="ctrTitle"/>
          </p:nvPr>
        </p:nvSpPr>
        <p:spPr>
          <a:xfrm>
            <a:off x="1154955" y="808383"/>
            <a:ext cx="8825658" cy="2365485"/>
          </a:xfrm>
        </p:spPr>
        <p:txBody>
          <a:bodyPr/>
          <a:lstStyle/>
          <a:p>
            <a:r>
              <a:rPr lang="en-US" sz="4800" dirty="0"/>
              <a:t>Predicting Research that will be Cited in Policy Documents</a:t>
            </a:r>
          </a:p>
        </p:txBody>
      </p:sp>
      <p:sp>
        <p:nvSpPr>
          <p:cNvPr id="3" name="Subtitle 2">
            <a:extLst>
              <a:ext uri="{FF2B5EF4-FFF2-40B4-BE49-F238E27FC236}">
                <a16:creationId xmlns:a16="http://schemas.microsoft.com/office/drawing/2014/main" id="{010C58B4-13F1-4F41-9ED3-140FA0973151}"/>
              </a:ext>
            </a:extLst>
          </p:cNvPr>
          <p:cNvSpPr>
            <a:spLocks noGrp="1"/>
          </p:cNvSpPr>
          <p:nvPr>
            <p:ph type="subTitle" idx="1"/>
          </p:nvPr>
        </p:nvSpPr>
        <p:spPr/>
        <p:txBody>
          <a:bodyPr/>
          <a:lstStyle/>
          <a:p>
            <a:r>
              <a:rPr lang="en-US" b="1" i="1" dirty="0">
                <a:solidFill>
                  <a:srgbClr val="FFC000"/>
                </a:solidFill>
              </a:rPr>
              <a:t>Rahul </a:t>
            </a:r>
            <a:r>
              <a:rPr lang="en-US" b="1" i="1" dirty="0" err="1">
                <a:solidFill>
                  <a:srgbClr val="FFC000"/>
                </a:solidFill>
              </a:rPr>
              <a:t>Pothireddy</a:t>
            </a:r>
            <a:r>
              <a:rPr lang="en-US" b="1" i="1" dirty="0">
                <a:solidFill>
                  <a:srgbClr val="FFC000"/>
                </a:solidFill>
              </a:rPr>
              <a:t> (z1829984)</a:t>
            </a:r>
          </a:p>
          <a:p>
            <a:r>
              <a:rPr lang="en-US" b="1" i="1" dirty="0">
                <a:solidFill>
                  <a:srgbClr val="FFC000"/>
                </a:solidFill>
              </a:rPr>
              <a:t>Aravind </a:t>
            </a:r>
            <a:r>
              <a:rPr lang="en-US" b="1" i="1" dirty="0" err="1">
                <a:solidFill>
                  <a:srgbClr val="FFC000"/>
                </a:solidFill>
              </a:rPr>
              <a:t>Muvva</a:t>
            </a:r>
            <a:r>
              <a:rPr lang="en-US" b="1" i="1" dirty="0">
                <a:solidFill>
                  <a:srgbClr val="FFC000"/>
                </a:solidFill>
              </a:rPr>
              <a:t> (z1835959)</a:t>
            </a:r>
          </a:p>
        </p:txBody>
      </p:sp>
    </p:spTree>
    <p:extLst>
      <p:ext uri="{BB962C8B-B14F-4D97-AF65-F5344CB8AC3E}">
        <p14:creationId xmlns:p14="http://schemas.microsoft.com/office/powerpoint/2010/main" val="3983382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1A9CFA-D118-42CD-9FB9-EA7D31941593}"/>
              </a:ext>
            </a:extLst>
          </p:cNvPr>
          <p:cNvSpPr>
            <a:spLocks noGrp="1"/>
          </p:cNvSpPr>
          <p:nvPr>
            <p:ph idx="1"/>
          </p:nvPr>
        </p:nvSpPr>
        <p:spPr>
          <a:xfrm>
            <a:off x="1103312" y="437322"/>
            <a:ext cx="8946541" cy="5811077"/>
          </a:xfrm>
        </p:spPr>
        <p:txBody>
          <a:bodyPr/>
          <a:lstStyle/>
          <a:p>
            <a:pPr marL="0" indent="0" algn="just">
              <a:buNone/>
            </a:pPr>
            <a:r>
              <a:rPr lang="en-US" b="1" i="1" u="sng" dirty="0">
                <a:solidFill>
                  <a:srgbClr val="FFFF00"/>
                </a:solidFill>
              </a:rPr>
              <a:t>Basic Terms</a:t>
            </a:r>
            <a:r>
              <a:rPr lang="en-US" dirty="0"/>
              <a:t> </a:t>
            </a:r>
          </a:p>
          <a:p>
            <a:pPr marL="0" indent="0" algn="just">
              <a:buNone/>
            </a:pPr>
            <a:r>
              <a:rPr lang="en-US" b="1" dirty="0">
                <a:solidFill>
                  <a:srgbClr val="FFFF00"/>
                </a:solidFill>
              </a:rPr>
              <a:t>Precision</a:t>
            </a:r>
            <a:r>
              <a:rPr lang="en-US" dirty="0"/>
              <a:t>  is the fraction of relevant instances among the retrieved instances.</a:t>
            </a:r>
          </a:p>
          <a:p>
            <a:pPr marL="0" indent="0" algn="just">
              <a:buNone/>
            </a:pPr>
            <a:r>
              <a:rPr lang="en-US" b="1" dirty="0">
                <a:solidFill>
                  <a:srgbClr val="FFFF00"/>
                </a:solidFill>
              </a:rPr>
              <a:t>Recall</a:t>
            </a:r>
            <a:r>
              <a:rPr lang="en-US" dirty="0"/>
              <a:t> is the fraction of relevant instances that have been retrieved over the total amount of relevant instances.</a:t>
            </a:r>
          </a:p>
          <a:p>
            <a:pPr marL="0" indent="0" algn="just">
              <a:buNone/>
            </a:pPr>
            <a:r>
              <a:rPr lang="en-US" b="1" dirty="0">
                <a:solidFill>
                  <a:srgbClr val="FFFF00"/>
                </a:solidFill>
              </a:rPr>
              <a:t>F</a:t>
            </a:r>
            <a:r>
              <a:rPr lang="en-US" b="1" baseline="-25000" dirty="0">
                <a:solidFill>
                  <a:srgbClr val="FFFF00"/>
                </a:solidFill>
              </a:rPr>
              <a:t>1</a:t>
            </a:r>
            <a:r>
              <a:rPr lang="en-US" b="1" dirty="0">
                <a:solidFill>
                  <a:srgbClr val="FFFF00"/>
                </a:solidFill>
              </a:rPr>
              <a:t> score</a:t>
            </a:r>
            <a:r>
              <a:rPr lang="en-US" dirty="0"/>
              <a:t> (also </a:t>
            </a:r>
            <a:r>
              <a:rPr lang="en-US" b="1" dirty="0"/>
              <a:t>F-score</a:t>
            </a:r>
            <a:r>
              <a:rPr lang="en-US" dirty="0"/>
              <a:t> or </a:t>
            </a:r>
            <a:r>
              <a:rPr lang="en-US" b="1" dirty="0"/>
              <a:t>F-measure</a:t>
            </a:r>
            <a:r>
              <a:rPr lang="en-US" dirty="0"/>
              <a:t>) is a measure of a test's accuracy. It considers both the precision </a:t>
            </a:r>
            <a:r>
              <a:rPr lang="en-US" i="1" dirty="0"/>
              <a:t>p</a:t>
            </a:r>
            <a:r>
              <a:rPr lang="en-US" dirty="0"/>
              <a:t> and the recall </a:t>
            </a:r>
            <a:r>
              <a:rPr lang="en-US" i="1" dirty="0"/>
              <a:t>r</a:t>
            </a:r>
            <a:r>
              <a:rPr lang="en-US" dirty="0"/>
              <a:t> of the test to compute the score.</a:t>
            </a:r>
          </a:p>
          <a:p>
            <a:pPr marL="0" indent="0" algn="just">
              <a:buNone/>
            </a:pPr>
            <a:r>
              <a:rPr lang="en-US" b="1" dirty="0">
                <a:solidFill>
                  <a:srgbClr val="FFFF00"/>
                </a:solidFill>
              </a:rPr>
              <a:t>Accuracy  : </a:t>
            </a:r>
            <a:r>
              <a:rPr lang="en-US" dirty="0"/>
              <a:t>the degree to which the result of a measurement, calculation, or specification conforms to the correct value or a standard.</a:t>
            </a:r>
            <a:endParaRPr lang="en-US" b="1" dirty="0">
              <a:solidFill>
                <a:srgbClr val="FFFF00"/>
              </a:solidFill>
            </a:endParaRPr>
          </a:p>
          <a:p>
            <a:pPr marL="0" indent="0" algn="just">
              <a:buNone/>
            </a:pPr>
            <a:r>
              <a:rPr lang="en-US" dirty="0"/>
              <a:t>A </a:t>
            </a:r>
            <a:r>
              <a:rPr lang="en-US" b="1" dirty="0">
                <a:solidFill>
                  <a:srgbClr val="FFFF00"/>
                </a:solidFill>
              </a:rPr>
              <a:t>correlation coefficient</a:t>
            </a:r>
            <a:r>
              <a:rPr lang="en-US" dirty="0"/>
              <a:t> is a numerical measure of some type of correlation, meaning a statistical relationship between two variables. The variables may be two columns of a given data set of observations, often called a sample, or two components of a multivariate random variable with a known distribution.</a:t>
            </a:r>
          </a:p>
        </p:txBody>
      </p:sp>
    </p:spTree>
    <p:extLst>
      <p:ext uri="{BB962C8B-B14F-4D97-AF65-F5344CB8AC3E}">
        <p14:creationId xmlns:p14="http://schemas.microsoft.com/office/powerpoint/2010/main" val="3305532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1883BD-A778-4F88-ACC3-BBE92D654B03}"/>
              </a:ext>
            </a:extLst>
          </p:cNvPr>
          <p:cNvSpPr>
            <a:spLocks noGrp="1"/>
          </p:cNvSpPr>
          <p:nvPr>
            <p:ph idx="1"/>
          </p:nvPr>
        </p:nvSpPr>
        <p:spPr>
          <a:xfrm>
            <a:off x="1103312" y="516836"/>
            <a:ext cx="8946541" cy="5731564"/>
          </a:xfrm>
        </p:spPr>
        <p:txBody>
          <a:bodyPr/>
          <a:lstStyle/>
          <a:p>
            <a:pPr marL="0" indent="0">
              <a:buNone/>
            </a:pPr>
            <a:r>
              <a:rPr lang="en-US" b="1" i="1" u="sng" dirty="0">
                <a:solidFill>
                  <a:srgbClr val="92D050"/>
                </a:solidFill>
              </a:rPr>
              <a:t>Multiple Linear Regression : </a:t>
            </a:r>
            <a:r>
              <a:rPr lang="en-US" dirty="0"/>
              <a:t>In simple </a:t>
            </a:r>
            <a:r>
              <a:rPr lang="en-US" b="1" dirty="0"/>
              <a:t>linear regression</a:t>
            </a:r>
            <a:r>
              <a:rPr lang="en-US" dirty="0"/>
              <a:t> a single independent variable is used to predict the value of a dependent variable.</a:t>
            </a:r>
          </a:p>
          <a:p>
            <a:pPr marL="0" indent="0">
              <a:buNone/>
            </a:pPr>
            <a:r>
              <a:rPr lang="en-US" dirty="0"/>
              <a:t>To test the usability of features presented, a multiple linear regression was employed. All the 11 features present in the dataset have been used in order to establish a linear relationship between 11 independent features.</a:t>
            </a:r>
          </a:p>
          <a:p>
            <a:pPr marL="0" indent="0">
              <a:buNone/>
            </a:pPr>
            <a:r>
              <a:rPr lang="en-US" dirty="0"/>
              <a:t>We used all 178,620 records of data to perform multiple linear regression. The data is split into test and train subsets (80% tests and 20% train). The data is then shuffled multiple times.</a:t>
            </a:r>
          </a:p>
          <a:p>
            <a:pPr marL="0" indent="0">
              <a:buNone/>
            </a:pPr>
            <a:r>
              <a:rPr lang="en-US" dirty="0"/>
              <a:t>Since the test and train data has more than 1 independent variable, we listed the results for each feature </a:t>
            </a:r>
            <a:r>
              <a:rPr lang="en-US" dirty="0" err="1"/>
              <a:t>seperately</a:t>
            </a:r>
            <a:r>
              <a:rPr lang="en-US" dirty="0"/>
              <a:t> using prediction and observed data points. </a:t>
            </a:r>
          </a:p>
          <a:p>
            <a:pPr marL="0" indent="0">
              <a:buNone/>
            </a:pPr>
            <a:endParaRPr lang="en-US" b="1" i="1" u="sng" dirty="0">
              <a:solidFill>
                <a:srgbClr val="92D050"/>
              </a:solidFill>
            </a:endParaRPr>
          </a:p>
          <a:p>
            <a:pPr marL="0" indent="0">
              <a:buNone/>
            </a:pPr>
            <a:endParaRPr lang="en-US" b="1" i="1" u="sng" dirty="0">
              <a:solidFill>
                <a:srgbClr val="92D050"/>
              </a:solidFill>
            </a:endParaRPr>
          </a:p>
          <a:p>
            <a:pPr marL="0" indent="0">
              <a:buNone/>
            </a:pPr>
            <a:endParaRPr lang="en-US" b="1" i="1" u="sng" dirty="0">
              <a:solidFill>
                <a:srgbClr val="92D050"/>
              </a:solidFill>
            </a:endParaRPr>
          </a:p>
          <a:p>
            <a:pPr marL="0" indent="0">
              <a:buNone/>
            </a:pPr>
            <a:endParaRPr lang="en-US" b="1" i="1" u="sng" dirty="0">
              <a:solidFill>
                <a:srgbClr val="92D050"/>
              </a:solidFill>
            </a:endParaRPr>
          </a:p>
          <a:p>
            <a:pPr marL="0" indent="0">
              <a:buNone/>
            </a:pPr>
            <a:endParaRPr lang="en-US" b="1" i="1" u="sng" dirty="0">
              <a:solidFill>
                <a:srgbClr val="92D050"/>
              </a:solidFill>
            </a:endParaRPr>
          </a:p>
        </p:txBody>
      </p:sp>
    </p:spTree>
    <p:extLst>
      <p:ext uri="{BB962C8B-B14F-4D97-AF65-F5344CB8AC3E}">
        <p14:creationId xmlns:p14="http://schemas.microsoft.com/office/powerpoint/2010/main" val="3084355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scontent.ford1-1.fna.fbcdn.net/v/t1.15752-9/31944554_2005929336115365_2139063235767173120_n.png?_nc_cat=0&amp;oh=763a3e9310aa1e1b46b26699bc2d7f1d&amp;oe=5B96734D">
            <a:extLst>
              <a:ext uri="{FF2B5EF4-FFF2-40B4-BE49-F238E27FC236}">
                <a16:creationId xmlns:a16="http://schemas.microsoft.com/office/drawing/2014/main" id="{033BF66D-B899-4768-AD08-550801D771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0838" y="277743"/>
            <a:ext cx="8491788" cy="474931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9F38F96-6BC8-428F-BA3E-904133212BE9}"/>
              </a:ext>
            </a:extLst>
          </p:cNvPr>
          <p:cNvSpPr txBox="1"/>
          <p:nvPr/>
        </p:nvSpPr>
        <p:spPr>
          <a:xfrm>
            <a:off x="993913" y="5261113"/>
            <a:ext cx="9276522" cy="646331"/>
          </a:xfrm>
          <a:prstGeom prst="rect">
            <a:avLst/>
          </a:prstGeom>
          <a:noFill/>
        </p:spPr>
        <p:txBody>
          <a:bodyPr wrap="square" rtlCol="0">
            <a:spAutoFit/>
          </a:bodyPr>
          <a:lstStyle/>
          <a:p>
            <a:r>
              <a:rPr lang="en-US" dirty="0"/>
              <a:t>Prediction result using linear regression for each feature. Test data is in black and predicting data is in green.</a:t>
            </a:r>
          </a:p>
        </p:txBody>
      </p:sp>
    </p:spTree>
    <p:extLst>
      <p:ext uri="{BB962C8B-B14F-4D97-AF65-F5344CB8AC3E}">
        <p14:creationId xmlns:p14="http://schemas.microsoft.com/office/powerpoint/2010/main" val="806887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03FC20C-5F0F-4F99-B54A-C6AAA5221CFA}"/>
              </a:ext>
            </a:extLst>
          </p:cNvPr>
          <p:cNvSpPr txBox="1"/>
          <p:nvPr/>
        </p:nvSpPr>
        <p:spPr>
          <a:xfrm>
            <a:off x="291548" y="503581"/>
            <a:ext cx="9157252" cy="461665"/>
          </a:xfrm>
          <a:prstGeom prst="rect">
            <a:avLst/>
          </a:prstGeom>
          <a:noFill/>
        </p:spPr>
        <p:txBody>
          <a:bodyPr wrap="square" rtlCol="0">
            <a:spAutoFit/>
          </a:bodyPr>
          <a:lstStyle/>
          <a:p>
            <a:r>
              <a:rPr lang="en-US" sz="2400" b="1" i="1" u="sng" dirty="0">
                <a:solidFill>
                  <a:srgbClr val="FFFF00"/>
                </a:solidFill>
              </a:rPr>
              <a:t>Results obtained</a:t>
            </a:r>
          </a:p>
        </p:txBody>
      </p:sp>
      <p:graphicFrame>
        <p:nvGraphicFramePr>
          <p:cNvPr id="13" name="Table 12">
            <a:extLst>
              <a:ext uri="{FF2B5EF4-FFF2-40B4-BE49-F238E27FC236}">
                <a16:creationId xmlns:a16="http://schemas.microsoft.com/office/drawing/2014/main" id="{E6B10AB0-D7EB-4A6E-A7C6-F1668F6EA4E5}"/>
              </a:ext>
            </a:extLst>
          </p:cNvPr>
          <p:cNvGraphicFramePr>
            <a:graphicFrameLocks noGrp="1"/>
          </p:cNvGraphicFramePr>
          <p:nvPr>
            <p:extLst>
              <p:ext uri="{D42A27DB-BD31-4B8C-83A1-F6EECF244321}">
                <p14:modId xmlns:p14="http://schemas.microsoft.com/office/powerpoint/2010/main" val="2096825499"/>
              </p:ext>
            </p:extLst>
          </p:nvPr>
        </p:nvGraphicFramePr>
        <p:xfrm>
          <a:off x="1320800" y="1156988"/>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422881390"/>
                    </a:ext>
                  </a:extLst>
                </a:gridCol>
                <a:gridCol w="4064000">
                  <a:extLst>
                    <a:ext uri="{9D8B030D-6E8A-4147-A177-3AD203B41FA5}">
                      <a16:colId xmlns:a16="http://schemas.microsoft.com/office/drawing/2014/main" val="1175007101"/>
                    </a:ext>
                  </a:extLst>
                </a:gridCol>
              </a:tblGrid>
              <a:tr h="370840">
                <a:tc>
                  <a:txBody>
                    <a:bodyPr/>
                    <a:lstStyle/>
                    <a:p>
                      <a:r>
                        <a:rPr lang="en-US" dirty="0"/>
                        <a:t>Mean Error                     </a:t>
                      </a:r>
                    </a:p>
                  </a:txBody>
                  <a:tcPr/>
                </a:tc>
                <a:tc>
                  <a:txBody>
                    <a:bodyPr/>
                    <a:lstStyle/>
                    <a:p>
                      <a:r>
                        <a:rPr lang="en-US" dirty="0"/>
                        <a:t>1.94</a:t>
                      </a:r>
                    </a:p>
                  </a:txBody>
                  <a:tcPr/>
                </a:tc>
                <a:extLst>
                  <a:ext uri="{0D108BD9-81ED-4DB2-BD59-A6C34878D82A}">
                    <a16:rowId xmlns:a16="http://schemas.microsoft.com/office/drawing/2014/main" val="1085301711"/>
                  </a:ext>
                </a:extLst>
              </a:tr>
              <a:tr h="370840">
                <a:tc>
                  <a:txBody>
                    <a:bodyPr/>
                    <a:lstStyle/>
                    <a:p>
                      <a:r>
                        <a:rPr lang="en-US" dirty="0"/>
                        <a:t>R</a:t>
                      </a:r>
                      <a:r>
                        <a:rPr lang="en-US" baseline="30000" dirty="0"/>
                        <a:t>2 </a:t>
                      </a:r>
                      <a:r>
                        <a:rPr lang="en-US" baseline="0" dirty="0"/>
                        <a:t>Value</a:t>
                      </a:r>
                    </a:p>
                  </a:txBody>
                  <a:tcPr/>
                </a:tc>
                <a:tc>
                  <a:txBody>
                    <a:bodyPr/>
                    <a:lstStyle/>
                    <a:p>
                      <a:r>
                        <a:rPr lang="en-US" dirty="0"/>
                        <a:t>0.09</a:t>
                      </a:r>
                    </a:p>
                  </a:txBody>
                  <a:tcPr/>
                </a:tc>
                <a:extLst>
                  <a:ext uri="{0D108BD9-81ED-4DB2-BD59-A6C34878D82A}">
                    <a16:rowId xmlns:a16="http://schemas.microsoft.com/office/drawing/2014/main" val="3266555118"/>
                  </a:ext>
                </a:extLst>
              </a:tr>
            </a:tbl>
          </a:graphicData>
        </a:graphic>
      </p:graphicFrame>
      <p:sp>
        <p:nvSpPr>
          <p:cNvPr id="15" name="TextBox 14">
            <a:extLst>
              <a:ext uri="{FF2B5EF4-FFF2-40B4-BE49-F238E27FC236}">
                <a16:creationId xmlns:a16="http://schemas.microsoft.com/office/drawing/2014/main" id="{D2EA4A72-6231-45B2-9CA2-5AB0175D9E47}"/>
              </a:ext>
            </a:extLst>
          </p:cNvPr>
          <p:cNvSpPr txBox="1"/>
          <p:nvPr/>
        </p:nvSpPr>
        <p:spPr>
          <a:xfrm>
            <a:off x="1118076" y="2460623"/>
            <a:ext cx="8998226" cy="1200329"/>
          </a:xfrm>
          <a:prstGeom prst="rect">
            <a:avLst/>
          </a:prstGeom>
          <a:noFill/>
        </p:spPr>
        <p:txBody>
          <a:bodyPr wrap="square" rtlCol="0">
            <a:spAutoFit/>
          </a:bodyPr>
          <a:lstStyle/>
          <a:p>
            <a:r>
              <a:rPr lang="en-US" dirty="0"/>
              <a:t>We observed that the r2 value is quite low  and also the mean error is relatively high. So in order to get netter results we have removed outliers using   z score for data points greater than 3 .</a:t>
            </a:r>
          </a:p>
          <a:p>
            <a:endParaRPr lang="en-US" dirty="0"/>
          </a:p>
        </p:txBody>
      </p:sp>
      <p:pic>
        <p:nvPicPr>
          <p:cNvPr id="2050" name="Picture 2" descr="https://scontent.ford1-1.fna.fbcdn.net/v/t1.15752-9/31901980_2005924719449160_7673174320885006336_n.png?_nc_cat=0&amp;oh=eb00dfcb453bfb5aea6eeaa4e8fad4be&amp;oe=5B8F26FA">
            <a:extLst>
              <a:ext uri="{FF2B5EF4-FFF2-40B4-BE49-F238E27FC236}">
                <a16:creationId xmlns:a16="http://schemas.microsoft.com/office/drawing/2014/main" id="{8BCBD9A8-DD73-4091-8F13-175D209F8A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589" y="3513314"/>
            <a:ext cx="7315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7459F8D0-8767-4B83-9E04-FDBAA9FDE418}"/>
              </a:ext>
            </a:extLst>
          </p:cNvPr>
          <p:cNvSpPr txBox="1"/>
          <p:nvPr/>
        </p:nvSpPr>
        <p:spPr>
          <a:xfrm>
            <a:off x="1118076" y="4318782"/>
            <a:ext cx="9109136" cy="369332"/>
          </a:xfrm>
          <a:prstGeom prst="rect">
            <a:avLst/>
          </a:prstGeom>
          <a:noFill/>
        </p:spPr>
        <p:txBody>
          <a:bodyPr wrap="square" rtlCol="0">
            <a:spAutoFit/>
          </a:bodyPr>
          <a:lstStyle/>
          <a:p>
            <a:r>
              <a:rPr lang="en-US" dirty="0"/>
              <a:t>After removing the outliers we got the results as follows.</a:t>
            </a:r>
          </a:p>
        </p:txBody>
      </p:sp>
      <p:graphicFrame>
        <p:nvGraphicFramePr>
          <p:cNvPr id="17" name="Table 16">
            <a:extLst>
              <a:ext uri="{FF2B5EF4-FFF2-40B4-BE49-F238E27FC236}">
                <a16:creationId xmlns:a16="http://schemas.microsoft.com/office/drawing/2014/main" id="{6269CE0E-3E65-46D2-AF61-52C1151780E5}"/>
              </a:ext>
            </a:extLst>
          </p:cNvPr>
          <p:cNvGraphicFramePr>
            <a:graphicFrameLocks noGrp="1"/>
          </p:cNvGraphicFramePr>
          <p:nvPr>
            <p:extLst>
              <p:ext uri="{D42A27DB-BD31-4B8C-83A1-F6EECF244321}">
                <p14:modId xmlns:p14="http://schemas.microsoft.com/office/powerpoint/2010/main" val="788755026"/>
              </p:ext>
            </p:extLst>
          </p:nvPr>
        </p:nvGraphicFramePr>
        <p:xfrm>
          <a:off x="1320800" y="4861280"/>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657319535"/>
                    </a:ext>
                  </a:extLst>
                </a:gridCol>
                <a:gridCol w="4064000">
                  <a:extLst>
                    <a:ext uri="{9D8B030D-6E8A-4147-A177-3AD203B41FA5}">
                      <a16:colId xmlns:a16="http://schemas.microsoft.com/office/drawing/2014/main" val="435118680"/>
                    </a:ext>
                  </a:extLst>
                </a:gridCol>
              </a:tblGrid>
              <a:tr h="370840">
                <a:tc>
                  <a:txBody>
                    <a:bodyPr/>
                    <a:lstStyle/>
                    <a:p>
                      <a:r>
                        <a:rPr lang="en-US" dirty="0"/>
                        <a:t>Mean Error</a:t>
                      </a:r>
                    </a:p>
                  </a:txBody>
                  <a:tcPr/>
                </a:tc>
                <a:tc>
                  <a:txBody>
                    <a:bodyPr/>
                    <a:lstStyle/>
                    <a:p>
                      <a:r>
                        <a:rPr lang="en-US" dirty="0"/>
                        <a:t>0.42</a:t>
                      </a:r>
                    </a:p>
                  </a:txBody>
                  <a:tcPr/>
                </a:tc>
                <a:extLst>
                  <a:ext uri="{0D108BD9-81ED-4DB2-BD59-A6C34878D82A}">
                    <a16:rowId xmlns:a16="http://schemas.microsoft.com/office/drawing/2014/main" val="4107906471"/>
                  </a:ext>
                </a:extLst>
              </a:tr>
              <a:tr h="370840">
                <a:tc>
                  <a:txBody>
                    <a:bodyPr/>
                    <a:lstStyle/>
                    <a:p>
                      <a:r>
                        <a:rPr lang="en-US" dirty="0"/>
                        <a:t>R2 Value</a:t>
                      </a:r>
                    </a:p>
                  </a:txBody>
                  <a:tcPr/>
                </a:tc>
                <a:tc>
                  <a:txBody>
                    <a:bodyPr/>
                    <a:lstStyle/>
                    <a:p>
                      <a:r>
                        <a:rPr lang="en-US" dirty="0"/>
                        <a:t>0.36</a:t>
                      </a:r>
                    </a:p>
                  </a:txBody>
                  <a:tcPr/>
                </a:tc>
                <a:extLst>
                  <a:ext uri="{0D108BD9-81ED-4DB2-BD59-A6C34878D82A}">
                    <a16:rowId xmlns:a16="http://schemas.microsoft.com/office/drawing/2014/main" val="3382685969"/>
                  </a:ext>
                </a:extLst>
              </a:tr>
            </a:tbl>
          </a:graphicData>
        </a:graphic>
      </p:graphicFrame>
      <p:graphicFrame>
        <p:nvGraphicFramePr>
          <p:cNvPr id="18" name="Table 17">
            <a:extLst>
              <a:ext uri="{FF2B5EF4-FFF2-40B4-BE49-F238E27FC236}">
                <a16:creationId xmlns:a16="http://schemas.microsoft.com/office/drawing/2014/main" id="{EC3BED8D-0DDA-428E-BBCA-3905A10505A4}"/>
              </a:ext>
            </a:extLst>
          </p:cNvPr>
          <p:cNvGraphicFramePr>
            <a:graphicFrameLocks noGrp="1"/>
          </p:cNvGraphicFramePr>
          <p:nvPr>
            <p:extLst>
              <p:ext uri="{D42A27DB-BD31-4B8C-83A1-F6EECF244321}">
                <p14:modId xmlns:p14="http://schemas.microsoft.com/office/powerpoint/2010/main" val="2310808345"/>
              </p:ext>
            </p:extLst>
          </p:nvPr>
        </p:nvGraphicFramePr>
        <p:xfrm>
          <a:off x="1320800" y="5776126"/>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233726051"/>
                    </a:ext>
                  </a:extLst>
                </a:gridCol>
                <a:gridCol w="2709333">
                  <a:extLst>
                    <a:ext uri="{9D8B030D-6E8A-4147-A177-3AD203B41FA5}">
                      <a16:colId xmlns:a16="http://schemas.microsoft.com/office/drawing/2014/main" val="1342091338"/>
                    </a:ext>
                  </a:extLst>
                </a:gridCol>
                <a:gridCol w="2709333">
                  <a:extLst>
                    <a:ext uri="{9D8B030D-6E8A-4147-A177-3AD203B41FA5}">
                      <a16:colId xmlns:a16="http://schemas.microsoft.com/office/drawing/2014/main" val="2458955170"/>
                    </a:ext>
                  </a:extLst>
                </a:gridCol>
              </a:tblGrid>
              <a:tr h="370840">
                <a:tc>
                  <a:txBody>
                    <a:bodyPr/>
                    <a:lstStyle/>
                    <a:p>
                      <a:r>
                        <a:rPr lang="en-US" dirty="0" err="1"/>
                        <a:t>Precission</a:t>
                      </a:r>
                      <a:endParaRPr lang="en-US" dirty="0"/>
                    </a:p>
                  </a:txBody>
                  <a:tcPr/>
                </a:tc>
                <a:tc>
                  <a:txBody>
                    <a:bodyPr/>
                    <a:lstStyle/>
                    <a:p>
                      <a:r>
                        <a:rPr lang="en-US" dirty="0"/>
                        <a:t>Recall </a:t>
                      </a:r>
                    </a:p>
                  </a:txBody>
                  <a:tcPr/>
                </a:tc>
                <a:tc>
                  <a:txBody>
                    <a:bodyPr/>
                    <a:lstStyle/>
                    <a:p>
                      <a:r>
                        <a:rPr lang="en-US" dirty="0"/>
                        <a:t>F1 Measure</a:t>
                      </a:r>
                    </a:p>
                  </a:txBody>
                  <a:tcPr/>
                </a:tc>
                <a:extLst>
                  <a:ext uri="{0D108BD9-81ED-4DB2-BD59-A6C34878D82A}">
                    <a16:rowId xmlns:a16="http://schemas.microsoft.com/office/drawing/2014/main" val="1236862007"/>
                  </a:ext>
                </a:extLst>
              </a:tr>
              <a:tr h="370840">
                <a:tc>
                  <a:txBody>
                    <a:bodyPr/>
                    <a:lstStyle/>
                    <a:p>
                      <a:r>
                        <a:rPr lang="en-US" dirty="0"/>
                        <a:t>0.65</a:t>
                      </a:r>
                    </a:p>
                  </a:txBody>
                  <a:tcPr/>
                </a:tc>
                <a:tc>
                  <a:txBody>
                    <a:bodyPr/>
                    <a:lstStyle/>
                    <a:p>
                      <a:r>
                        <a:rPr lang="en-US" dirty="0"/>
                        <a:t>0.69</a:t>
                      </a:r>
                    </a:p>
                  </a:txBody>
                  <a:tcPr/>
                </a:tc>
                <a:tc>
                  <a:txBody>
                    <a:bodyPr/>
                    <a:lstStyle/>
                    <a:p>
                      <a:r>
                        <a:rPr lang="en-US" dirty="0"/>
                        <a:t>0.63</a:t>
                      </a:r>
                    </a:p>
                  </a:txBody>
                  <a:tcPr/>
                </a:tc>
                <a:extLst>
                  <a:ext uri="{0D108BD9-81ED-4DB2-BD59-A6C34878D82A}">
                    <a16:rowId xmlns:a16="http://schemas.microsoft.com/office/drawing/2014/main" val="2565919882"/>
                  </a:ext>
                </a:extLst>
              </a:tr>
            </a:tbl>
          </a:graphicData>
        </a:graphic>
      </p:graphicFrame>
      <p:graphicFrame>
        <p:nvGraphicFramePr>
          <p:cNvPr id="2" name="Table 1">
            <a:extLst>
              <a:ext uri="{FF2B5EF4-FFF2-40B4-BE49-F238E27FC236}">
                <a16:creationId xmlns:a16="http://schemas.microsoft.com/office/drawing/2014/main" id="{603BE749-6C79-403B-BE2E-DD4A32D79FCE}"/>
              </a:ext>
            </a:extLst>
          </p:cNvPr>
          <p:cNvGraphicFramePr>
            <a:graphicFrameLocks noGrp="1"/>
          </p:cNvGraphicFramePr>
          <p:nvPr>
            <p:extLst>
              <p:ext uri="{D42A27DB-BD31-4B8C-83A1-F6EECF244321}">
                <p14:modId xmlns:p14="http://schemas.microsoft.com/office/powerpoint/2010/main" val="452303734"/>
              </p:ext>
            </p:extLst>
          </p:nvPr>
        </p:nvGraphicFramePr>
        <p:xfrm>
          <a:off x="9274789" y="5786286"/>
          <a:ext cx="2109177" cy="731520"/>
        </p:xfrm>
        <a:graphic>
          <a:graphicData uri="http://schemas.openxmlformats.org/drawingml/2006/table">
            <a:tbl>
              <a:tblPr firstRow="1" bandRow="1">
                <a:tableStyleId>{5C22544A-7EE6-4342-B048-85BDC9FD1C3A}</a:tableStyleId>
              </a:tblPr>
              <a:tblGrid>
                <a:gridCol w="2109177">
                  <a:extLst>
                    <a:ext uri="{9D8B030D-6E8A-4147-A177-3AD203B41FA5}">
                      <a16:colId xmlns:a16="http://schemas.microsoft.com/office/drawing/2014/main" val="3716047046"/>
                    </a:ext>
                  </a:extLst>
                </a:gridCol>
              </a:tblGrid>
              <a:tr h="326473">
                <a:tc>
                  <a:txBody>
                    <a:bodyPr/>
                    <a:lstStyle/>
                    <a:p>
                      <a:r>
                        <a:rPr lang="en-IN" dirty="0"/>
                        <a:t>Accuracy</a:t>
                      </a:r>
                    </a:p>
                  </a:txBody>
                  <a:tcPr/>
                </a:tc>
                <a:extLst>
                  <a:ext uri="{0D108BD9-81ED-4DB2-BD59-A6C34878D82A}">
                    <a16:rowId xmlns:a16="http://schemas.microsoft.com/office/drawing/2014/main" val="1042330290"/>
                  </a:ext>
                </a:extLst>
              </a:tr>
              <a:tr h="326473">
                <a:tc>
                  <a:txBody>
                    <a:bodyPr/>
                    <a:lstStyle/>
                    <a:p>
                      <a:r>
                        <a:rPr lang="en-IN"/>
                        <a:t>66%</a:t>
                      </a:r>
                      <a:endParaRPr lang="en-IN" dirty="0"/>
                    </a:p>
                  </a:txBody>
                  <a:tcPr/>
                </a:tc>
                <a:extLst>
                  <a:ext uri="{0D108BD9-81ED-4DB2-BD59-A6C34878D82A}">
                    <a16:rowId xmlns:a16="http://schemas.microsoft.com/office/drawing/2014/main" val="1952024820"/>
                  </a:ext>
                </a:extLst>
              </a:tr>
            </a:tbl>
          </a:graphicData>
        </a:graphic>
      </p:graphicFrame>
    </p:spTree>
    <p:extLst>
      <p:ext uri="{BB962C8B-B14F-4D97-AF65-F5344CB8AC3E}">
        <p14:creationId xmlns:p14="http://schemas.microsoft.com/office/powerpoint/2010/main" val="895543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scontent.ford1-1.fna.fbcdn.net/v/t1.15752-9/31880554_2005751562799809_8044112641737621504_n.png?_nc_cat=0&amp;oh=262c1c7eaeecfece647c69e29ca5ae88&amp;oe=5B8EA5B8">
            <a:extLst>
              <a:ext uri="{FF2B5EF4-FFF2-40B4-BE49-F238E27FC236}">
                <a16:creationId xmlns:a16="http://schemas.microsoft.com/office/drawing/2014/main" id="{2DFE9F7A-814D-46FC-A2F3-FAF16AACC0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588" y="464234"/>
            <a:ext cx="10241280" cy="6260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250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972969-58F4-4131-85FC-1E5710838E27}"/>
              </a:ext>
            </a:extLst>
          </p:cNvPr>
          <p:cNvSpPr>
            <a:spLocks noGrp="1"/>
          </p:cNvSpPr>
          <p:nvPr>
            <p:ph idx="1"/>
          </p:nvPr>
        </p:nvSpPr>
        <p:spPr>
          <a:xfrm>
            <a:off x="1201786" y="338849"/>
            <a:ext cx="9167123" cy="5811077"/>
          </a:xfrm>
        </p:spPr>
        <p:txBody>
          <a:bodyPr/>
          <a:lstStyle/>
          <a:p>
            <a:pPr marL="0" indent="0" algn="just">
              <a:buNone/>
            </a:pPr>
            <a:r>
              <a:rPr lang="en-US" b="1" i="1" u="sng" dirty="0">
                <a:solidFill>
                  <a:srgbClr val="92D050"/>
                </a:solidFill>
              </a:rPr>
              <a:t>Logistic Regression  </a:t>
            </a:r>
            <a:r>
              <a:rPr lang="en-US" dirty="0"/>
              <a:t> The </a:t>
            </a:r>
            <a:r>
              <a:rPr lang="en-US" b="1" dirty="0"/>
              <a:t>logistic regression </a:t>
            </a:r>
            <a:r>
              <a:rPr lang="en-US" dirty="0"/>
              <a:t>is a predictive analysis. </a:t>
            </a:r>
            <a:r>
              <a:rPr lang="en-US" b="1" dirty="0"/>
              <a:t>Logistic regression</a:t>
            </a:r>
            <a:r>
              <a:rPr lang="en-US" dirty="0"/>
              <a:t> is used to describe data and to explain the relationship between one dependent binary variable and one or more nominal, ordinal, interval or ratio-level independent variables.</a:t>
            </a:r>
          </a:p>
          <a:p>
            <a:pPr marL="0" indent="0">
              <a:buNone/>
            </a:pPr>
            <a:r>
              <a:rPr lang="en-US" dirty="0">
                <a:solidFill>
                  <a:srgbClr val="92D050"/>
                </a:solidFill>
              </a:rPr>
              <a:t> </a:t>
            </a:r>
            <a:endParaRPr lang="en-US" dirty="0"/>
          </a:p>
        </p:txBody>
      </p:sp>
      <p:graphicFrame>
        <p:nvGraphicFramePr>
          <p:cNvPr id="4" name="Table 3">
            <a:extLst>
              <a:ext uri="{FF2B5EF4-FFF2-40B4-BE49-F238E27FC236}">
                <a16:creationId xmlns:a16="http://schemas.microsoft.com/office/drawing/2014/main" id="{6E6D32F0-1918-4217-B76B-4575F3A7E98E}"/>
              </a:ext>
            </a:extLst>
          </p:cNvPr>
          <p:cNvGraphicFramePr>
            <a:graphicFrameLocks noGrp="1"/>
          </p:cNvGraphicFramePr>
          <p:nvPr>
            <p:extLst>
              <p:ext uri="{D42A27DB-BD31-4B8C-83A1-F6EECF244321}">
                <p14:modId xmlns:p14="http://schemas.microsoft.com/office/powerpoint/2010/main" val="892603929"/>
              </p:ext>
            </p:extLst>
          </p:nvPr>
        </p:nvGraphicFramePr>
        <p:xfrm>
          <a:off x="1621182" y="1753335"/>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878776565"/>
                    </a:ext>
                  </a:extLst>
                </a:gridCol>
                <a:gridCol w="4064000">
                  <a:extLst>
                    <a:ext uri="{9D8B030D-6E8A-4147-A177-3AD203B41FA5}">
                      <a16:colId xmlns:a16="http://schemas.microsoft.com/office/drawing/2014/main" val="3501087437"/>
                    </a:ext>
                  </a:extLst>
                </a:gridCol>
              </a:tblGrid>
              <a:tr h="370840">
                <a:tc>
                  <a:txBody>
                    <a:bodyPr/>
                    <a:lstStyle/>
                    <a:p>
                      <a:r>
                        <a:rPr lang="en-US" dirty="0"/>
                        <a:t>Mean Square Error</a:t>
                      </a:r>
                    </a:p>
                  </a:txBody>
                  <a:tcPr/>
                </a:tc>
                <a:tc>
                  <a:txBody>
                    <a:bodyPr/>
                    <a:lstStyle/>
                    <a:p>
                      <a:r>
                        <a:rPr lang="en-US" dirty="0"/>
                        <a:t>0.49</a:t>
                      </a:r>
                    </a:p>
                  </a:txBody>
                  <a:tcPr/>
                </a:tc>
                <a:extLst>
                  <a:ext uri="{0D108BD9-81ED-4DB2-BD59-A6C34878D82A}">
                    <a16:rowId xmlns:a16="http://schemas.microsoft.com/office/drawing/2014/main" val="2114642292"/>
                  </a:ext>
                </a:extLst>
              </a:tr>
              <a:tr h="370840">
                <a:tc>
                  <a:txBody>
                    <a:bodyPr/>
                    <a:lstStyle/>
                    <a:p>
                      <a:r>
                        <a:rPr lang="en-US" dirty="0"/>
                        <a:t>R</a:t>
                      </a:r>
                      <a:r>
                        <a:rPr lang="en-US" baseline="30000" dirty="0"/>
                        <a:t>2 </a:t>
                      </a:r>
                      <a:r>
                        <a:rPr lang="en-US" baseline="0" dirty="0"/>
                        <a:t>Value</a:t>
                      </a:r>
                    </a:p>
                  </a:txBody>
                  <a:tcPr/>
                </a:tc>
                <a:tc>
                  <a:txBody>
                    <a:bodyPr/>
                    <a:lstStyle/>
                    <a:p>
                      <a:r>
                        <a:rPr lang="en-US" dirty="0"/>
                        <a:t>0.30</a:t>
                      </a:r>
                    </a:p>
                  </a:txBody>
                  <a:tcPr/>
                </a:tc>
                <a:extLst>
                  <a:ext uri="{0D108BD9-81ED-4DB2-BD59-A6C34878D82A}">
                    <a16:rowId xmlns:a16="http://schemas.microsoft.com/office/drawing/2014/main" val="2353610553"/>
                  </a:ext>
                </a:extLst>
              </a:tr>
            </a:tbl>
          </a:graphicData>
        </a:graphic>
      </p:graphicFrame>
      <p:graphicFrame>
        <p:nvGraphicFramePr>
          <p:cNvPr id="5" name="Table 4">
            <a:extLst>
              <a:ext uri="{FF2B5EF4-FFF2-40B4-BE49-F238E27FC236}">
                <a16:creationId xmlns:a16="http://schemas.microsoft.com/office/drawing/2014/main" id="{341658F0-2972-4661-A8A5-5733ACBF1077}"/>
              </a:ext>
            </a:extLst>
          </p:cNvPr>
          <p:cNvGraphicFramePr>
            <a:graphicFrameLocks noGrp="1"/>
          </p:cNvGraphicFramePr>
          <p:nvPr>
            <p:extLst>
              <p:ext uri="{D42A27DB-BD31-4B8C-83A1-F6EECF244321}">
                <p14:modId xmlns:p14="http://schemas.microsoft.com/office/powerpoint/2010/main" val="3103837295"/>
              </p:ext>
            </p:extLst>
          </p:nvPr>
        </p:nvGraphicFramePr>
        <p:xfrm>
          <a:off x="1621182" y="3600689"/>
          <a:ext cx="8128000" cy="1169688"/>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718631454"/>
                    </a:ext>
                  </a:extLst>
                </a:gridCol>
                <a:gridCol w="2032000">
                  <a:extLst>
                    <a:ext uri="{9D8B030D-6E8A-4147-A177-3AD203B41FA5}">
                      <a16:colId xmlns:a16="http://schemas.microsoft.com/office/drawing/2014/main" val="2997449807"/>
                    </a:ext>
                  </a:extLst>
                </a:gridCol>
                <a:gridCol w="2032000">
                  <a:extLst>
                    <a:ext uri="{9D8B030D-6E8A-4147-A177-3AD203B41FA5}">
                      <a16:colId xmlns:a16="http://schemas.microsoft.com/office/drawing/2014/main" val="2960721908"/>
                    </a:ext>
                  </a:extLst>
                </a:gridCol>
                <a:gridCol w="2032000">
                  <a:extLst>
                    <a:ext uri="{9D8B030D-6E8A-4147-A177-3AD203B41FA5}">
                      <a16:colId xmlns:a16="http://schemas.microsoft.com/office/drawing/2014/main" val="2770604212"/>
                    </a:ext>
                  </a:extLst>
                </a:gridCol>
              </a:tblGrid>
              <a:tr h="424617">
                <a:tc>
                  <a:txBody>
                    <a:bodyPr/>
                    <a:lstStyle/>
                    <a:p>
                      <a:r>
                        <a:rPr lang="en-US" dirty="0" err="1"/>
                        <a:t>Precission</a:t>
                      </a:r>
                      <a:endParaRPr lang="en-US" dirty="0"/>
                    </a:p>
                  </a:txBody>
                  <a:tcPr/>
                </a:tc>
                <a:tc>
                  <a:txBody>
                    <a:bodyPr/>
                    <a:lstStyle/>
                    <a:p>
                      <a:r>
                        <a:rPr lang="en-US" dirty="0"/>
                        <a:t>Recall </a:t>
                      </a:r>
                    </a:p>
                  </a:txBody>
                  <a:tcPr/>
                </a:tc>
                <a:tc>
                  <a:txBody>
                    <a:bodyPr/>
                    <a:lstStyle/>
                    <a:p>
                      <a:r>
                        <a:rPr lang="en-US" dirty="0"/>
                        <a:t>F1 measure</a:t>
                      </a:r>
                    </a:p>
                  </a:txBody>
                  <a:tcPr/>
                </a:tc>
                <a:tc>
                  <a:txBody>
                    <a:bodyPr/>
                    <a:lstStyle/>
                    <a:p>
                      <a:r>
                        <a:rPr lang="en-US" dirty="0"/>
                        <a:t>Accuracy</a:t>
                      </a:r>
                    </a:p>
                  </a:txBody>
                  <a:tcPr/>
                </a:tc>
                <a:extLst>
                  <a:ext uri="{0D108BD9-81ED-4DB2-BD59-A6C34878D82A}">
                    <a16:rowId xmlns:a16="http://schemas.microsoft.com/office/drawing/2014/main" val="3048198645"/>
                  </a:ext>
                </a:extLst>
              </a:tr>
              <a:tr h="745071">
                <a:tc>
                  <a:txBody>
                    <a:bodyPr/>
                    <a:lstStyle/>
                    <a:p>
                      <a:r>
                        <a:rPr lang="en-US" dirty="0"/>
                        <a:t>0.75</a:t>
                      </a:r>
                    </a:p>
                  </a:txBody>
                  <a:tcPr/>
                </a:tc>
                <a:tc>
                  <a:txBody>
                    <a:bodyPr/>
                    <a:lstStyle/>
                    <a:p>
                      <a:r>
                        <a:rPr lang="en-US" dirty="0"/>
                        <a:t>0.82</a:t>
                      </a:r>
                    </a:p>
                  </a:txBody>
                  <a:tcPr/>
                </a:tc>
                <a:tc>
                  <a:txBody>
                    <a:bodyPr/>
                    <a:lstStyle/>
                    <a:p>
                      <a:r>
                        <a:rPr lang="en-US" dirty="0"/>
                        <a:t>0.78</a:t>
                      </a:r>
                    </a:p>
                  </a:txBody>
                  <a:tcPr/>
                </a:tc>
                <a:tc>
                  <a:txBody>
                    <a:bodyPr/>
                    <a:lstStyle/>
                    <a:p>
                      <a:r>
                        <a:rPr lang="en-US" dirty="0"/>
                        <a:t>81.8%</a:t>
                      </a:r>
                    </a:p>
                  </a:txBody>
                  <a:tcPr/>
                </a:tc>
                <a:extLst>
                  <a:ext uri="{0D108BD9-81ED-4DB2-BD59-A6C34878D82A}">
                    <a16:rowId xmlns:a16="http://schemas.microsoft.com/office/drawing/2014/main" val="3568452257"/>
                  </a:ext>
                </a:extLst>
              </a:tr>
            </a:tbl>
          </a:graphicData>
        </a:graphic>
      </p:graphicFrame>
      <p:sp>
        <p:nvSpPr>
          <p:cNvPr id="6" name="TextBox 5">
            <a:extLst>
              <a:ext uri="{FF2B5EF4-FFF2-40B4-BE49-F238E27FC236}">
                <a16:creationId xmlns:a16="http://schemas.microsoft.com/office/drawing/2014/main" id="{64AB33D0-E36F-4AAE-B3EE-F39D66DE2808}"/>
              </a:ext>
            </a:extLst>
          </p:cNvPr>
          <p:cNvSpPr txBox="1"/>
          <p:nvPr/>
        </p:nvSpPr>
        <p:spPr>
          <a:xfrm>
            <a:off x="1621182" y="3021496"/>
            <a:ext cx="8128000" cy="369332"/>
          </a:xfrm>
          <a:prstGeom prst="rect">
            <a:avLst/>
          </a:prstGeom>
          <a:noFill/>
        </p:spPr>
        <p:txBody>
          <a:bodyPr wrap="square" rtlCol="0">
            <a:spAutoFit/>
          </a:bodyPr>
          <a:lstStyle/>
          <a:p>
            <a:r>
              <a:rPr lang="en-US" b="1" i="1" u="sng" dirty="0"/>
              <a:t>AVERAGE VALUES</a:t>
            </a:r>
          </a:p>
        </p:txBody>
      </p:sp>
    </p:spTree>
    <p:extLst>
      <p:ext uri="{BB962C8B-B14F-4D97-AF65-F5344CB8AC3E}">
        <p14:creationId xmlns:p14="http://schemas.microsoft.com/office/powerpoint/2010/main" val="3171778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scontent.ford1-1.fna.fbcdn.net/v/t1.15752-9/31894862_2005945019447130_685904992975978496_n.png?_nc_cat=0&amp;oh=a9cd92b05620d5de49d07e8e0985daaa&amp;oe=5B9A2321">
            <a:extLst>
              <a:ext uri="{FF2B5EF4-FFF2-40B4-BE49-F238E27FC236}">
                <a16:creationId xmlns:a16="http://schemas.microsoft.com/office/drawing/2014/main" id="{B97D1EC9-3C41-41C3-9AA4-9F290CC01B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rot="16200000">
            <a:off x="2740747" y="-1479565"/>
            <a:ext cx="6305600" cy="9623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696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831131-5DC0-4394-B1E3-D25231606AAB}"/>
              </a:ext>
            </a:extLst>
          </p:cNvPr>
          <p:cNvSpPr>
            <a:spLocks noGrp="1"/>
          </p:cNvSpPr>
          <p:nvPr>
            <p:ph idx="1"/>
          </p:nvPr>
        </p:nvSpPr>
        <p:spPr>
          <a:xfrm>
            <a:off x="1103312" y="649358"/>
            <a:ext cx="8946541" cy="5599042"/>
          </a:xfrm>
        </p:spPr>
        <p:txBody>
          <a:bodyPr/>
          <a:lstStyle/>
          <a:p>
            <a:pPr marL="0" indent="0" algn="just">
              <a:buNone/>
            </a:pPr>
            <a:r>
              <a:rPr lang="en-US" sz="3200" dirty="0"/>
              <a:t>Now we performed logistic regression to know the results and it turns out to be a “not good” case  in terms of prediction.</a:t>
            </a:r>
          </a:p>
          <a:p>
            <a:pPr marL="0" indent="0" algn="just">
              <a:buNone/>
            </a:pPr>
            <a:r>
              <a:rPr lang="en-US" sz="3200" dirty="0"/>
              <a:t>The reason is that it has relatively high mean square error followed by low r</a:t>
            </a:r>
            <a:r>
              <a:rPr lang="en-US" sz="3200" baseline="30000" dirty="0"/>
              <a:t>2</a:t>
            </a:r>
            <a:r>
              <a:rPr lang="en-US" sz="3200" dirty="0"/>
              <a:t> value.</a:t>
            </a:r>
          </a:p>
          <a:p>
            <a:pPr marL="0" indent="0">
              <a:buNone/>
            </a:pPr>
            <a:endParaRPr lang="en-US" dirty="0"/>
          </a:p>
        </p:txBody>
      </p:sp>
    </p:spTree>
    <p:extLst>
      <p:ext uri="{BB962C8B-B14F-4D97-AF65-F5344CB8AC3E}">
        <p14:creationId xmlns:p14="http://schemas.microsoft.com/office/powerpoint/2010/main" val="1097671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926B81-C835-470B-AE5A-A17809E60791}"/>
              </a:ext>
            </a:extLst>
          </p:cNvPr>
          <p:cNvSpPr>
            <a:spLocks noGrp="1"/>
          </p:cNvSpPr>
          <p:nvPr>
            <p:ph idx="1"/>
          </p:nvPr>
        </p:nvSpPr>
        <p:spPr>
          <a:xfrm>
            <a:off x="1103312" y="715617"/>
            <a:ext cx="9471923" cy="5532783"/>
          </a:xfrm>
        </p:spPr>
        <p:txBody>
          <a:bodyPr/>
          <a:lstStyle/>
          <a:p>
            <a:pPr marL="0" indent="0">
              <a:buNone/>
            </a:pPr>
            <a:r>
              <a:rPr lang="en-US" b="1" i="1" u="sng" dirty="0">
                <a:solidFill>
                  <a:srgbClr val="92D050"/>
                </a:solidFill>
              </a:rPr>
              <a:t>Polynomial Regression</a:t>
            </a:r>
          </a:p>
          <a:p>
            <a:pPr marL="0" indent="0">
              <a:buNone/>
            </a:pPr>
            <a:r>
              <a:rPr lang="en-US" dirty="0"/>
              <a:t>In statistics, </a:t>
            </a:r>
            <a:r>
              <a:rPr lang="en-US" b="1" dirty="0"/>
              <a:t>polynomial regression</a:t>
            </a:r>
            <a:r>
              <a:rPr lang="en-US" dirty="0"/>
              <a:t> is a form of </a:t>
            </a:r>
            <a:r>
              <a:rPr lang="en-US" b="1" dirty="0"/>
              <a:t>regression</a:t>
            </a:r>
            <a:r>
              <a:rPr lang="en-US" dirty="0"/>
              <a:t> analysis in which the relationship between the independent variable x and the dependent variable y is modelled as an nth degree </a:t>
            </a:r>
            <a:r>
              <a:rPr lang="en-US" b="1" dirty="0"/>
              <a:t>polynomial</a:t>
            </a:r>
            <a:r>
              <a:rPr lang="en-US" dirty="0"/>
              <a:t> in x.</a:t>
            </a:r>
          </a:p>
          <a:p>
            <a:pPr marL="0" indent="0">
              <a:buNone/>
            </a:pPr>
            <a:r>
              <a:rPr lang="en-US" dirty="0"/>
              <a:t>Degree 2 </a:t>
            </a:r>
          </a:p>
          <a:p>
            <a:pPr marL="0" indent="0">
              <a:buNone/>
            </a:pPr>
            <a:r>
              <a:rPr lang="en-US" dirty="0"/>
              <a:t>Degree 3</a:t>
            </a:r>
          </a:p>
          <a:p>
            <a:pPr marL="0" indent="0">
              <a:buNone/>
            </a:pPr>
            <a:endParaRPr lang="en-US" dirty="0"/>
          </a:p>
          <a:p>
            <a:pPr marL="0" indent="0">
              <a:buNone/>
            </a:pPr>
            <a:endParaRPr lang="en-US" dirty="0">
              <a:solidFill>
                <a:srgbClr val="92D050"/>
              </a:solidFill>
            </a:endParaRPr>
          </a:p>
        </p:txBody>
      </p:sp>
      <p:graphicFrame>
        <p:nvGraphicFramePr>
          <p:cNvPr id="2" name="Table 1">
            <a:extLst>
              <a:ext uri="{FF2B5EF4-FFF2-40B4-BE49-F238E27FC236}">
                <a16:creationId xmlns:a16="http://schemas.microsoft.com/office/drawing/2014/main" id="{7F631F37-1F52-44C8-91C1-E9090BAE50B9}"/>
              </a:ext>
            </a:extLst>
          </p:cNvPr>
          <p:cNvGraphicFramePr>
            <a:graphicFrameLocks noGrp="1"/>
          </p:cNvGraphicFramePr>
          <p:nvPr>
            <p:extLst>
              <p:ext uri="{D42A27DB-BD31-4B8C-83A1-F6EECF244321}">
                <p14:modId xmlns:p14="http://schemas.microsoft.com/office/powerpoint/2010/main" val="4138259951"/>
              </p:ext>
            </p:extLst>
          </p:nvPr>
        </p:nvGraphicFramePr>
        <p:xfrm>
          <a:off x="1103312" y="3893114"/>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089121150"/>
                    </a:ext>
                  </a:extLst>
                </a:gridCol>
                <a:gridCol w="4064000">
                  <a:extLst>
                    <a:ext uri="{9D8B030D-6E8A-4147-A177-3AD203B41FA5}">
                      <a16:colId xmlns:a16="http://schemas.microsoft.com/office/drawing/2014/main" val="919652414"/>
                    </a:ext>
                  </a:extLst>
                </a:gridCol>
              </a:tblGrid>
              <a:tr h="370840">
                <a:tc>
                  <a:txBody>
                    <a:bodyPr/>
                    <a:lstStyle/>
                    <a:p>
                      <a:r>
                        <a:rPr lang="en-US" dirty="0"/>
                        <a:t>Mean Square Error</a:t>
                      </a:r>
                    </a:p>
                  </a:txBody>
                  <a:tcPr/>
                </a:tc>
                <a:tc>
                  <a:txBody>
                    <a:bodyPr/>
                    <a:lstStyle/>
                    <a:p>
                      <a:r>
                        <a:rPr lang="en-US" dirty="0"/>
                        <a:t>0.38</a:t>
                      </a:r>
                    </a:p>
                  </a:txBody>
                  <a:tcPr/>
                </a:tc>
                <a:extLst>
                  <a:ext uri="{0D108BD9-81ED-4DB2-BD59-A6C34878D82A}">
                    <a16:rowId xmlns:a16="http://schemas.microsoft.com/office/drawing/2014/main" val="1075341834"/>
                  </a:ext>
                </a:extLst>
              </a:tr>
              <a:tr h="370840">
                <a:tc>
                  <a:txBody>
                    <a:bodyPr/>
                    <a:lstStyle/>
                    <a:p>
                      <a:r>
                        <a:rPr lang="en-US" dirty="0"/>
                        <a:t>R</a:t>
                      </a:r>
                      <a:r>
                        <a:rPr lang="en-US" baseline="30000" dirty="0"/>
                        <a:t>2 </a:t>
                      </a:r>
                      <a:r>
                        <a:rPr lang="en-US" baseline="0" dirty="0"/>
                        <a:t>value</a:t>
                      </a:r>
                    </a:p>
                  </a:txBody>
                  <a:tcPr/>
                </a:tc>
                <a:tc>
                  <a:txBody>
                    <a:bodyPr/>
                    <a:lstStyle/>
                    <a:p>
                      <a:r>
                        <a:rPr lang="en-US" dirty="0"/>
                        <a:t>0.45</a:t>
                      </a:r>
                    </a:p>
                  </a:txBody>
                  <a:tcPr/>
                </a:tc>
                <a:extLst>
                  <a:ext uri="{0D108BD9-81ED-4DB2-BD59-A6C34878D82A}">
                    <a16:rowId xmlns:a16="http://schemas.microsoft.com/office/drawing/2014/main" val="1477534590"/>
                  </a:ext>
                </a:extLst>
              </a:tr>
            </a:tbl>
          </a:graphicData>
        </a:graphic>
      </p:graphicFrame>
      <p:sp>
        <p:nvSpPr>
          <p:cNvPr id="4" name="TextBox 3">
            <a:extLst>
              <a:ext uri="{FF2B5EF4-FFF2-40B4-BE49-F238E27FC236}">
                <a16:creationId xmlns:a16="http://schemas.microsoft.com/office/drawing/2014/main" id="{417709CC-1FAF-4233-8B44-3223389E1234}"/>
              </a:ext>
            </a:extLst>
          </p:cNvPr>
          <p:cNvSpPr txBox="1"/>
          <p:nvPr/>
        </p:nvSpPr>
        <p:spPr>
          <a:xfrm>
            <a:off x="1103312" y="3246783"/>
            <a:ext cx="2090462" cy="646331"/>
          </a:xfrm>
          <a:prstGeom prst="rect">
            <a:avLst/>
          </a:prstGeom>
          <a:noFill/>
        </p:spPr>
        <p:txBody>
          <a:bodyPr wrap="square" rtlCol="0">
            <a:spAutoFit/>
          </a:bodyPr>
          <a:lstStyle/>
          <a:p>
            <a:r>
              <a:rPr lang="en-US" b="1" i="1" u="sng" dirty="0">
                <a:solidFill>
                  <a:schemeClr val="accent1"/>
                </a:solidFill>
              </a:rPr>
              <a:t>Polynomial Degree 2</a:t>
            </a:r>
          </a:p>
        </p:txBody>
      </p:sp>
      <p:graphicFrame>
        <p:nvGraphicFramePr>
          <p:cNvPr id="5" name="Table 4">
            <a:extLst>
              <a:ext uri="{FF2B5EF4-FFF2-40B4-BE49-F238E27FC236}">
                <a16:creationId xmlns:a16="http://schemas.microsoft.com/office/drawing/2014/main" id="{D996BA2E-85FC-4A9B-A6BA-30FB203677DE}"/>
              </a:ext>
            </a:extLst>
          </p:cNvPr>
          <p:cNvGraphicFramePr>
            <a:graphicFrameLocks noGrp="1"/>
          </p:cNvGraphicFramePr>
          <p:nvPr>
            <p:extLst>
              <p:ext uri="{D42A27DB-BD31-4B8C-83A1-F6EECF244321}">
                <p14:modId xmlns:p14="http://schemas.microsoft.com/office/powerpoint/2010/main" val="2007601104"/>
              </p:ext>
            </p:extLst>
          </p:nvPr>
        </p:nvGraphicFramePr>
        <p:xfrm>
          <a:off x="1103312" y="5493467"/>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704637817"/>
                    </a:ext>
                  </a:extLst>
                </a:gridCol>
                <a:gridCol w="2032000">
                  <a:extLst>
                    <a:ext uri="{9D8B030D-6E8A-4147-A177-3AD203B41FA5}">
                      <a16:colId xmlns:a16="http://schemas.microsoft.com/office/drawing/2014/main" val="4047585173"/>
                    </a:ext>
                  </a:extLst>
                </a:gridCol>
                <a:gridCol w="2032000">
                  <a:extLst>
                    <a:ext uri="{9D8B030D-6E8A-4147-A177-3AD203B41FA5}">
                      <a16:colId xmlns:a16="http://schemas.microsoft.com/office/drawing/2014/main" val="3281656877"/>
                    </a:ext>
                  </a:extLst>
                </a:gridCol>
                <a:gridCol w="2032000">
                  <a:extLst>
                    <a:ext uri="{9D8B030D-6E8A-4147-A177-3AD203B41FA5}">
                      <a16:colId xmlns:a16="http://schemas.microsoft.com/office/drawing/2014/main" val="1037044251"/>
                    </a:ext>
                  </a:extLst>
                </a:gridCol>
              </a:tblGrid>
              <a:tr h="370840">
                <a:tc>
                  <a:txBody>
                    <a:bodyPr/>
                    <a:lstStyle/>
                    <a:p>
                      <a:r>
                        <a:rPr lang="en-US" dirty="0" err="1"/>
                        <a:t>Precission</a:t>
                      </a:r>
                      <a:endParaRPr lang="en-US" dirty="0"/>
                    </a:p>
                  </a:txBody>
                  <a:tcPr/>
                </a:tc>
                <a:tc>
                  <a:txBody>
                    <a:bodyPr/>
                    <a:lstStyle/>
                    <a:p>
                      <a:r>
                        <a:rPr lang="en-US" dirty="0"/>
                        <a:t>Recall </a:t>
                      </a:r>
                    </a:p>
                  </a:txBody>
                  <a:tcPr/>
                </a:tc>
                <a:tc>
                  <a:txBody>
                    <a:bodyPr/>
                    <a:lstStyle/>
                    <a:p>
                      <a:r>
                        <a:rPr lang="en-US" dirty="0"/>
                        <a:t>F1 measure</a:t>
                      </a:r>
                    </a:p>
                  </a:txBody>
                  <a:tcPr/>
                </a:tc>
                <a:tc>
                  <a:txBody>
                    <a:bodyPr/>
                    <a:lstStyle/>
                    <a:p>
                      <a:r>
                        <a:rPr lang="en-US" dirty="0"/>
                        <a:t>Accuracy</a:t>
                      </a:r>
                    </a:p>
                  </a:txBody>
                  <a:tcPr/>
                </a:tc>
                <a:extLst>
                  <a:ext uri="{0D108BD9-81ED-4DB2-BD59-A6C34878D82A}">
                    <a16:rowId xmlns:a16="http://schemas.microsoft.com/office/drawing/2014/main" val="164813795"/>
                  </a:ext>
                </a:extLst>
              </a:tr>
              <a:tr h="370840">
                <a:tc>
                  <a:txBody>
                    <a:bodyPr/>
                    <a:lstStyle/>
                    <a:p>
                      <a:r>
                        <a:rPr lang="en-US" dirty="0"/>
                        <a:t>0.76</a:t>
                      </a:r>
                    </a:p>
                  </a:txBody>
                  <a:tcPr/>
                </a:tc>
                <a:tc>
                  <a:txBody>
                    <a:bodyPr/>
                    <a:lstStyle/>
                    <a:p>
                      <a:r>
                        <a:rPr lang="en-US" dirty="0"/>
                        <a:t>0.81</a:t>
                      </a:r>
                    </a:p>
                  </a:txBody>
                  <a:tcPr/>
                </a:tc>
                <a:tc>
                  <a:txBody>
                    <a:bodyPr/>
                    <a:lstStyle/>
                    <a:p>
                      <a:r>
                        <a:rPr lang="en-US" dirty="0"/>
                        <a:t>0.77</a:t>
                      </a:r>
                    </a:p>
                  </a:txBody>
                  <a:tcPr/>
                </a:tc>
                <a:tc>
                  <a:txBody>
                    <a:bodyPr/>
                    <a:lstStyle/>
                    <a:p>
                      <a:r>
                        <a:rPr lang="en-US" dirty="0"/>
                        <a:t>80.9%</a:t>
                      </a:r>
                    </a:p>
                  </a:txBody>
                  <a:tcPr/>
                </a:tc>
                <a:extLst>
                  <a:ext uri="{0D108BD9-81ED-4DB2-BD59-A6C34878D82A}">
                    <a16:rowId xmlns:a16="http://schemas.microsoft.com/office/drawing/2014/main" val="588332083"/>
                  </a:ext>
                </a:extLst>
              </a:tr>
            </a:tbl>
          </a:graphicData>
        </a:graphic>
      </p:graphicFrame>
      <p:sp>
        <p:nvSpPr>
          <p:cNvPr id="6" name="TextBox 5">
            <a:extLst>
              <a:ext uri="{FF2B5EF4-FFF2-40B4-BE49-F238E27FC236}">
                <a16:creationId xmlns:a16="http://schemas.microsoft.com/office/drawing/2014/main" id="{71AD8449-23AE-4CB2-A2AA-C60DC318C0A1}"/>
              </a:ext>
            </a:extLst>
          </p:cNvPr>
          <p:cNvSpPr txBox="1"/>
          <p:nvPr/>
        </p:nvSpPr>
        <p:spPr>
          <a:xfrm>
            <a:off x="1103312" y="4943061"/>
            <a:ext cx="2090462" cy="369332"/>
          </a:xfrm>
          <a:prstGeom prst="rect">
            <a:avLst/>
          </a:prstGeom>
          <a:noFill/>
        </p:spPr>
        <p:txBody>
          <a:bodyPr wrap="square" rtlCol="0">
            <a:spAutoFit/>
          </a:bodyPr>
          <a:lstStyle/>
          <a:p>
            <a:r>
              <a:rPr lang="en-US" b="1" i="1" dirty="0"/>
              <a:t>Average values</a:t>
            </a:r>
          </a:p>
        </p:txBody>
      </p:sp>
    </p:spTree>
    <p:extLst>
      <p:ext uri="{BB962C8B-B14F-4D97-AF65-F5344CB8AC3E}">
        <p14:creationId xmlns:p14="http://schemas.microsoft.com/office/powerpoint/2010/main" val="3735875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B3056-A1C3-49B2-B2AD-5AD0778E6F6E}"/>
              </a:ext>
            </a:extLst>
          </p:cNvPr>
          <p:cNvSpPr>
            <a:spLocks noGrp="1"/>
          </p:cNvSpPr>
          <p:nvPr>
            <p:ph type="title"/>
          </p:nvPr>
        </p:nvSpPr>
        <p:spPr/>
        <p:txBody>
          <a:bodyPr/>
          <a:lstStyle/>
          <a:p>
            <a:r>
              <a:rPr lang="en-US" dirty="0"/>
              <a:t>Degree2                             Degree3</a:t>
            </a:r>
          </a:p>
        </p:txBody>
      </p:sp>
      <p:pic>
        <p:nvPicPr>
          <p:cNvPr id="6146" name="Picture 2" descr="https://scontent.ford1-1.fna.fbcdn.net/v/t1.15752-9/31914236_2006924392682526_8179371585774288896_n.png?_nc_cat=0&amp;oh=10d2d243eb9cb78a6b0fb858e24d6934&amp;oe=5B9CF0F6">
            <a:extLst>
              <a:ext uri="{FF2B5EF4-FFF2-40B4-BE49-F238E27FC236}">
                <a16:creationId xmlns:a16="http://schemas.microsoft.com/office/drawing/2014/main" id="{A8E7D57F-4730-44A4-96F8-F7FB076036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rot="16200000">
            <a:off x="953619" y="1091847"/>
            <a:ext cx="4368398" cy="560239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scontent.ford1-1.fna.fbcdn.net/v/t1.15752-9/31933156_2006925226015776_3619521050900955136_n.png?_nc_cat=0&amp;oh=dfe7a4bc2cd959d0263b632bd219c000&amp;oe=5B87D534">
            <a:extLst>
              <a:ext uri="{FF2B5EF4-FFF2-40B4-BE49-F238E27FC236}">
                <a16:creationId xmlns:a16="http://schemas.microsoft.com/office/drawing/2014/main" id="{E1B6E0D3-E417-4930-B7F9-03CB3F9CF7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6897961" y="1352359"/>
            <a:ext cx="4368399" cy="5081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074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FAE8D5-D00E-4990-9DF5-9B62B0FD12CF}"/>
              </a:ext>
            </a:extLst>
          </p:cNvPr>
          <p:cNvSpPr>
            <a:spLocks noGrp="1"/>
          </p:cNvSpPr>
          <p:nvPr>
            <p:ph idx="1"/>
          </p:nvPr>
        </p:nvSpPr>
        <p:spPr>
          <a:xfrm>
            <a:off x="1103312" y="185530"/>
            <a:ext cx="8946541" cy="6672470"/>
          </a:xfrm>
        </p:spPr>
        <p:txBody>
          <a:bodyPr>
            <a:normAutofit fontScale="92500" lnSpcReduction="10000"/>
          </a:bodyPr>
          <a:lstStyle/>
          <a:p>
            <a:pPr marL="0" indent="0">
              <a:buNone/>
            </a:pPr>
            <a:r>
              <a:rPr lang="en-US" b="1" i="1" u="sng" dirty="0">
                <a:solidFill>
                  <a:srgbClr val="FFFF00"/>
                </a:solidFill>
              </a:rPr>
              <a:t>Index</a:t>
            </a:r>
          </a:p>
          <a:p>
            <a:pPr marL="0" indent="0">
              <a:buNone/>
            </a:pPr>
            <a:r>
              <a:rPr lang="en-US" b="1" dirty="0">
                <a:solidFill>
                  <a:srgbClr val="FF0000"/>
                </a:solidFill>
              </a:rPr>
              <a:t>Introduction</a:t>
            </a:r>
          </a:p>
          <a:p>
            <a:pPr marL="0" indent="0">
              <a:buNone/>
            </a:pPr>
            <a:r>
              <a:rPr lang="en-US" b="1" dirty="0">
                <a:solidFill>
                  <a:srgbClr val="FF0000"/>
                </a:solidFill>
              </a:rPr>
              <a:t>Previous Work</a:t>
            </a:r>
          </a:p>
          <a:p>
            <a:pPr marL="0" indent="0">
              <a:buNone/>
            </a:pPr>
            <a:r>
              <a:rPr lang="en-US" b="1" dirty="0">
                <a:solidFill>
                  <a:srgbClr val="FF0000"/>
                </a:solidFill>
              </a:rPr>
              <a:t>Initial steps</a:t>
            </a:r>
          </a:p>
          <a:p>
            <a:pPr marL="0" indent="0">
              <a:buNone/>
            </a:pPr>
            <a:r>
              <a:rPr lang="en-US" b="1" dirty="0">
                <a:solidFill>
                  <a:srgbClr val="FF0000"/>
                </a:solidFill>
              </a:rPr>
              <a:t>Missing Values</a:t>
            </a:r>
          </a:p>
          <a:p>
            <a:pPr marL="0" indent="0">
              <a:buNone/>
            </a:pPr>
            <a:r>
              <a:rPr lang="en-US" b="1" dirty="0">
                <a:solidFill>
                  <a:srgbClr val="FF0000"/>
                </a:solidFill>
              </a:rPr>
              <a:t>Data Preprocessing</a:t>
            </a:r>
          </a:p>
          <a:p>
            <a:pPr marL="0" indent="0">
              <a:buNone/>
            </a:pPr>
            <a:r>
              <a:rPr lang="en-US" b="1" dirty="0">
                <a:solidFill>
                  <a:srgbClr val="FF0000"/>
                </a:solidFill>
              </a:rPr>
              <a:t>Jumping in</a:t>
            </a:r>
          </a:p>
          <a:p>
            <a:pPr marL="0" indent="0">
              <a:buNone/>
            </a:pPr>
            <a:r>
              <a:rPr lang="en-US" b="1" dirty="0">
                <a:solidFill>
                  <a:srgbClr val="FF0000"/>
                </a:solidFill>
              </a:rPr>
              <a:t>Coefficients</a:t>
            </a:r>
          </a:p>
          <a:p>
            <a:pPr marL="0" indent="0">
              <a:buNone/>
            </a:pPr>
            <a:r>
              <a:rPr lang="en-US" b="1" dirty="0">
                <a:solidFill>
                  <a:srgbClr val="FF0000"/>
                </a:solidFill>
              </a:rPr>
              <a:t>Basic Terms</a:t>
            </a:r>
          </a:p>
          <a:p>
            <a:pPr marL="0" indent="0">
              <a:buNone/>
            </a:pPr>
            <a:r>
              <a:rPr lang="en-US" b="1" dirty="0">
                <a:solidFill>
                  <a:srgbClr val="FF0000"/>
                </a:solidFill>
              </a:rPr>
              <a:t>Regressions and Analysis</a:t>
            </a:r>
          </a:p>
          <a:p>
            <a:pPr marL="0" indent="0">
              <a:buNone/>
            </a:pPr>
            <a:r>
              <a:rPr lang="en-US" b="1" dirty="0">
                <a:solidFill>
                  <a:srgbClr val="FF0000"/>
                </a:solidFill>
              </a:rPr>
              <a:t>   </a:t>
            </a:r>
            <a:r>
              <a:rPr lang="en-US" b="1" i="1" dirty="0">
                <a:solidFill>
                  <a:schemeClr val="bg2">
                    <a:lumMod val="40000"/>
                    <a:lumOff val="60000"/>
                  </a:schemeClr>
                </a:solidFill>
              </a:rPr>
              <a:t>Multiple Linear Regression</a:t>
            </a:r>
          </a:p>
          <a:p>
            <a:pPr marL="0" indent="0">
              <a:buNone/>
            </a:pPr>
            <a:r>
              <a:rPr lang="en-US" b="1" i="1" dirty="0">
                <a:solidFill>
                  <a:schemeClr val="bg2">
                    <a:lumMod val="40000"/>
                    <a:lumOff val="60000"/>
                  </a:schemeClr>
                </a:solidFill>
              </a:rPr>
              <a:t>   Logistic Regression</a:t>
            </a:r>
          </a:p>
          <a:p>
            <a:pPr marL="0" indent="0">
              <a:buNone/>
            </a:pPr>
            <a:r>
              <a:rPr lang="en-US" b="1" i="1" dirty="0">
                <a:solidFill>
                  <a:schemeClr val="bg2">
                    <a:lumMod val="40000"/>
                    <a:lumOff val="60000"/>
                  </a:schemeClr>
                </a:solidFill>
              </a:rPr>
              <a:t>   Polynomial Regression of degree 2 and 3</a:t>
            </a:r>
          </a:p>
          <a:p>
            <a:pPr marL="0" indent="0">
              <a:buNone/>
            </a:pPr>
            <a:r>
              <a:rPr lang="en-US" b="1" i="1" dirty="0">
                <a:solidFill>
                  <a:schemeClr val="bg2">
                    <a:lumMod val="40000"/>
                    <a:lumOff val="60000"/>
                  </a:schemeClr>
                </a:solidFill>
              </a:rPr>
              <a:t>   Random Forest Regression</a:t>
            </a:r>
          </a:p>
          <a:p>
            <a:pPr marL="0" indent="0">
              <a:buNone/>
            </a:pPr>
            <a:r>
              <a:rPr lang="en-US" b="1" i="1" dirty="0">
                <a:solidFill>
                  <a:srgbClr val="FF0000"/>
                </a:solidFill>
              </a:rPr>
              <a:t>Summary</a:t>
            </a:r>
          </a:p>
          <a:p>
            <a:pPr marL="0" indent="0">
              <a:buNone/>
            </a:pPr>
            <a:r>
              <a:rPr lang="en-US" b="1" i="1" dirty="0">
                <a:solidFill>
                  <a:srgbClr val="FF0000"/>
                </a:solidFill>
              </a:rPr>
              <a:t>Future Work</a:t>
            </a:r>
          </a:p>
          <a:p>
            <a:pPr marL="0" indent="0">
              <a:buNone/>
            </a:pPr>
            <a:r>
              <a:rPr lang="en-US" b="1" i="1" dirty="0">
                <a:solidFill>
                  <a:srgbClr val="FF0000"/>
                </a:solidFill>
              </a:rPr>
              <a:t>Conclusion</a:t>
            </a:r>
          </a:p>
          <a:p>
            <a:pPr marL="0" indent="0">
              <a:buNone/>
            </a:pPr>
            <a:endParaRPr lang="en-US" b="1" i="1" dirty="0">
              <a:solidFill>
                <a:srgbClr val="FF0000"/>
              </a:solidFill>
            </a:endParaRPr>
          </a:p>
          <a:p>
            <a:pPr marL="0" indent="0">
              <a:buNone/>
            </a:pPr>
            <a:endParaRPr lang="en-US" dirty="0">
              <a:solidFill>
                <a:srgbClr val="FF0000"/>
              </a:solidFill>
            </a:endParaRPr>
          </a:p>
          <a:p>
            <a:pPr marL="0" indent="0">
              <a:buNone/>
            </a:pPr>
            <a:endParaRPr lang="en-US" dirty="0">
              <a:solidFill>
                <a:srgbClr val="FF0000"/>
              </a:solidFill>
            </a:endParaRPr>
          </a:p>
          <a:p>
            <a:pPr marL="0" indent="0">
              <a:buNone/>
            </a:pPr>
            <a:endParaRPr lang="en-US" dirty="0">
              <a:solidFill>
                <a:srgbClr val="FF0000"/>
              </a:solidFill>
            </a:endParaRPr>
          </a:p>
          <a:p>
            <a:pPr marL="0" indent="0">
              <a:buNone/>
            </a:pPr>
            <a:endParaRPr lang="en-US" dirty="0">
              <a:solidFill>
                <a:srgbClr val="FF0000"/>
              </a:solidFill>
            </a:endParaRPr>
          </a:p>
          <a:p>
            <a:pPr marL="0" indent="0">
              <a:buNone/>
            </a:pPr>
            <a:endParaRPr lang="en-US" dirty="0">
              <a:solidFill>
                <a:srgbClr val="FF0000"/>
              </a:solidFill>
            </a:endParaRPr>
          </a:p>
        </p:txBody>
      </p:sp>
    </p:spTree>
    <p:extLst>
      <p:ext uri="{BB962C8B-B14F-4D97-AF65-F5344CB8AC3E}">
        <p14:creationId xmlns:p14="http://schemas.microsoft.com/office/powerpoint/2010/main" val="3400534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D83A99-92BA-4535-80CF-14F5F96D72C8}"/>
              </a:ext>
            </a:extLst>
          </p:cNvPr>
          <p:cNvSpPr>
            <a:spLocks noGrp="1"/>
          </p:cNvSpPr>
          <p:nvPr>
            <p:ph idx="1"/>
          </p:nvPr>
        </p:nvSpPr>
        <p:spPr>
          <a:xfrm>
            <a:off x="1103312" y="291547"/>
            <a:ext cx="8946541" cy="5917096"/>
          </a:xfrm>
        </p:spPr>
        <p:txBody>
          <a:bodyPr/>
          <a:lstStyle/>
          <a:p>
            <a:pPr marL="0" indent="0">
              <a:buNone/>
            </a:pPr>
            <a:r>
              <a:rPr lang="en-US" b="1" dirty="0">
                <a:solidFill>
                  <a:schemeClr val="accent1"/>
                </a:solidFill>
              </a:rPr>
              <a:t>Polynomial Degree 3</a:t>
            </a:r>
          </a:p>
          <a:p>
            <a:pPr marL="0" indent="0">
              <a:buNone/>
            </a:pPr>
            <a:endParaRPr lang="en-US" b="1" dirty="0">
              <a:solidFill>
                <a:schemeClr val="accent1"/>
              </a:solidFill>
            </a:endParaRPr>
          </a:p>
        </p:txBody>
      </p:sp>
      <p:graphicFrame>
        <p:nvGraphicFramePr>
          <p:cNvPr id="4" name="Table 3">
            <a:extLst>
              <a:ext uri="{FF2B5EF4-FFF2-40B4-BE49-F238E27FC236}">
                <a16:creationId xmlns:a16="http://schemas.microsoft.com/office/drawing/2014/main" id="{2B9090BC-F835-47B6-A22C-00C1DB044081}"/>
              </a:ext>
            </a:extLst>
          </p:cNvPr>
          <p:cNvGraphicFramePr>
            <a:graphicFrameLocks noGrp="1"/>
          </p:cNvGraphicFramePr>
          <p:nvPr>
            <p:extLst>
              <p:ext uri="{D42A27DB-BD31-4B8C-83A1-F6EECF244321}">
                <p14:modId xmlns:p14="http://schemas.microsoft.com/office/powerpoint/2010/main" val="3314501509"/>
              </p:ext>
            </p:extLst>
          </p:nvPr>
        </p:nvGraphicFramePr>
        <p:xfrm>
          <a:off x="1197113" y="883736"/>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207950867"/>
                    </a:ext>
                  </a:extLst>
                </a:gridCol>
                <a:gridCol w="4064000">
                  <a:extLst>
                    <a:ext uri="{9D8B030D-6E8A-4147-A177-3AD203B41FA5}">
                      <a16:colId xmlns:a16="http://schemas.microsoft.com/office/drawing/2014/main" val="3294445750"/>
                    </a:ext>
                  </a:extLst>
                </a:gridCol>
              </a:tblGrid>
              <a:tr h="370840">
                <a:tc>
                  <a:txBody>
                    <a:bodyPr/>
                    <a:lstStyle/>
                    <a:p>
                      <a:r>
                        <a:rPr lang="en-US" dirty="0"/>
                        <a:t>Mean Square Error</a:t>
                      </a:r>
                    </a:p>
                  </a:txBody>
                  <a:tcPr/>
                </a:tc>
                <a:tc>
                  <a:txBody>
                    <a:bodyPr/>
                    <a:lstStyle/>
                    <a:p>
                      <a:r>
                        <a:rPr lang="en-US" dirty="0"/>
                        <a:t>0.35</a:t>
                      </a:r>
                    </a:p>
                  </a:txBody>
                  <a:tcPr/>
                </a:tc>
                <a:extLst>
                  <a:ext uri="{0D108BD9-81ED-4DB2-BD59-A6C34878D82A}">
                    <a16:rowId xmlns:a16="http://schemas.microsoft.com/office/drawing/2014/main" val="3929757136"/>
                  </a:ext>
                </a:extLst>
              </a:tr>
              <a:tr h="370840">
                <a:tc>
                  <a:txBody>
                    <a:bodyPr/>
                    <a:lstStyle/>
                    <a:p>
                      <a:r>
                        <a:rPr lang="en-US" dirty="0"/>
                        <a:t>R2 Value</a:t>
                      </a:r>
                    </a:p>
                  </a:txBody>
                  <a:tcPr/>
                </a:tc>
                <a:tc>
                  <a:txBody>
                    <a:bodyPr/>
                    <a:lstStyle/>
                    <a:p>
                      <a:r>
                        <a:rPr lang="en-US" dirty="0"/>
                        <a:t>0.50</a:t>
                      </a:r>
                    </a:p>
                  </a:txBody>
                  <a:tcPr/>
                </a:tc>
                <a:extLst>
                  <a:ext uri="{0D108BD9-81ED-4DB2-BD59-A6C34878D82A}">
                    <a16:rowId xmlns:a16="http://schemas.microsoft.com/office/drawing/2014/main" val="1286180926"/>
                  </a:ext>
                </a:extLst>
              </a:tr>
            </a:tbl>
          </a:graphicData>
        </a:graphic>
      </p:graphicFrame>
      <p:sp>
        <p:nvSpPr>
          <p:cNvPr id="6" name="TextBox 5">
            <a:extLst>
              <a:ext uri="{FF2B5EF4-FFF2-40B4-BE49-F238E27FC236}">
                <a16:creationId xmlns:a16="http://schemas.microsoft.com/office/drawing/2014/main" id="{AFF01A89-0608-4A48-AC29-C2548A8637CC}"/>
              </a:ext>
            </a:extLst>
          </p:cNvPr>
          <p:cNvSpPr txBox="1"/>
          <p:nvPr/>
        </p:nvSpPr>
        <p:spPr>
          <a:xfrm>
            <a:off x="1197113" y="2305878"/>
            <a:ext cx="3586922" cy="646331"/>
          </a:xfrm>
          <a:prstGeom prst="rect">
            <a:avLst/>
          </a:prstGeom>
          <a:noFill/>
        </p:spPr>
        <p:txBody>
          <a:bodyPr wrap="square" rtlCol="0">
            <a:spAutoFit/>
          </a:bodyPr>
          <a:lstStyle/>
          <a:p>
            <a:r>
              <a:rPr lang="en-US" b="1" dirty="0"/>
              <a:t>Average Values</a:t>
            </a:r>
          </a:p>
        </p:txBody>
      </p:sp>
      <p:graphicFrame>
        <p:nvGraphicFramePr>
          <p:cNvPr id="7" name="Table 6">
            <a:extLst>
              <a:ext uri="{FF2B5EF4-FFF2-40B4-BE49-F238E27FC236}">
                <a16:creationId xmlns:a16="http://schemas.microsoft.com/office/drawing/2014/main" id="{2C0611BA-0B7F-4D3A-8BBA-FFF28754DE0C}"/>
              </a:ext>
            </a:extLst>
          </p:cNvPr>
          <p:cNvGraphicFramePr>
            <a:graphicFrameLocks noGrp="1"/>
          </p:cNvGraphicFramePr>
          <p:nvPr>
            <p:extLst>
              <p:ext uri="{D42A27DB-BD31-4B8C-83A1-F6EECF244321}">
                <p14:modId xmlns:p14="http://schemas.microsoft.com/office/powerpoint/2010/main" val="3308347765"/>
              </p:ext>
            </p:extLst>
          </p:nvPr>
        </p:nvGraphicFramePr>
        <p:xfrm>
          <a:off x="1197114" y="2804509"/>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17946979"/>
                    </a:ext>
                  </a:extLst>
                </a:gridCol>
                <a:gridCol w="2032000">
                  <a:extLst>
                    <a:ext uri="{9D8B030D-6E8A-4147-A177-3AD203B41FA5}">
                      <a16:colId xmlns:a16="http://schemas.microsoft.com/office/drawing/2014/main" val="1854568592"/>
                    </a:ext>
                  </a:extLst>
                </a:gridCol>
                <a:gridCol w="2032000">
                  <a:extLst>
                    <a:ext uri="{9D8B030D-6E8A-4147-A177-3AD203B41FA5}">
                      <a16:colId xmlns:a16="http://schemas.microsoft.com/office/drawing/2014/main" val="717046431"/>
                    </a:ext>
                  </a:extLst>
                </a:gridCol>
                <a:gridCol w="2032000">
                  <a:extLst>
                    <a:ext uri="{9D8B030D-6E8A-4147-A177-3AD203B41FA5}">
                      <a16:colId xmlns:a16="http://schemas.microsoft.com/office/drawing/2014/main" val="2035675518"/>
                    </a:ext>
                  </a:extLst>
                </a:gridCol>
              </a:tblGrid>
              <a:tr h="370840">
                <a:tc>
                  <a:txBody>
                    <a:bodyPr/>
                    <a:lstStyle/>
                    <a:p>
                      <a:r>
                        <a:rPr lang="en-US" dirty="0" err="1"/>
                        <a:t>Precission</a:t>
                      </a:r>
                      <a:r>
                        <a:rPr lang="en-US" dirty="0"/>
                        <a:t> </a:t>
                      </a:r>
                    </a:p>
                  </a:txBody>
                  <a:tcPr/>
                </a:tc>
                <a:tc>
                  <a:txBody>
                    <a:bodyPr/>
                    <a:lstStyle/>
                    <a:p>
                      <a:r>
                        <a:rPr lang="en-US" dirty="0"/>
                        <a:t>Recall</a:t>
                      </a:r>
                    </a:p>
                  </a:txBody>
                  <a:tcPr/>
                </a:tc>
                <a:tc>
                  <a:txBody>
                    <a:bodyPr/>
                    <a:lstStyle/>
                    <a:p>
                      <a:r>
                        <a:rPr lang="en-US" dirty="0"/>
                        <a:t>F1 measure</a:t>
                      </a:r>
                    </a:p>
                  </a:txBody>
                  <a:tcPr/>
                </a:tc>
                <a:tc>
                  <a:txBody>
                    <a:bodyPr/>
                    <a:lstStyle/>
                    <a:p>
                      <a:r>
                        <a:rPr lang="en-US" dirty="0"/>
                        <a:t>Accuracy</a:t>
                      </a:r>
                    </a:p>
                  </a:txBody>
                  <a:tcPr/>
                </a:tc>
                <a:extLst>
                  <a:ext uri="{0D108BD9-81ED-4DB2-BD59-A6C34878D82A}">
                    <a16:rowId xmlns:a16="http://schemas.microsoft.com/office/drawing/2014/main" val="1141730788"/>
                  </a:ext>
                </a:extLst>
              </a:tr>
              <a:tr h="370840">
                <a:tc>
                  <a:txBody>
                    <a:bodyPr/>
                    <a:lstStyle/>
                    <a:p>
                      <a:r>
                        <a:rPr lang="en-US" dirty="0"/>
                        <a:t>0.79</a:t>
                      </a:r>
                    </a:p>
                  </a:txBody>
                  <a:tcPr/>
                </a:tc>
                <a:tc>
                  <a:txBody>
                    <a:bodyPr/>
                    <a:lstStyle/>
                    <a:p>
                      <a:r>
                        <a:rPr lang="en-US" dirty="0"/>
                        <a:t>0.84</a:t>
                      </a:r>
                    </a:p>
                  </a:txBody>
                  <a:tcPr/>
                </a:tc>
                <a:tc>
                  <a:txBody>
                    <a:bodyPr/>
                    <a:lstStyle/>
                    <a:p>
                      <a:r>
                        <a:rPr lang="en-US" dirty="0"/>
                        <a:t>0.81</a:t>
                      </a:r>
                    </a:p>
                  </a:txBody>
                  <a:tcPr/>
                </a:tc>
                <a:tc>
                  <a:txBody>
                    <a:bodyPr/>
                    <a:lstStyle/>
                    <a:p>
                      <a:r>
                        <a:rPr lang="en-US" dirty="0"/>
                        <a:t>83.2%</a:t>
                      </a:r>
                    </a:p>
                  </a:txBody>
                  <a:tcPr/>
                </a:tc>
                <a:extLst>
                  <a:ext uri="{0D108BD9-81ED-4DB2-BD59-A6C34878D82A}">
                    <a16:rowId xmlns:a16="http://schemas.microsoft.com/office/drawing/2014/main" val="949539758"/>
                  </a:ext>
                </a:extLst>
              </a:tr>
            </a:tbl>
          </a:graphicData>
        </a:graphic>
      </p:graphicFrame>
      <p:sp>
        <p:nvSpPr>
          <p:cNvPr id="9" name="TextBox 8">
            <a:extLst>
              <a:ext uri="{FF2B5EF4-FFF2-40B4-BE49-F238E27FC236}">
                <a16:creationId xmlns:a16="http://schemas.microsoft.com/office/drawing/2014/main" id="{ED9D86BD-30A4-4116-B2C8-789D7D91FACB}"/>
              </a:ext>
            </a:extLst>
          </p:cNvPr>
          <p:cNvSpPr txBox="1"/>
          <p:nvPr/>
        </p:nvSpPr>
        <p:spPr>
          <a:xfrm>
            <a:off x="795130" y="4081670"/>
            <a:ext cx="9965635" cy="923330"/>
          </a:xfrm>
          <a:prstGeom prst="rect">
            <a:avLst/>
          </a:prstGeom>
          <a:noFill/>
        </p:spPr>
        <p:txBody>
          <a:bodyPr wrap="square" rtlCol="0">
            <a:spAutoFit/>
          </a:bodyPr>
          <a:lstStyle/>
          <a:p>
            <a:r>
              <a:rPr lang="en-US" dirty="0"/>
              <a:t>Firstly we take dependent variable y modeled as second degree and then we take it in third degree.</a:t>
            </a:r>
          </a:p>
          <a:p>
            <a:endParaRPr lang="en-US" dirty="0"/>
          </a:p>
        </p:txBody>
      </p:sp>
    </p:spTree>
    <p:extLst>
      <p:ext uri="{BB962C8B-B14F-4D97-AF65-F5344CB8AC3E}">
        <p14:creationId xmlns:p14="http://schemas.microsoft.com/office/powerpoint/2010/main" val="342147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D628FA-FE56-47D9-9167-1F5FEDE3A9E7}"/>
              </a:ext>
            </a:extLst>
          </p:cNvPr>
          <p:cNvSpPr>
            <a:spLocks noGrp="1"/>
          </p:cNvSpPr>
          <p:nvPr>
            <p:ph idx="1"/>
          </p:nvPr>
        </p:nvSpPr>
        <p:spPr>
          <a:xfrm>
            <a:off x="530087" y="318052"/>
            <a:ext cx="10323443" cy="5930347"/>
          </a:xfrm>
        </p:spPr>
        <p:txBody>
          <a:bodyPr/>
          <a:lstStyle/>
          <a:p>
            <a:pPr marL="0" indent="0">
              <a:buNone/>
            </a:pPr>
            <a:r>
              <a:rPr lang="en-US" b="1" i="1" u="sng" dirty="0">
                <a:solidFill>
                  <a:srgbClr val="FFC000"/>
                </a:solidFill>
              </a:rPr>
              <a:t>Random Forest Regression </a:t>
            </a:r>
          </a:p>
          <a:p>
            <a:pPr marL="0" indent="0">
              <a:buNone/>
            </a:pPr>
            <a:endParaRPr lang="en-US" b="1" i="1" u="sng" dirty="0">
              <a:solidFill>
                <a:srgbClr val="FFC000"/>
              </a:solidFill>
            </a:endParaRPr>
          </a:p>
          <a:p>
            <a:pPr marL="0" indent="0">
              <a:buNone/>
            </a:pPr>
            <a:endParaRPr lang="en-US" b="1" i="1" u="sng" dirty="0">
              <a:solidFill>
                <a:srgbClr val="FFC000"/>
              </a:solidFill>
            </a:endParaRPr>
          </a:p>
          <a:p>
            <a:pPr marL="0" indent="0">
              <a:buNone/>
            </a:pPr>
            <a:endParaRPr lang="en-US" b="1" i="1" u="sng" dirty="0">
              <a:solidFill>
                <a:srgbClr val="FFC000"/>
              </a:solidFill>
            </a:endParaRPr>
          </a:p>
          <a:p>
            <a:pPr marL="0" indent="0" algn="just">
              <a:buNone/>
            </a:pPr>
            <a:r>
              <a:rPr lang="en-US" sz="1800" dirty="0"/>
              <a:t>A random forest is a meta estimator that fits a number of classifying decision trees on various sub-samples of the dataset and use averaging to improve the predictive accuracy and control over-fitting. </a:t>
            </a:r>
            <a:endParaRPr lang="en-US" dirty="0">
              <a:solidFill>
                <a:srgbClr val="FFC000"/>
              </a:solidFill>
            </a:endParaRPr>
          </a:p>
        </p:txBody>
      </p:sp>
      <p:graphicFrame>
        <p:nvGraphicFramePr>
          <p:cNvPr id="4" name="Table 3">
            <a:extLst>
              <a:ext uri="{FF2B5EF4-FFF2-40B4-BE49-F238E27FC236}">
                <a16:creationId xmlns:a16="http://schemas.microsoft.com/office/drawing/2014/main" id="{234C5442-DC4C-44AC-A16E-9E9138E1160F}"/>
              </a:ext>
            </a:extLst>
          </p:cNvPr>
          <p:cNvGraphicFramePr>
            <a:graphicFrameLocks noGrp="1"/>
          </p:cNvGraphicFramePr>
          <p:nvPr>
            <p:extLst>
              <p:ext uri="{D42A27DB-BD31-4B8C-83A1-F6EECF244321}">
                <p14:modId xmlns:p14="http://schemas.microsoft.com/office/powerpoint/2010/main" val="3058086456"/>
              </p:ext>
            </p:extLst>
          </p:nvPr>
        </p:nvGraphicFramePr>
        <p:xfrm>
          <a:off x="861392" y="3820675"/>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34351617"/>
                    </a:ext>
                  </a:extLst>
                </a:gridCol>
                <a:gridCol w="4064000">
                  <a:extLst>
                    <a:ext uri="{9D8B030D-6E8A-4147-A177-3AD203B41FA5}">
                      <a16:colId xmlns:a16="http://schemas.microsoft.com/office/drawing/2014/main" val="4081807058"/>
                    </a:ext>
                  </a:extLst>
                </a:gridCol>
              </a:tblGrid>
              <a:tr h="370840">
                <a:tc>
                  <a:txBody>
                    <a:bodyPr/>
                    <a:lstStyle/>
                    <a:p>
                      <a:r>
                        <a:rPr lang="en-US" dirty="0"/>
                        <a:t>Mean Square Error</a:t>
                      </a:r>
                    </a:p>
                  </a:txBody>
                  <a:tcPr/>
                </a:tc>
                <a:tc>
                  <a:txBody>
                    <a:bodyPr/>
                    <a:lstStyle/>
                    <a:p>
                      <a:r>
                        <a:rPr lang="en-US" dirty="0"/>
                        <a:t>0.34</a:t>
                      </a:r>
                    </a:p>
                  </a:txBody>
                  <a:tcPr/>
                </a:tc>
                <a:extLst>
                  <a:ext uri="{0D108BD9-81ED-4DB2-BD59-A6C34878D82A}">
                    <a16:rowId xmlns:a16="http://schemas.microsoft.com/office/drawing/2014/main" val="3420871555"/>
                  </a:ext>
                </a:extLst>
              </a:tr>
              <a:tr h="370840">
                <a:tc>
                  <a:txBody>
                    <a:bodyPr/>
                    <a:lstStyle/>
                    <a:p>
                      <a:r>
                        <a:rPr lang="en-US" dirty="0"/>
                        <a:t>R2 Value</a:t>
                      </a:r>
                    </a:p>
                  </a:txBody>
                  <a:tcPr/>
                </a:tc>
                <a:tc>
                  <a:txBody>
                    <a:bodyPr/>
                    <a:lstStyle/>
                    <a:p>
                      <a:r>
                        <a:rPr lang="en-US" dirty="0"/>
                        <a:t>0.52</a:t>
                      </a:r>
                    </a:p>
                  </a:txBody>
                  <a:tcPr/>
                </a:tc>
                <a:extLst>
                  <a:ext uri="{0D108BD9-81ED-4DB2-BD59-A6C34878D82A}">
                    <a16:rowId xmlns:a16="http://schemas.microsoft.com/office/drawing/2014/main" val="199265003"/>
                  </a:ext>
                </a:extLst>
              </a:tr>
            </a:tbl>
          </a:graphicData>
        </a:graphic>
      </p:graphicFrame>
      <p:graphicFrame>
        <p:nvGraphicFramePr>
          <p:cNvPr id="5" name="Table 4">
            <a:extLst>
              <a:ext uri="{FF2B5EF4-FFF2-40B4-BE49-F238E27FC236}">
                <a16:creationId xmlns:a16="http://schemas.microsoft.com/office/drawing/2014/main" id="{911D767B-31BE-4831-BD1B-3CE6510BA3C8}"/>
              </a:ext>
            </a:extLst>
          </p:cNvPr>
          <p:cNvGraphicFramePr>
            <a:graphicFrameLocks noGrp="1"/>
          </p:cNvGraphicFramePr>
          <p:nvPr>
            <p:extLst>
              <p:ext uri="{D42A27DB-BD31-4B8C-83A1-F6EECF244321}">
                <p14:modId xmlns:p14="http://schemas.microsoft.com/office/powerpoint/2010/main" val="3185571880"/>
              </p:ext>
            </p:extLst>
          </p:nvPr>
        </p:nvGraphicFramePr>
        <p:xfrm>
          <a:off x="861392" y="5300869"/>
          <a:ext cx="8128000" cy="798738"/>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138775135"/>
                    </a:ext>
                  </a:extLst>
                </a:gridCol>
                <a:gridCol w="2032000">
                  <a:extLst>
                    <a:ext uri="{9D8B030D-6E8A-4147-A177-3AD203B41FA5}">
                      <a16:colId xmlns:a16="http://schemas.microsoft.com/office/drawing/2014/main" val="1667049895"/>
                    </a:ext>
                  </a:extLst>
                </a:gridCol>
                <a:gridCol w="2032000">
                  <a:extLst>
                    <a:ext uri="{9D8B030D-6E8A-4147-A177-3AD203B41FA5}">
                      <a16:colId xmlns:a16="http://schemas.microsoft.com/office/drawing/2014/main" val="2161209769"/>
                    </a:ext>
                  </a:extLst>
                </a:gridCol>
                <a:gridCol w="2032000">
                  <a:extLst>
                    <a:ext uri="{9D8B030D-6E8A-4147-A177-3AD203B41FA5}">
                      <a16:colId xmlns:a16="http://schemas.microsoft.com/office/drawing/2014/main" val="1609271758"/>
                    </a:ext>
                  </a:extLst>
                </a:gridCol>
              </a:tblGrid>
              <a:tr h="427898">
                <a:tc>
                  <a:txBody>
                    <a:bodyPr/>
                    <a:lstStyle/>
                    <a:p>
                      <a:r>
                        <a:rPr lang="en-US" dirty="0" err="1"/>
                        <a:t>Precission</a:t>
                      </a:r>
                      <a:endParaRPr lang="en-US" dirty="0"/>
                    </a:p>
                  </a:txBody>
                  <a:tcPr/>
                </a:tc>
                <a:tc>
                  <a:txBody>
                    <a:bodyPr/>
                    <a:lstStyle/>
                    <a:p>
                      <a:r>
                        <a:rPr lang="en-US" dirty="0"/>
                        <a:t>Recall</a:t>
                      </a:r>
                    </a:p>
                  </a:txBody>
                  <a:tcPr/>
                </a:tc>
                <a:tc>
                  <a:txBody>
                    <a:bodyPr/>
                    <a:lstStyle/>
                    <a:p>
                      <a:r>
                        <a:rPr lang="en-US" dirty="0"/>
                        <a:t>F1 value</a:t>
                      </a:r>
                    </a:p>
                  </a:txBody>
                  <a:tcPr/>
                </a:tc>
                <a:tc>
                  <a:txBody>
                    <a:bodyPr/>
                    <a:lstStyle/>
                    <a:p>
                      <a:r>
                        <a:rPr lang="en-US" dirty="0"/>
                        <a:t>Accuracy</a:t>
                      </a:r>
                    </a:p>
                  </a:txBody>
                  <a:tcPr/>
                </a:tc>
                <a:extLst>
                  <a:ext uri="{0D108BD9-81ED-4DB2-BD59-A6C34878D82A}">
                    <a16:rowId xmlns:a16="http://schemas.microsoft.com/office/drawing/2014/main" val="4047170645"/>
                  </a:ext>
                </a:extLst>
              </a:tr>
              <a:tr h="370840">
                <a:tc>
                  <a:txBody>
                    <a:bodyPr/>
                    <a:lstStyle/>
                    <a:p>
                      <a:r>
                        <a:rPr lang="en-US" dirty="0"/>
                        <a:t>0.84</a:t>
                      </a:r>
                    </a:p>
                  </a:txBody>
                  <a:tcPr/>
                </a:tc>
                <a:tc>
                  <a:txBody>
                    <a:bodyPr/>
                    <a:lstStyle/>
                    <a:p>
                      <a:r>
                        <a:rPr lang="en-US" dirty="0"/>
                        <a:t>0.88 </a:t>
                      </a:r>
                    </a:p>
                  </a:txBody>
                  <a:tcPr/>
                </a:tc>
                <a:tc>
                  <a:txBody>
                    <a:bodyPr/>
                    <a:lstStyle/>
                    <a:p>
                      <a:r>
                        <a:rPr lang="en-US" dirty="0"/>
                        <a:t>0.86</a:t>
                      </a:r>
                    </a:p>
                  </a:txBody>
                  <a:tcPr/>
                </a:tc>
                <a:tc>
                  <a:txBody>
                    <a:bodyPr/>
                    <a:lstStyle/>
                    <a:p>
                      <a:r>
                        <a:rPr lang="en-US" dirty="0"/>
                        <a:t>88%</a:t>
                      </a:r>
                    </a:p>
                  </a:txBody>
                  <a:tcPr/>
                </a:tc>
                <a:extLst>
                  <a:ext uri="{0D108BD9-81ED-4DB2-BD59-A6C34878D82A}">
                    <a16:rowId xmlns:a16="http://schemas.microsoft.com/office/drawing/2014/main" val="991949817"/>
                  </a:ext>
                </a:extLst>
              </a:tr>
            </a:tbl>
          </a:graphicData>
        </a:graphic>
      </p:graphicFrame>
      <p:sp>
        <p:nvSpPr>
          <p:cNvPr id="6" name="TextBox 5">
            <a:extLst>
              <a:ext uri="{FF2B5EF4-FFF2-40B4-BE49-F238E27FC236}">
                <a16:creationId xmlns:a16="http://schemas.microsoft.com/office/drawing/2014/main" id="{080F712D-8428-4CFC-97FF-632F12507A05}"/>
              </a:ext>
            </a:extLst>
          </p:cNvPr>
          <p:cNvSpPr txBox="1"/>
          <p:nvPr/>
        </p:nvSpPr>
        <p:spPr>
          <a:xfrm>
            <a:off x="636104" y="954157"/>
            <a:ext cx="8353287" cy="923330"/>
          </a:xfrm>
          <a:prstGeom prst="rect">
            <a:avLst/>
          </a:prstGeom>
          <a:noFill/>
        </p:spPr>
        <p:txBody>
          <a:bodyPr wrap="square" rtlCol="0">
            <a:spAutoFit/>
          </a:bodyPr>
          <a:lstStyle/>
          <a:p>
            <a:r>
              <a:rPr lang="en-US" dirty="0"/>
              <a:t>The Random Forest is one of the most effective machine learning models for predictive analytics, making it an industrial workhorse for machine learning. </a:t>
            </a:r>
          </a:p>
        </p:txBody>
      </p:sp>
    </p:spTree>
    <p:extLst>
      <p:ext uri="{BB962C8B-B14F-4D97-AF65-F5344CB8AC3E}">
        <p14:creationId xmlns:p14="http://schemas.microsoft.com/office/powerpoint/2010/main" val="2291544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scontent.ford1-1.fna.fbcdn.net/v/t1.15752-9/31945456_2006933086014990_1571740876789514240_n.png?_nc_cat=0&amp;oh=9822f5ce9d622e506785be8c402305b9&amp;oe=5B937DFC">
            <a:extLst>
              <a:ext uri="{FF2B5EF4-FFF2-40B4-BE49-F238E27FC236}">
                <a16:creationId xmlns:a16="http://schemas.microsoft.com/office/drawing/2014/main" id="{28149B65-4F4D-4DFA-968C-B46B6F67F8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4178" y="478303"/>
            <a:ext cx="11208603" cy="219456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scontent.ford1-1.fna.fbcdn.net/v/t1.15752-9/31925081_2006934052681560_6734483384115920896_n.png?_nc_cat=0&amp;oh=0acf5d68e7b40bfa6cca525bc7b073cf&amp;oe=5B942178">
            <a:extLst>
              <a:ext uri="{FF2B5EF4-FFF2-40B4-BE49-F238E27FC236}">
                <a16:creationId xmlns:a16="http://schemas.microsoft.com/office/drawing/2014/main" id="{7021D0F4-BC44-4D3D-BF93-A1882F4281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178" y="2672863"/>
            <a:ext cx="11208603" cy="2264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19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68D1A37-502D-4F51-818E-C2F2907D5E79}"/>
              </a:ext>
            </a:extLst>
          </p:cNvPr>
          <p:cNvGraphicFramePr>
            <a:graphicFrameLocks noGrp="1"/>
          </p:cNvGraphicFramePr>
          <p:nvPr>
            <p:ph idx="1"/>
            <p:extLst>
              <p:ext uri="{D42A27DB-BD31-4B8C-83A1-F6EECF244321}">
                <p14:modId xmlns:p14="http://schemas.microsoft.com/office/powerpoint/2010/main" val="16380395"/>
              </p:ext>
            </p:extLst>
          </p:nvPr>
        </p:nvGraphicFramePr>
        <p:xfrm>
          <a:off x="646111" y="1338470"/>
          <a:ext cx="10035137" cy="4903300"/>
        </p:xfrm>
        <a:graphic>
          <a:graphicData uri="http://schemas.openxmlformats.org/drawingml/2006/table">
            <a:tbl>
              <a:tblPr firstRow="1" bandRow="1">
                <a:tableStyleId>{5C22544A-7EE6-4342-B048-85BDC9FD1C3A}</a:tableStyleId>
              </a:tblPr>
              <a:tblGrid>
                <a:gridCol w="1433591">
                  <a:extLst>
                    <a:ext uri="{9D8B030D-6E8A-4147-A177-3AD203B41FA5}">
                      <a16:colId xmlns:a16="http://schemas.microsoft.com/office/drawing/2014/main" val="705460835"/>
                    </a:ext>
                  </a:extLst>
                </a:gridCol>
                <a:gridCol w="1433591">
                  <a:extLst>
                    <a:ext uri="{9D8B030D-6E8A-4147-A177-3AD203B41FA5}">
                      <a16:colId xmlns:a16="http://schemas.microsoft.com/office/drawing/2014/main" val="1651781847"/>
                    </a:ext>
                  </a:extLst>
                </a:gridCol>
                <a:gridCol w="1433591">
                  <a:extLst>
                    <a:ext uri="{9D8B030D-6E8A-4147-A177-3AD203B41FA5}">
                      <a16:colId xmlns:a16="http://schemas.microsoft.com/office/drawing/2014/main" val="3419455021"/>
                    </a:ext>
                  </a:extLst>
                </a:gridCol>
                <a:gridCol w="1433591">
                  <a:extLst>
                    <a:ext uri="{9D8B030D-6E8A-4147-A177-3AD203B41FA5}">
                      <a16:colId xmlns:a16="http://schemas.microsoft.com/office/drawing/2014/main" val="2412740221"/>
                    </a:ext>
                  </a:extLst>
                </a:gridCol>
                <a:gridCol w="1433591">
                  <a:extLst>
                    <a:ext uri="{9D8B030D-6E8A-4147-A177-3AD203B41FA5}">
                      <a16:colId xmlns:a16="http://schemas.microsoft.com/office/drawing/2014/main" val="3683561929"/>
                    </a:ext>
                  </a:extLst>
                </a:gridCol>
                <a:gridCol w="1433591">
                  <a:extLst>
                    <a:ext uri="{9D8B030D-6E8A-4147-A177-3AD203B41FA5}">
                      <a16:colId xmlns:a16="http://schemas.microsoft.com/office/drawing/2014/main" val="4007232429"/>
                    </a:ext>
                  </a:extLst>
                </a:gridCol>
                <a:gridCol w="1433591">
                  <a:extLst>
                    <a:ext uri="{9D8B030D-6E8A-4147-A177-3AD203B41FA5}">
                      <a16:colId xmlns:a16="http://schemas.microsoft.com/office/drawing/2014/main" val="1833699451"/>
                    </a:ext>
                  </a:extLst>
                </a:gridCol>
              </a:tblGrid>
              <a:tr h="768625">
                <a:tc>
                  <a:txBody>
                    <a:bodyPr/>
                    <a:lstStyle/>
                    <a:p>
                      <a:endParaRPr lang="en-US" dirty="0"/>
                    </a:p>
                  </a:txBody>
                  <a:tcPr/>
                </a:tc>
                <a:tc>
                  <a:txBody>
                    <a:bodyPr/>
                    <a:lstStyle/>
                    <a:p>
                      <a:r>
                        <a:rPr lang="en-US" dirty="0"/>
                        <a:t>Mean Square</a:t>
                      </a:r>
                    </a:p>
                    <a:p>
                      <a:r>
                        <a:rPr lang="en-US" dirty="0"/>
                        <a:t>Error</a:t>
                      </a:r>
                    </a:p>
                  </a:txBody>
                  <a:tcPr/>
                </a:tc>
                <a:tc>
                  <a:txBody>
                    <a:bodyPr/>
                    <a:lstStyle/>
                    <a:p>
                      <a:r>
                        <a:rPr lang="en-US" dirty="0"/>
                        <a:t>R2 value</a:t>
                      </a:r>
                    </a:p>
                  </a:txBody>
                  <a:tcPr/>
                </a:tc>
                <a:tc>
                  <a:txBody>
                    <a:bodyPr/>
                    <a:lstStyle/>
                    <a:p>
                      <a:r>
                        <a:rPr lang="en-US" dirty="0" err="1"/>
                        <a:t>Precission</a:t>
                      </a:r>
                      <a:endParaRPr lang="en-US" dirty="0"/>
                    </a:p>
                  </a:txBody>
                  <a:tcPr/>
                </a:tc>
                <a:tc>
                  <a:txBody>
                    <a:bodyPr/>
                    <a:lstStyle/>
                    <a:p>
                      <a:r>
                        <a:rPr lang="en-US" dirty="0"/>
                        <a:t>Recall  </a:t>
                      </a:r>
                    </a:p>
                  </a:txBody>
                  <a:tcPr/>
                </a:tc>
                <a:tc>
                  <a:txBody>
                    <a:bodyPr/>
                    <a:lstStyle/>
                    <a:p>
                      <a:r>
                        <a:rPr lang="en-US" dirty="0"/>
                        <a:t>F1 measure</a:t>
                      </a:r>
                    </a:p>
                  </a:txBody>
                  <a:tcPr/>
                </a:tc>
                <a:tc>
                  <a:txBody>
                    <a:bodyPr/>
                    <a:lstStyle/>
                    <a:p>
                      <a:r>
                        <a:rPr lang="en-US" dirty="0"/>
                        <a:t>Accuracy</a:t>
                      </a:r>
                    </a:p>
                  </a:txBody>
                  <a:tcPr/>
                </a:tc>
                <a:extLst>
                  <a:ext uri="{0D108BD9-81ED-4DB2-BD59-A6C34878D82A}">
                    <a16:rowId xmlns:a16="http://schemas.microsoft.com/office/drawing/2014/main" val="120816883"/>
                  </a:ext>
                </a:extLst>
              </a:tr>
              <a:tr h="768625">
                <a:tc>
                  <a:txBody>
                    <a:bodyPr/>
                    <a:lstStyle/>
                    <a:p>
                      <a:r>
                        <a:rPr lang="en-US" dirty="0"/>
                        <a:t>Multiple Linear Reg.</a:t>
                      </a:r>
                    </a:p>
                  </a:txBody>
                  <a:tcPr/>
                </a:tc>
                <a:tc>
                  <a:txBody>
                    <a:bodyPr/>
                    <a:lstStyle/>
                    <a:p>
                      <a:r>
                        <a:rPr lang="en-US" dirty="0"/>
                        <a:t>0.45</a:t>
                      </a:r>
                    </a:p>
                  </a:txBody>
                  <a:tcPr/>
                </a:tc>
                <a:tc>
                  <a:txBody>
                    <a:bodyPr/>
                    <a:lstStyle/>
                    <a:p>
                      <a:r>
                        <a:rPr lang="en-US" dirty="0"/>
                        <a:t>0.35</a:t>
                      </a:r>
                    </a:p>
                  </a:txBody>
                  <a:tcPr/>
                </a:tc>
                <a:tc>
                  <a:txBody>
                    <a:bodyPr/>
                    <a:lstStyle/>
                    <a:p>
                      <a:r>
                        <a:rPr lang="en-US" dirty="0"/>
                        <a:t>0.65</a:t>
                      </a:r>
                    </a:p>
                  </a:txBody>
                  <a:tcPr/>
                </a:tc>
                <a:tc>
                  <a:txBody>
                    <a:bodyPr/>
                    <a:lstStyle/>
                    <a:p>
                      <a:r>
                        <a:rPr lang="en-US" dirty="0"/>
                        <a:t>0.69</a:t>
                      </a:r>
                    </a:p>
                  </a:txBody>
                  <a:tcPr/>
                </a:tc>
                <a:tc>
                  <a:txBody>
                    <a:bodyPr/>
                    <a:lstStyle/>
                    <a:p>
                      <a:r>
                        <a:rPr lang="en-US" dirty="0"/>
                        <a:t>0.63</a:t>
                      </a:r>
                    </a:p>
                  </a:txBody>
                  <a:tcPr/>
                </a:tc>
                <a:tc>
                  <a:txBody>
                    <a:bodyPr/>
                    <a:lstStyle/>
                    <a:p>
                      <a:r>
                        <a:rPr lang="en-US" dirty="0"/>
                        <a:t>66%</a:t>
                      </a:r>
                    </a:p>
                  </a:txBody>
                  <a:tcPr/>
                </a:tc>
                <a:extLst>
                  <a:ext uri="{0D108BD9-81ED-4DB2-BD59-A6C34878D82A}">
                    <a16:rowId xmlns:a16="http://schemas.microsoft.com/office/drawing/2014/main" val="3722305462"/>
                  </a:ext>
                </a:extLst>
              </a:tr>
              <a:tr h="768625">
                <a:tc>
                  <a:txBody>
                    <a:bodyPr/>
                    <a:lstStyle/>
                    <a:p>
                      <a:r>
                        <a:rPr lang="en-US" dirty="0"/>
                        <a:t>Logistic Regression</a:t>
                      </a:r>
                    </a:p>
                  </a:txBody>
                  <a:tcPr/>
                </a:tc>
                <a:tc>
                  <a:txBody>
                    <a:bodyPr/>
                    <a:lstStyle/>
                    <a:p>
                      <a:r>
                        <a:rPr lang="en-US" dirty="0"/>
                        <a:t>0.47</a:t>
                      </a:r>
                    </a:p>
                  </a:txBody>
                  <a:tcPr/>
                </a:tc>
                <a:tc>
                  <a:txBody>
                    <a:bodyPr/>
                    <a:lstStyle/>
                    <a:p>
                      <a:r>
                        <a:rPr lang="en-US" dirty="0"/>
                        <a:t>0.31</a:t>
                      </a:r>
                    </a:p>
                  </a:txBody>
                  <a:tcPr/>
                </a:tc>
                <a:tc>
                  <a:txBody>
                    <a:bodyPr/>
                    <a:lstStyle/>
                    <a:p>
                      <a:r>
                        <a:rPr lang="en-US" dirty="0"/>
                        <a:t>0.75</a:t>
                      </a:r>
                    </a:p>
                  </a:txBody>
                  <a:tcPr/>
                </a:tc>
                <a:tc>
                  <a:txBody>
                    <a:bodyPr/>
                    <a:lstStyle/>
                    <a:p>
                      <a:r>
                        <a:rPr lang="en-US" dirty="0"/>
                        <a:t>0.82</a:t>
                      </a:r>
                    </a:p>
                  </a:txBody>
                  <a:tcPr/>
                </a:tc>
                <a:tc>
                  <a:txBody>
                    <a:bodyPr/>
                    <a:lstStyle/>
                    <a:p>
                      <a:r>
                        <a:rPr lang="en-US" dirty="0"/>
                        <a:t>0.78</a:t>
                      </a:r>
                    </a:p>
                  </a:txBody>
                  <a:tcPr/>
                </a:tc>
                <a:tc>
                  <a:txBody>
                    <a:bodyPr/>
                    <a:lstStyle/>
                    <a:p>
                      <a:r>
                        <a:rPr lang="en-US" dirty="0"/>
                        <a:t>81.8%</a:t>
                      </a:r>
                    </a:p>
                  </a:txBody>
                  <a:tcPr/>
                </a:tc>
                <a:extLst>
                  <a:ext uri="{0D108BD9-81ED-4DB2-BD59-A6C34878D82A}">
                    <a16:rowId xmlns:a16="http://schemas.microsoft.com/office/drawing/2014/main" val="3499601865"/>
                  </a:ext>
                </a:extLst>
              </a:tr>
              <a:tr h="768625">
                <a:tc>
                  <a:txBody>
                    <a:bodyPr/>
                    <a:lstStyle/>
                    <a:p>
                      <a:r>
                        <a:rPr lang="en-US" dirty="0"/>
                        <a:t>Polynomial reg. </a:t>
                      </a:r>
                      <a:r>
                        <a:rPr lang="en-US" dirty="0" err="1"/>
                        <a:t>deg</a:t>
                      </a:r>
                      <a:r>
                        <a:rPr lang="en-US" dirty="0"/>
                        <a:t> 2</a:t>
                      </a:r>
                    </a:p>
                  </a:txBody>
                  <a:tcPr/>
                </a:tc>
                <a:tc>
                  <a:txBody>
                    <a:bodyPr/>
                    <a:lstStyle/>
                    <a:p>
                      <a:r>
                        <a:rPr lang="en-US" dirty="0"/>
                        <a:t>0.38</a:t>
                      </a:r>
                    </a:p>
                  </a:txBody>
                  <a:tcPr/>
                </a:tc>
                <a:tc>
                  <a:txBody>
                    <a:bodyPr/>
                    <a:lstStyle/>
                    <a:p>
                      <a:r>
                        <a:rPr lang="en-US" dirty="0"/>
                        <a:t>0.45</a:t>
                      </a:r>
                    </a:p>
                  </a:txBody>
                  <a:tcPr/>
                </a:tc>
                <a:tc>
                  <a:txBody>
                    <a:bodyPr/>
                    <a:lstStyle/>
                    <a:p>
                      <a:r>
                        <a:rPr lang="en-US" dirty="0"/>
                        <a:t>0.76</a:t>
                      </a:r>
                    </a:p>
                  </a:txBody>
                  <a:tcPr/>
                </a:tc>
                <a:tc>
                  <a:txBody>
                    <a:bodyPr/>
                    <a:lstStyle/>
                    <a:p>
                      <a:r>
                        <a:rPr lang="en-US" dirty="0"/>
                        <a:t>0.81</a:t>
                      </a:r>
                    </a:p>
                  </a:txBody>
                  <a:tcPr/>
                </a:tc>
                <a:tc>
                  <a:txBody>
                    <a:bodyPr/>
                    <a:lstStyle/>
                    <a:p>
                      <a:r>
                        <a:rPr lang="en-US" dirty="0"/>
                        <a:t>0.77</a:t>
                      </a:r>
                    </a:p>
                  </a:txBody>
                  <a:tcPr/>
                </a:tc>
                <a:tc>
                  <a:txBody>
                    <a:bodyPr/>
                    <a:lstStyle/>
                    <a:p>
                      <a:r>
                        <a:rPr lang="en-US" dirty="0"/>
                        <a:t>80.9%</a:t>
                      </a:r>
                    </a:p>
                  </a:txBody>
                  <a:tcPr/>
                </a:tc>
                <a:extLst>
                  <a:ext uri="{0D108BD9-81ED-4DB2-BD59-A6C34878D82A}">
                    <a16:rowId xmlns:a16="http://schemas.microsoft.com/office/drawing/2014/main" val="2873427458"/>
                  </a:ext>
                </a:extLst>
              </a:tr>
              <a:tr h="64935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Polynomial reg. </a:t>
                      </a:r>
                      <a:r>
                        <a:rPr lang="en-US" dirty="0" err="1"/>
                        <a:t>deg</a:t>
                      </a:r>
                      <a:r>
                        <a:rPr lang="en-US" dirty="0"/>
                        <a:t> 3</a:t>
                      </a:r>
                    </a:p>
                    <a:p>
                      <a:endParaRPr lang="en-US" dirty="0"/>
                    </a:p>
                  </a:txBody>
                  <a:tcPr/>
                </a:tc>
                <a:tc>
                  <a:txBody>
                    <a:bodyPr/>
                    <a:lstStyle/>
                    <a:p>
                      <a:r>
                        <a:rPr lang="en-US"/>
                        <a:t>0.35</a:t>
                      </a:r>
                      <a:endParaRPr lang="en-US" dirty="0"/>
                    </a:p>
                  </a:txBody>
                  <a:tcPr/>
                </a:tc>
                <a:tc>
                  <a:txBody>
                    <a:bodyPr/>
                    <a:lstStyle/>
                    <a:p>
                      <a:r>
                        <a:rPr lang="en-US" dirty="0"/>
                        <a:t>0.50</a:t>
                      </a:r>
                    </a:p>
                  </a:txBody>
                  <a:tcPr/>
                </a:tc>
                <a:tc>
                  <a:txBody>
                    <a:bodyPr/>
                    <a:lstStyle/>
                    <a:p>
                      <a:r>
                        <a:rPr lang="en-US" dirty="0"/>
                        <a:t>0.79</a:t>
                      </a:r>
                    </a:p>
                  </a:txBody>
                  <a:tcPr/>
                </a:tc>
                <a:tc>
                  <a:txBody>
                    <a:bodyPr/>
                    <a:lstStyle/>
                    <a:p>
                      <a:r>
                        <a:rPr lang="en-US" dirty="0"/>
                        <a:t>0.84</a:t>
                      </a:r>
                    </a:p>
                  </a:txBody>
                  <a:tcPr/>
                </a:tc>
                <a:tc>
                  <a:txBody>
                    <a:bodyPr/>
                    <a:lstStyle/>
                    <a:p>
                      <a:r>
                        <a:rPr lang="en-US" dirty="0"/>
                        <a:t>0.81</a:t>
                      </a:r>
                    </a:p>
                  </a:txBody>
                  <a:tcPr/>
                </a:tc>
                <a:tc>
                  <a:txBody>
                    <a:bodyPr/>
                    <a:lstStyle/>
                    <a:p>
                      <a:r>
                        <a:rPr lang="en-US" dirty="0"/>
                        <a:t>83.2%</a:t>
                      </a:r>
                    </a:p>
                  </a:txBody>
                  <a:tcPr/>
                </a:tc>
                <a:extLst>
                  <a:ext uri="{0D108BD9-81ED-4DB2-BD59-A6C34878D82A}">
                    <a16:rowId xmlns:a16="http://schemas.microsoft.com/office/drawing/2014/main" val="3104867579"/>
                  </a:ext>
                </a:extLst>
              </a:tr>
              <a:tr h="768625">
                <a:tc>
                  <a:txBody>
                    <a:bodyPr/>
                    <a:lstStyle/>
                    <a:p>
                      <a:r>
                        <a:rPr lang="en-US" dirty="0"/>
                        <a:t>Random Forest Reg.</a:t>
                      </a:r>
                    </a:p>
                  </a:txBody>
                  <a:tcPr/>
                </a:tc>
                <a:tc>
                  <a:txBody>
                    <a:bodyPr/>
                    <a:lstStyle/>
                    <a:p>
                      <a:r>
                        <a:rPr lang="en-US" dirty="0">
                          <a:solidFill>
                            <a:srgbClr val="0070C0"/>
                          </a:solidFill>
                        </a:rPr>
                        <a:t>0.34</a:t>
                      </a:r>
                    </a:p>
                  </a:txBody>
                  <a:tcPr/>
                </a:tc>
                <a:tc>
                  <a:txBody>
                    <a:bodyPr/>
                    <a:lstStyle/>
                    <a:p>
                      <a:r>
                        <a:rPr lang="en-US" dirty="0">
                          <a:solidFill>
                            <a:srgbClr val="0070C0"/>
                          </a:solidFill>
                        </a:rPr>
                        <a:t>0.52</a:t>
                      </a:r>
                    </a:p>
                  </a:txBody>
                  <a:tcPr/>
                </a:tc>
                <a:tc>
                  <a:txBody>
                    <a:bodyPr/>
                    <a:lstStyle/>
                    <a:p>
                      <a:r>
                        <a:rPr lang="en-US" dirty="0">
                          <a:solidFill>
                            <a:srgbClr val="0070C0"/>
                          </a:solidFill>
                        </a:rPr>
                        <a:t>0.84</a:t>
                      </a:r>
                    </a:p>
                  </a:txBody>
                  <a:tcPr/>
                </a:tc>
                <a:tc>
                  <a:txBody>
                    <a:bodyPr/>
                    <a:lstStyle/>
                    <a:p>
                      <a:r>
                        <a:rPr lang="en-US" dirty="0">
                          <a:solidFill>
                            <a:srgbClr val="0070C0"/>
                          </a:solidFill>
                        </a:rPr>
                        <a:t>0.88</a:t>
                      </a:r>
                    </a:p>
                  </a:txBody>
                  <a:tcPr/>
                </a:tc>
                <a:tc>
                  <a:txBody>
                    <a:bodyPr/>
                    <a:lstStyle/>
                    <a:p>
                      <a:r>
                        <a:rPr lang="en-US" dirty="0">
                          <a:solidFill>
                            <a:srgbClr val="0070C0"/>
                          </a:solidFill>
                        </a:rPr>
                        <a:t>0.86</a:t>
                      </a:r>
                    </a:p>
                  </a:txBody>
                  <a:tcPr/>
                </a:tc>
                <a:tc>
                  <a:txBody>
                    <a:bodyPr/>
                    <a:lstStyle/>
                    <a:p>
                      <a:r>
                        <a:rPr lang="en-US" dirty="0">
                          <a:solidFill>
                            <a:srgbClr val="0070C0"/>
                          </a:solidFill>
                        </a:rPr>
                        <a:t>88%</a:t>
                      </a:r>
                    </a:p>
                  </a:txBody>
                  <a:tcPr/>
                </a:tc>
                <a:extLst>
                  <a:ext uri="{0D108BD9-81ED-4DB2-BD59-A6C34878D82A}">
                    <a16:rowId xmlns:a16="http://schemas.microsoft.com/office/drawing/2014/main" val="4244050346"/>
                  </a:ext>
                </a:extLst>
              </a:tr>
            </a:tbl>
          </a:graphicData>
        </a:graphic>
      </p:graphicFrame>
      <p:sp>
        <p:nvSpPr>
          <p:cNvPr id="5" name="TextBox 4">
            <a:extLst>
              <a:ext uri="{FF2B5EF4-FFF2-40B4-BE49-F238E27FC236}">
                <a16:creationId xmlns:a16="http://schemas.microsoft.com/office/drawing/2014/main" id="{F6F8A211-04E4-4BC6-BE2C-959302AF9074}"/>
              </a:ext>
            </a:extLst>
          </p:cNvPr>
          <p:cNvSpPr txBox="1"/>
          <p:nvPr/>
        </p:nvSpPr>
        <p:spPr>
          <a:xfrm>
            <a:off x="646111" y="397565"/>
            <a:ext cx="3104254" cy="369332"/>
          </a:xfrm>
          <a:prstGeom prst="rect">
            <a:avLst/>
          </a:prstGeom>
          <a:noFill/>
        </p:spPr>
        <p:txBody>
          <a:bodyPr wrap="square" rtlCol="0">
            <a:spAutoFit/>
          </a:bodyPr>
          <a:lstStyle/>
          <a:p>
            <a:r>
              <a:rPr lang="en-US" b="1" i="1" u="sng" dirty="0"/>
              <a:t>Summary</a:t>
            </a:r>
            <a:r>
              <a:rPr lang="en-US" dirty="0"/>
              <a:t> </a:t>
            </a:r>
          </a:p>
        </p:txBody>
      </p:sp>
    </p:spTree>
    <p:extLst>
      <p:ext uri="{BB962C8B-B14F-4D97-AF65-F5344CB8AC3E}">
        <p14:creationId xmlns:p14="http://schemas.microsoft.com/office/powerpoint/2010/main" val="1455640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796433-A741-40FE-85A3-A1500A54F150}"/>
              </a:ext>
            </a:extLst>
          </p:cNvPr>
          <p:cNvSpPr>
            <a:spLocks noGrp="1"/>
          </p:cNvSpPr>
          <p:nvPr>
            <p:ph idx="1"/>
          </p:nvPr>
        </p:nvSpPr>
        <p:spPr>
          <a:xfrm>
            <a:off x="1103312" y="212035"/>
            <a:ext cx="8946541" cy="6036364"/>
          </a:xfrm>
        </p:spPr>
        <p:txBody>
          <a:bodyPr>
            <a:normAutofit/>
          </a:bodyPr>
          <a:lstStyle/>
          <a:p>
            <a:pPr marL="0" indent="0">
              <a:buNone/>
            </a:pPr>
            <a:r>
              <a:rPr lang="en-US" b="1" u="sng" dirty="0">
                <a:solidFill>
                  <a:srgbClr val="FFFF00"/>
                </a:solidFill>
              </a:rPr>
              <a:t>CONCLUSION</a:t>
            </a:r>
          </a:p>
          <a:p>
            <a:pPr marL="0" indent="0" algn="just">
              <a:buNone/>
            </a:pPr>
            <a:r>
              <a:rPr lang="en-US" dirty="0"/>
              <a:t>In this study, we used a specific set of features that track online attention received by scholarly articles to build regression to predict the likelihood of an article being cited in public policy. The Random Forest Regression showed better results in making predictions. We found mention counts on peer-review platforms to be better correlated. </a:t>
            </a:r>
          </a:p>
          <a:p>
            <a:pPr marL="0" indent="0" algn="just">
              <a:buNone/>
            </a:pPr>
            <a:r>
              <a:rPr lang="en-US" dirty="0"/>
              <a:t>Concluding, the performance of each regression model is quite feasible, but the difference comes in the values of precision, recall and f1 measure, mainly the mean square error and r</a:t>
            </a:r>
            <a:r>
              <a:rPr lang="en-US" baseline="30000" dirty="0"/>
              <a:t>2 </a:t>
            </a:r>
            <a:r>
              <a:rPr lang="en-US" dirty="0"/>
              <a:t>value.</a:t>
            </a:r>
          </a:p>
          <a:p>
            <a:pPr marL="0" indent="0" algn="just">
              <a:buNone/>
            </a:pPr>
            <a:r>
              <a:rPr lang="en-US" dirty="0"/>
              <a:t>Although the values of polynomial regression of degree 3 and random forest regression are closely similar, we found that random forest is found to be the best among them as polynomial degree 3 shows high mean square error. </a:t>
            </a:r>
          </a:p>
          <a:p>
            <a:pPr marL="0" indent="0" algn="just">
              <a:buNone/>
            </a:pPr>
            <a:r>
              <a:rPr lang="en-US" dirty="0"/>
              <a:t> </a:t>
            </a:r>
          </a:p>
          <a:p>
            <a:pPr marL="0" indent="0">
              <a:buNone/>
            </a:pPr>
            <a:endParaRPr lang="en-US" dirty="0"/>
          </a:p>
        </p:txBody>
      </p:sp>
    </p:spTree>
    <p:extLst>
      <p:ext uri="{BB962C8B-B14F-4D97-AF65-F5344CB8AC3E}">
        <p14:creationId xmlns:p14="http://schemas.microsoft.com/office/powerpoint/2010/main" val="794105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17D04-5B42-4851-A2C4-F9E260044B6A}"/>
              </a:ext>
            </a:extLst>
          </p:cNvPr>
          <p:cNvSpPr>
            <a:spLocks noGrp="1"/>
          </p:cNvSpPr>
          <p:nvPr>
            <p:ph idx="1"/>
          </p:nvPr>
        </p:nvSpPr>
        <p:spPr>
          <a:xfrm>
            <a:off x="1103312" y="530088"/>
            <a:ext cx="8946541" cy="5718312"/>
          </a:xfrm>
        </p:spPr>
        <p:txBody>
          <a:bodyPr/>
          <a:lstStyle/>
          <a:p>
            <a:pPr marL="0" indent="0">
              <a:buNone/>
            </a:pPr>
            <a:r>
              <a:rPr lang="en-US" b="1" i="1" u="sng" dirty="0">
                <a:solidFill>
                  <a:srgbClr val="FFFF00"/>
                </a:solidFill>
              </a:rPr>
              <a:t>Future Work</a:t>
            </a:r>
          </a:p>
          <a:p>
            <a:pPr marL="0" indent="0" algn="just">
              <a:buNone/>
            </a:pPr>
            <a:r>
              <a:rPr lang="en-US" sz="2800" dirty="0"/>
              <a:t>In the current analysis we took the features related to online attention and predict whether the work has been cited in a policy document or not. </a:t>
            </a:r>
          </a:p>
          <a:p>
            <a:pPr marL="0" indent="0" algn="just">
              <a:buNone/>
            </a:pPr>
            <a:r>
              <a:rPr lang="en-US" sz="2800" dirty="0"/>
              <a:t>We intend to extend our work by considering more data and also more features and perform the classification and regression models on them to examine and compare the results.</a:t>
            </a:r>
          </a:p>
        </p:txBody>
      </p:sp>
    </p:spTree>
    <p:extLst>
      <p:ext uri="{BB962C8B-B14F-4D97-AF65-F5344CB8AC3E}">
        <p14:creationId xmlns:p14="http://schemas.microsoft.com/office/powerpoint/2010/main" val="2755152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941F7B-2E95-4020-8001-11D27EE92AAB}"/>
              </a:ext>
            </a:extLst>
          </p:cNvPr>
          <p:cNvSpPr/>
          <p:nvPr/>
        </p:nvSpPr>
        <p:spPr>
          <a:xfrm>
            <a:off x="4272422" y="2967335"/>
            <a:ext cx="3647152"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Thank You</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201281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C326CC-3325-4705-9829-5DF862576190}"/>
              </a:ext>
            </a:extLst>
          </p:cNvPr>
          <p:cNvSpPr>
            <a:spLocks noGrp="1"/>
          </p:cNvSpPr>
          <p:nvPr>
            <p:ph idx="1"/>
          </p:nvPr>
        </p:nvSpPr>
        <p:spPr>
          <a:xfrm>
            <a:off x="1103312" y="437322"/>
            <a:ext cx="9180375" cy="5811077"/>
          </a:xfrm>
        </p:spPr>
        <p:txBody>
          <a:bodyPr>
            <a:normAutofit fontScale="92500" lnSpcReduction="20000"/>
          </a:bodyPr>
          <a:lstStyle/>
          <a:p>
            <a:pPr marL="0" indent="0">
              <a:buNone/>
            </a:pPr>
            <a:r>
              <a:rPr lang="en-US" b="1" i="1" u="sng" dirty="0">
                <a:solidFill>
                  <a:srgbClr val="FFC000"/>
                </a:solidFill>
              </a:rPr>
              <a:t>INTRODUCTION</a:t>
            </a:r>
          </a:p>
          <a:p>
            <a:pPr marL="0" indent="0" algn="just">
              <a:buNone/>
            </a:pPr>
            <a:r>
              <a:rPr lang="en-US" dirty="0"/>
              <a:t>Scientific publications and other genres of research output are increasingly being cited in policy documents. Citations in documents of this nature could be considered a critical indicator of the significance and societal impact of the research output.</a:t>
            </a:r>
          </a:p>
          <a:p>
            <a:pPr marL="0" indent="0" algn="just">
              <a:buNone/>
            </a:pPr>
            <a:r>
              <a:rPr lang="en-US" dirty="0"/>
              <a:t>In order to make predictions we used features related to online attention. The dataset for this study is a dataset that we obtained from  altmetric.com which had 5.2 million articles. In our analysis ,out of these articles 89,350articles have been cited in </a:t>
            </a:r>
            <a:r>
              <a:rPr lang="en-US" dirty="0" err="1"/>
              <a:t>atleast</a:t>
            </a:r>
            <a:r>
              <a:rPr lang="en-US" dirty="0"/>
              <a:t> one policy documents and the rest had not been included in the document of this kind. So to create a balanced dataset we chose 89,350 articles that had not been cited in a policy document.</a:t>
            </a:r>
          </a:p>
          <a:p>
            <a:pPr marL="0" indent="0" algn="just">
              <a:buNone/>
            </a:pPr>
            <a:r>
              <a:rPr lang="en-US" dirty="0"/>
              <a:t>The previous study of classification models determine that out of the three classifiers that were executed </a:t>
            </a:r>
            <a:r>
              <a:rPr lang="en-US" dirty="0" err="1"/>
              <a:t>i.e</a:t>
            </a:r>
            <a:r>
              <a:rPr lang="en-US" dirty="0"/>
              <a:t>, multiple naïve </a:t>
            </a:r>
            <a:r>
              <a:rPr lang="en-US" dirty="0" err="1"/>
              <a:t>bayes</a:t>
            </a:r>
            <a:r>
              <a:rPr lang="en-US" dirty="0"/>
              <a:t> classifier, random forest classifier and a c- support vector machine with radial basis function kernel, Random forest classifier showed better results in making predictions.</a:t>
            </a:r>
          </a:p>
          <a:p>
            <a:pPr marL="0" indent="0" algn="just">
              <a:buNone/>
            </a:pPr>
            <a:r>
              <a:rPr lang="en-US" dirty="0"/>
              <a:t>Policy documents influence large sections of society. Because of the unique importance of policy documents across diverse organizations, citations included in this type of material support both the credibility of the author cited and the credibility of the policy document itself.</a:t>
            </a:r>
          </a:p>
          <a:p>
            <a:pPr marL="0" indent="0" algn="just">
              <a:buNone/>
            </a:pPr>
            <a:endParaRPr lang="en-US" dirty="0">
              <a:solidFill>
                <a:srgbClr val="FFC000"/>
              </a:solidFill>
            </a:endParaRPr>
          </a:p>
        </p:txBody>
      </p:sp>
    </p:spTree>
    <p:extLst>
      <p:ext uri="{BB962C8B-B14F-4D97-AF65-F5344CB8AC3E}">
        <p14:creationId xmlns:p14="http://schemas.microsoft.com/office/powerpoint/2010/main" val="1332790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7C42AD-756B-4E4A-9C97-B58C8789B19B}"/>
              </a:ext>
            </a:extLst>
          </p:cNvPr>
          <p:cNvSpPr>
            <a:spLocks noGrp="1"/>
          </p:cNvSpPr>
          <p:nvPr>
            <p:ph idx="1"/>
          </p:nvPr>
        </p:nvSpPr>
        <p:spPr>
          <a:xfrm>
            <a:off x="1103312" y="251792"/>
            <a:ext cx="8946541" cy="5671930"/>
          </a:xfrm>
        </p:spPr>
        <p:txBody>
          <a:bodyPr/>
          <a:lstStyle/>
          <a:p>
            <a:pPr marL="0" indent="0">
              <a:buNone/>
            </a:pPr>
            <a:r>
              <a:rPr lang="en-US" dirty="0"/>
              <a:t>  </a:t>
            </a:r>
            <a:r>
              <a:rPr lang="en-US" b="1" i="1" u="sng" dirty="0">
                <a:solidFill>
                  <a:srgbClr val="FFFF00"/>
                </a:solidFill>
              </a:rPr>
              <a:t>Previous Work</a:t>
            </a:r>
          </a:p>
          <a:p>
            <a:pPr marL="0" indent="0" algn="just">
              <a:buNone/>
            </a:pPr>
            <a:r>
              <a:rPr lang="en-US" dirty="0"/>
              <a:t>The previous study of classification models determine that out of the three classifiers that were executed </a:t>
            </a:r>
            <a:r>
              <a:rPr lang="en-US" dirty="0" err="1"/>
              <a:t>i.e</a:t>
            </a:r>
            <a:r>
              <a:rPr lang="en-US" dirty="0"/>
              <a:t>, multiple naïve </a:t>
            </a:r>
            <a:r>
              <a:rPr lang="en-US" dirty="0" err="1"/>
              <a:t>bayes</a:t>
            </a:r>
            <a:r>
              <a:rPr lang="en-US" dirty="0"/>
              <a:t> classifier, random forest classifier and a c- support vector machine with radial basis function kernel.</a:t>
            </a:r>
          </a:p>
        </p:txBody>
      </p:sp>
      <p:pic>
        <p:nvPicPr>
          <p:cNvPr id="1028" name="Picture 4" descr="https://scontent.ford1-1.fna.fbcdn.net/v/t1.15752-9/31950088_2007371772637788_4021142678245736448_n.png?_nc_cat=0&amp;oh=52c5c15bc4490b084532ea3d8b49b9ea&amp;oe=5B5E8DD7">
            <a:extLst>
              <a:ext uri="{FF2B5EF4-FFF2-40B4-BE49-F238E27FC236}">
                <a16:creationId xmlns:a16="http://schemas.microsoft.com/office/drawing/2014/main" id="{A9973184-8478-4CA6-B467-C03686EB70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133" y="2038764"/>
            <a:ext cx="5000625" cy="13906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573876D-BA46-4ECE-AAE2-D79817F76DDB}"/>
              </a:ext>
            </a:extLst>
          </p:cNvPr>
          <p:cNvSpPr txBox="1"/>
          <p:nvPr/>
        </p:nvSpPr>
        <p:spPr>
          <a:xfrm>
            <a:off x="1298713" y="3511826"/>
            <a:ext cx="8751140" cy="2031325"/>
          </a:xfrm>
          <a:prstGeom prst="rect">
            <a:avLst/>
          </a:prstGeom>
          <a:noFill/>
        </p:spPr>
        <p:txBody>
          <a:bodyPr wrap="square" rtlCol="0">
            <a:spAutoFit/>
          </a:bodyPr>
          <a:lstStyle/>
          <a:p>
            <a:r>
              <a:rPr lang="en-US" dirty="0"/>
              <a:t>The evaluation of classifiers is based on their accuracy, precision and recall values.</a:t>
            </a:r>
          </a:p>
          <a:p>
            <a:r>
              <a:rPr lang="en-US" dirty="0"/>
              <a:t>Random Forest and multiple naïve </a:t>
            </a:r>
            <a:r>
              <a:rPr lang="en-US" dirty="0" err="1"/>
              <a:t>bayes</a:t>
            </a:r>
            <a:r>
              <a:rPr lang="en-US" dirty="0"/>
              <a:t> classifier performs better on overall analysis. </a:t>
            </a:r>
          </a:p>
          <a:p>
            <a:r>
              <a:rPr lang="en-US" dirty="0"/>
              <a:t>And finally it is concluded that random forest classifier slightly overperforms naïve </a:t>
            </a:r>
            <a:r>
              <a:rPr lang="en-US" dirty="0" err="1"/>
              <a:t>bayes</a:t>
            </a:r>
            <a:r>
              <a:rPr lang="en-US" dirty="0"/>
              <a:t> and showed better results in making predictions.</a:t>
            </a:r>
          </a:p>
          <a:p>
            <a:endParaRPr lang="en-US" dirty="0"/>
          </a:p>
        </p:txBody>
      </p:sp>
    </p:spTree>
    <p:extLst>
      <p:ext uri="{BB962C8B-B14F-4D97-AF65-F5344CB8AC3E}">
        <p14:creationId xmlns:p14="http://schemas.microsoft.com/office/powerpoint/2010/main" val="3269658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0EB0E-B7B1-4D14-A3B2-98A574C236BF}"/>
              </a:ext>
            </a:extLst>
          </p:cNvPr>
          <p:cNvSpPr>
            <a:spLocks noGrp="1"/>
          </p:cNvSpPr>
          <p:nvPr>
            <p:ph idx="1"/>
          </p:nvPr>
        </p:nvSpPr>
        <p:spPr>
          <a:xfrm>
            <a:off x="530088" y="477078"/>
            <a:ext cx="10084904" cy="5771321"/>
          </a:xfrm>
        </p:spPr>
        <p:txBody>
          <a:bodyPr>
            <a:normAutofit lnSpcReduction="10000"/>
          </a:bodyPr>
          <a:lstStyle/>
          <a:p>
            <a:pPr marL="0" indent="0">
              <a:buNone/>
            </a:pPr>
            <a:r>
              <a:rPr lang="en-US" b="1" i="1" u="sng" dirty="0">
                <a:solidFill>
                  <a:srgbClr val="FFFF00"/>
                </a:solidFill>
              </a:rPr>
              <a:t>INITIAL  STEPS</a:t>
            </a:r>
          </a:p>
          <a:p>
            <a:pPr marL="0" indent="0" algn="just">
              <a:buNone/>
            </a:pPr>
            <a:r>
              <a:rPr lang="en-US" sz="2400" dirty="0"/>
              <a:t>In order to make predictions we used features related to online attention. The dataset for this study is a dataset that we obtained from  altmetric.com which had 5.2 million articles. In our analysis ,out of these articles 89,350 articles have been cited in at least one policy documents and the rest had not been included in the document of this kind. So to create a balanced dataset we chose 89,350 articles that had not been cited in a policy document.</a:t>
            </a:r>
          </a:p>
          <a:p>
            <a:pPr marL="0" indent="0" algn="just">
              <a:buNone/>
            </a:pPr>
            <a:r>
              <a:rPr lang="en-US" sz="2400" dirty="0"/>
              <a:t>The dataset has a very rich set of features for each article. However, in our analysis, we consider only features related to online attention.</a:t>
            </a:r>
          </a:p>
          <a:p>
            <a:pPr marL="0" indent="0" algn="just">
              <a:buNone/>
            </a:pPr>
            <a:r>
              <a:rPr lang="en-US" sz="2400" dirty="0"/>
              <a:t> We use mention counts on twitter, </a:t>
            </a:r>
            <a:r>
              <a:rPr lang="en-US" sz="2400" dirty="0" err="1"/>
              <a:t>facebook</a:t>
            </a:r>
            <a:r>
              <a:rPr lang="en-US" sz="2400" dirty="0"/>
              <a:t>, reddit, Mendeley, google plus, Wikipedia, </a:t>
            </a:r>
            <a:r>
              <a:rPr lang="en-US" sz="2400" dirty="0" err="1"/>
              <a:t>weibo</a:t>
            </a:r>
            <a:r>
              <a:rPr lang="en-US" sz="2400" dirty="0"/>
              <a:t>, news, blogs, videos and peer review sites as features to build our models.</a:t>
            </a:r>
          </a:p>
          <a:p>
            <a:pPr marL="0" indent="0" algn="just">
              <a:buNone/>
            </a:pPr>
            <a:r>
              <a:rPr lang="en-US" dirty="0"/>
              <a:t>  </a:t>
            </a:r>
          </a:p>
        </p:txBody>
      </p:sp>
    </p:spTree>
    <p:extLst>
      <p:ext uri="{BB962C8B-B14F-4D97-AF65-F5344CB8AC3E}">
        <p14:creationId xmlns:p14="http://schemas.microsoft.com/office/powerpoint/2010/main" val="3210251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7169B6-79FC-41A6-A168-645C74E8CD87}"/>
              </a:ext>
            </a:extLst>
          </p:cNvPr>
          <p:cNvSpPr>
            <a:spLocks noGrp="1"/>
          </p:cNvSpPr>
          <p:nvPr>
            <p:ph idx="1"/>
          </p:nvPr>
        </p:nvSpPr>
        <p:spPr>
          <a:xfrm>
            <a:off x="1103312" y="437322"/>
            <a:ext cx="8946541" cy="5811077"/>
          </a:xfrm>
        </p:spPr>
        <p:txBody>
          <a:bodyPr/>
          <a:lstStyle/>
          <a:p>
            <a:pPr marL="0" indent="0" algn="just">
              <a:buNone/>
            </a:pPr>
            <a:r>
              <a:rPr lang="en-US" b="1" i="1" u="sng" dirty="0">
                <a:solidFill>
                  <a:srgbClr val="FFFF00"/>
                </a:solidFill>
              </a:rPr>
              <a:t>Missing Values ? ? ?</a:t>
            </a:r>
          </a:p>
          <a:p>
            <a:pPr marL="0" indent="0" algn="just">
              <a:buNone/>
            </a:pPr>
            <a:r>
              <a:rPr lang="en-US" sz="2400" dirty="0"/>
              <a:t>Of  course now comes the issue of missing values.</a:t>
            </a:r>
          </a:p>
          <a:p>
            <a:pPr marL="0" indent="0" algn="just">
              <a:buNone/>
            </a:pPr>
            <a:r>
              <a:rPr lang="en-US" sz="2400" dirty="0"/>
              <a:t>In each set of record there were few missing values (no value at all-empty field).</a:t>
            </a:r>
          </a:p>
          <a:p>
            <a:pPr marL="0" indent="0" algn="just">
              <a:buNone/>
            </a:pPr>
            <a:r>
              <a:rPr lang="en-US" sz="2400" dirty="0"/>
              <a:t>If we start programming with that dataset we get an error of </a:t>
            </a:r>
            <a:r>
              <a:rPr lang="en-US" sz="2400" dirty="0" err="1"/>
              <a:t>NaN</a:t>
            </a:r>
            <a:r>
              <a:rPr lang="en-US" sz="2400" dirty="0"/>
              <a:t> - standing for </a:t>
            </a:r>
            <a:r>
              <a:rPr lang="en-US" sz="2400" b="1" dirty="0"/>
              <a:t>not a number</a:t>
            </a:r>
            <a:r>
              <a:rPr lang="en-US" sz="2400" dirty="0"/>
              <a:t>, is a numeric data type value representing an undefined or un representable value.</a:t>
            </a:r>
          </a:p>
          <a:p>
            <a:pPr marL="0" indent="0" algn="just">
              <a:buNone/>
            </a:pPr>
            <a:r>
              <a:rPr lang="en-US" sz="2400" dirty="0"/>
              <a:t>Therefore we had to take certain steps or measures to make this empty fields be filled with a value of 0. Lets discuss this as a part of data preprocessing.</a:t>
            </a:r>
          </a:p>
          <a:p>
            <a:pPr marL="0" indent="0" algn="just">
              <a:buNone/>
            </a:pPr>
            <a:endParaRPr lang="en-US" sz="2400" dirty="0"/>
          </a:p>
          <a:p>
            <a:pPr marL="0" indent="0">
              <a:buNone/>
            </a:pPr>
            <a:endParaRPr lang="en-US" dirty="0"/>
          </a:p>
        </p:txBody>
      </p:sp>
    </p:spTree>
    <p:extLst>
      <p:ext uri="{BB962C8B-B14F-4D97-AF65-F5344CB8AC3E}">
        <p14:creationId xmlns:p14="http://schemas.microsoft.com/office/powerpoint/2010/main" val="3919526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9AB325-84CF-4334-9D54-7A65FD1170AE}"/>
              </a:ext>
            </a:extLst>
          </p:cNvPr>
          <p:cNvSpPr>
            <a:spLocks noGrp="1"/>
          </p:cNvSpPr>
          <p:nvPr>
            <p:ph idx="1"/>
          </p:nvPr>
        </p:nvSpPr>
        <p:spPr>
          <a:xfrm>
            <a:off x="1129816" y="371060"/>
            <a:ext cx="8946541" cy="6208643"/>
          </a:xfrm>
        </p:spPr>
        <p:txBody>
          <a:bodyPr/>
          <a:lstStyle/>
          <a:p>
            <a:pPr marL="0" indent="0">
              <a:buNone/>
            </a:pPr>
            <a:r>
              <a:rPr lang="en-US" b="1" dirty="0">
                <a:solidFill>
                  <a:srgbClr val="FFFF00"/>
                </a:solidFill>
              </a:rPr>
              <a:t>Data Preprocessing :</a:t>
            </a:r>
          </a:p>
          <a:p>
            <a:pPr marL="0" indent="0">
              <a:buNone/>
            </a:pPr>
            <a:r>
              <a:rPr lang="en-US" dirty="0"/>
              <a:t>There are many types to clean and preprocess the data, like filling the missing values manually, considering the mean or median.</a:t>
            </a:r>
          </a:p>
          <a:p>
            <a:pPr marL="0" indent="0">
              <a:buNone/>
            </a:pPr>
            <a:r>
              <a:rPr lang="en-US" dirty="0"/>
              <a:t>We chose to fill the missing values with zero. The below is code for it.</a:t>
            </a:r>
          </a:p>
          <a:p>
            <a:pPr marL="0" indent="0">
              <a:buNone/>
            </a:pPr>
            <a:endParaRPr lang="en-US" dirty="0"/>
          </a:p>
        </p:txBody>
      </p:sp>
      <p:pic>
        <p:nvPicPr>
          <p:cNvPr id="4" name="Picture 3" descr="C:\Users\Rahul\AppData\Local\Microsoft\Windows\INetCache\Content.Word\30185100_1983201635054802_496432985_n (1).png">
            <a:extLst>
              <a:ext uri="{FF2B5EF4-FFF2-40B4-BE49-F238E27FC236}">
                <a16:creationId xmlns:a16="http://schemas.microsoft.com/office/drawing/2014/main" id="{245A8CEC-6C7A-4AD8-9CDE-A43BA080797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86693" y="2266976"/>
            <a:ext cx="6617824" cy="3416372"/>
          </a:xfrm>
          <a:prstGeom prst="rect">
            <a:avLst/>
          </a:prstGeom>
          <a:noFill/>
          <a:ln>
            <a:noFill/>
          </a:ln>
        </p:spPr>
      </p:pic>
    </p:spTree>
    <p:extLst>
      <p:ext uri="{BB962C8B-B14F-4D97-AF65-F5344CB8AC3E}">
        <p14:creationId xmlns:p14="http://schemas.microsoft.com/office/powerpoint/2010/main" val="2099578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A62F62-332D-4AC6-AC5B-66EFE6E0D537}"/>
              </a:ext>
            </a:extLst>
          </p:cNvPr>
          <p:cNvSpPr>
            <a:spLocks noGrp="1"/>
          </p:cNvSpPr>
          <p:nvPr>
            <p:ph idx="1"/>
          </p:nvPr>
        </p:nvSpPr>
        <p:spPr>
          <a:xfrm>
            <a:off x="1103312" y="437322"/>
            <a:ext cx="8946541" cy="5811077"/>
          </a:xfrm>
        </p:spPr>
        <p:txBody>
          <a:bodyPr/>
          <a:lstStyle/>
          <a:p>
            <a:pPr marL="0" indent="0">
              <a:buNone/>
            </a:pPr>
            <a:r>
              <a:rPr lang="en-US" b="1" i="1" u="sng" dirty="0">
                <a:solidFill>
                  <a:srgbClr val="FFFF00"/>
                </a:solidFill>
              </a:rPr>
              <a:t>JUMPING IN</a:t>
            </a:r>
          </a:p>
          <a:p>
            <a:pPr marL="0" indent="0">
              <a:buNone/>
            </a:pPr>
            <a:r>
              <a:rPr lang="en-US" b="1" i="1" dirty="0">
                <a:solidFill>
                  <a:srgbClr val="FF0000"/>
                </a:solidFill>
              </a:rPr>
              <a:t>Regression  </a:t>
            </a:r>
            <a:r>
              <a:rPr lang="en-US" b="1" i="1" dirty="0"/>
              <a:t>: </a:t>
            </a:r>
            <a:r>
              <a:rPr lang="en-US" dirty="0"/>
              <a:t>According to statistics, regression means a measure of the relation between the mean value of one variable (e.g., output) and corresponding values of other variables (e.g., time and cost).</a:t>
            </a:r>
          </a:p>
          <a:p>
            <a:pPr marL="0" indent="0">
              <a:buNone/>
            </a:pPr>
            <a:r>
              <a:rPr lang="en-US" b="1" i="1" dirty="0">
                <a:solidFill>
                  <a:srgbClr val="FF0000"/>
                </a:solidFill>
              </a:rPr>
              <a:t>Regression Analysis </a:t>
            </a:r>
            <a:r>
              <a:rPr lang="en-US" dirty="0"/>
              <a:t>: The analysis or measure of the association between one variable(the dependent variable) and one or more other variables (the independent variables), usually formulated in an equation in which the independent variables have parametric coefficients, which may enable future values of the dependent variable to be predicted.</a:t>
            </a:r>
          </a:p>
          <a:p>
            <a:pPr marL="0" indent="0">
              <a:buNone/>
            </a:pPr>
            <a:r>
              <a:rPr lang="en-US" dirty="0"/>
              <a:t>Y</a:t>
            </a:r>
            <a:r>
              <a:rPr lang="en-US" baseline="-25000" dirty="0"/>
              <a:t>i</a:t>
            </a:r>
            <a:r>
              <a:rPr lang="en-US" dirty="0"/>
              <a:t> = b</a:t>
            </a:r>
            <a:r>
              <a:rPr lang="en-US" baseline="-25000" dirty="0"/>
              <a:t>0</a:t>
            </a:r>
            <a:r>
              <a:rPr lang="en-US" dirty="0"/>
              <a:t> + b</a:t>
            </a:r>
            <a:r>
              <a:rPr lang="en-US" baseline="-25000" dirty="0"/>
              <a:t>1</a:t>
            </a:r>
            <a:r>
              <a:rPr lang="en-US" dirty="0"/>
              <a:t>x </a:t>
            </a:r>
            <a:r>
              <a:rPr lang="en-US" baseline="-25000" dirty="0"/>
              <a:t>    </a:t>
            </a:r>
          </a:p>
          <a:p>
            <a:pPr marL="0" indent="0">
              <a:buNone/>
            </a:pPr>
            <a:r>
              <a:rPr lang="en-US" dirty="0"/>
              <a:t>In our project we have performed Simple linear Regression, Polynomial regression of degree 2 and polynomial regression of degree 3, logistic regression and Random Forest regression.</a:t>
            </a:r>
          </a:p>
          <a:p>
            <a:pPr marL="0" indent="0">
              <a:buNone/>
            </a:pPr>
            <a:r>
              <a:rPr lang="en-US" dirty="0"/>
              <a:t>So let us now get a gist of the all the above regressions performed.</a:t>
            </a:r>
          </a:p>
          <a:p>
            <a:pPr marL="0" indent="0">
              <a:buNone/>
            </a:pPr>
            <a:endParaRPr lang="en-US" b="1" i="1" dirty="0"/>
          </a:p>
        </p:txBody>
      </p:sp>
    </p:spTree>
    <p:extLst>
      <p:ext uri="{BB962C8B-B14F-4D97-AF65-F5344CB8AC3E}">
        <p14:creationId xmlns:p14="http://schemas.microsoft.com/office/powerpoint/2010/main" val="1038592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a:extLst>
              <a:ext uri="{FF2B5EF4-FFF2-40B4-BE49-F238E27FC236}">
                <a16:creationId xmlns:a16="http://schemas.microsoft.com/office/drawing/2014/main" id="{88680CDE-130F-46D4-81B2-F4EAFD4A0978}"/>
              </a:ext>
            </a:extLst>
          </p:cNvPr>
          <p:cNvGraphicFramePr>
            <a:graphicFrameLocks noGrp="1"/>
          </p:cNvGraphicFramePr>
          <p:nvPr>
            <p:ph idx="1"/>
            <p:extLst>
              <p:ext uri="{D42A27DB-BD31-4B8C-83A1-F6EECF244321}">
                <p14:modId xmlns:p14="http://schemas.microsoft.com/office/powerpoint/2010/main" val="392922602"/>
              </p:ext>
            </p:extLst>
          </p:nvPr>
        </p:nvGraphicFramePr>
        <p:xfrm>
          <a:off x="1103313" y="318052"/>
          <a:ext cx="8947150" cy="6184668"/>
        </p:xfrm>
        <a:graphic>
          <a:graphicData uri="http://schemas.openxmlformats.org/drawingml/2006/table">
            <a:tbl>
              <a:tblPr firstRow="1" bandRow="1">
                <a:tableStyleId>{00A15C55-8517-42AA-B614-E9B94910E393}</a:tableStyleId>
              </a:tblPr>
              <a:tblGrid>
                <a:gridCol w="4473575">
                  <a:extLst>
                    <a:ext uri="{9D8B030D-6E8A-4147-A177-3AD203B41FA5}">
                      <a16:colId xmlns:a16="http://schemas.microsoft.com/office/drawing/2014/main" val="332638396"/>
                    </a:ext>
                  </a:extLst>
                </a:gridCol>
                <a:gridCol w="4473575">
                  <a:extLst>
                    <a:ext uri="{9D8B030D-6E8A-4147-A177-3AD203B41FA5}">
                      <a16:colId xmlns:a16="http://schemas.microsoft.com/office/drawing/2014/main" val="1026970252"/>
                    </a:ext>
                  </a:extLst>
                </a:gridCol>
              </a:tblGrid>
              <a:tr h="515389">
                <a:tc>
                  <a:txBody>
                    <a:bodyPr/>
                    <a:lstStyle/>
                    <a:p>
                      <a:r>
                        <a:rPr lang="en-US" dirty="0"/>
                        <a:t>FEATURES</a:t>
                      </a:r>
                    </a:p>
                  </a:txBody>
                  <a:tcPr/>
                </a:tc>
                <a:tc>
                  <a:txBody>
                    <a:bodyPr/>
                    <a:lstStyle/>
                    <a:p>
                      <a:r>
                        <a:rPr lang="en-US" dirty="0"/>
                        <a:t>CORRELATION COEFFICIENT</a:t>
                      </a:r>
                    </a:p>
                  </a:txBody>
                  <a:tcPr/>
                </a:tc>
                <a:extLst>
                  <a:ext uri="{0D108BD9-81ED-4DB2-BD59-A6C34878D82A}">
                    <a16:rowId xmlns:a16="http://schemas.microsoft.com/office/drawing/2014/main" val="3652556766"/>
                  </a:ext>
                </a:extLst>
              </a:tr>
              <a:tr h="515389">
                <a:tc>
                  <a:txBody>
                    <a:bodyPr/>
                    <a:lstStyle/>
                    <a:p>
                      <a:r>
                        <a:rPr lang="en-US" dirty="0" err="1"/>
                        <a:t>Peer_reviews</a:t>
                      </a:r>
                      <a:endParaRPr lang="en-US" dirty="0"/>
                    </a:p>
                  </a:txBody>
                  <a:tcPr/>
                </a:tc>
                <a:tc>
                  <a:txBody>
                    <a:bodyPr/>
                    <a:lstStyle/>
                    <a:p>
                      <a:r>
                        <a:rPr lang="en-US" dirty="0"/>
                        <a:t>0.5641</a:t>
                      </a:r>
                    </a:p>
                  </a:txBody>
                  <a:tcPr/>
                </a:tc>
                <a:extLst>
                  <a:ext uri="{0D108BD9-81ED-4DB2-BD59-A6C34878D82A}">
                    <a16:rowId xmlns:a16="http://schemas.microsoft.com/office/drawing/2014/main" val="199048921"/>
                  </a:ext>
                </a:extLst>
              </a:tr>
              <a:tr h="515389">
                <a:tc>
                  <a:txBody>
                    <a:bodyPr/>
                    <a:lstStyle/>
                    <a:p>
                      <a:r>
                        <a:rPr lang="en-US" dirty="0" err="1"/>
                        <a:t>Googleplus</a:t>
                      </a:r>
                      <a:endParaRPr lang="en-US" dirty="0"/>
                    </a:p>
                  </a:txBody>
                  <a:tcPr/>
                </a:tc>
                <a:tc>
                  <a:txBody>
                    <a:bodyPr/>
                    <a:lstStyle/>
                    <a:p>
                      <a:r>
                        <a:rPr lang="en-US" dirty="0"/>
                        <a:t>0.0260</a:t>
                      </a:r>
                    </a:p>
                  </a:txBody>
                  <a:tcPr/>
                </a:tc>
                <a:extLst>
                  <a:ext uri="{0D108BD9-81ED-4DB2-BD59-A6C34878D82A}">
                    <a16:rowId xmlns:a16="http://schemas.microsoft.com/office/drawing/2014/main" val="2375432159"/>
                  </a:ext>
                </a:extLst>
              </a:tr>
              <a:tr h="515389">
                <a:tc>
                  <a:txBody>
                    <a:bodyPr/>
                    <a:lstStyle/>
                    <a:p>
                      <a:r>
                        <a:rPr lang="en-US" dirty="0"/>
                        <a:t>reddit</a:t>
                      </a:r>
                    </a:p>
                  </a:txBody>
                  <a:tcPr/>
                </a:tc>
                <a:tc>
                  <a:txBody>
                    <a:bodyPr/>
                    <a:lstStyle/>
                    <a:p>
                      <a:r>
                        <a:rPr lang="en-US" dirty="0"/>
                        <a:t>0.1696</a:t>
                      </a:r>
                    </a:p>
                  </a:txBody>
                  <a:tcPr/>
                </a:tc>
                <a:extLst>
                  <a:ext uri="{0D108BD9-81ED-4DB2-BD59-A6C34878D82A}">
                    <a16:rowId xmlns:a16="http://schemas.microsoft.com/office/drawing/2014/main" val="2462524083"/>
                  </a:ext>
                </a:extLst>
              </a:tr>
              <a:tr h="515389">
                <a:tc>
                  <a:txBody>
                    <a:bodyPr/>
                    <a:lstStyle/>
                    <a:p>
                      <a:r>
                        <a:rPr lang="en-US" dirty="0"/>
                        <a:t>video</a:t>
                      </a:r>
                    </a:p>
                  </a:txBody>
                  <a:tcPr/>
                </a:tc>
                <a:tc>
                  <a:txBody>
                    <a:bodyPr/>
                    <a:lstStyle/>
                    <a:p>
                      <a:r>
                        <a:rPr lang="en-US" dirty="0"/>
                        <a:t>0.3362</a:t>
                      </a:r>
                    </a:p>
                  </a:txBody>
                  <a:tcPr/>
                </a:tc>
                <a:extLst>
                  <a:ext uri="{0D108BD9-81ED-4DB2-BD59-A6C34878D82A}">
                    <a16:rowId xmlns:a16="http://schemas.microsoft.com/office/drawing/2014/main" val="3237814991"/>
                  </a:ext>
                </a:extLst>
              </a:tr>
              <a:tr h="515389">
                <a:tc>
                  <a:txBody>
                    <a:bodyPr/>
                    <a:lstStyle/>
                    <a:p>
                      <a:r>
                        <a:rPr lang="en-US" dirty="0"/>
                        <a:t>Twitter</a:t>
                      </a:r>
                    </a:p>
                  </a:txBody>
                  <a:tcPr/>
                </a:tc>
                <a:tc>
                  <a:txBody>
                    <a:bodyPr/>
                    <a:lstStyle/>
                    <a:p>
                      <a:r>
                        <a:rPr lang="en-US" dirty="0"/>
                        <a:t>0.0227</a:t>
                      </a:r>
                    </a:p>
                  </a:txBody>
                  <a:tcPr/>
                </a:tc>
                <a:extLst>
                  <a:ext uri="{0D108BD9-81ED-4DB2-BD59-A6C34878D82A}">
                    <a16:rowId xmlns:a16="http://schemas.microsoft.com/office/drawing/2014/main" val="4289992918"/>
                  </a:ext>
                </a:extLst>
              </a:tr>
              <a:tr h="515389">
                <a:tc>
                  <a:txBody>
                    <a:bodyPr/>
                    <a:lstStyle/>
                    <a:p>
                      <a:r>
                        <a:rPr lang="en-US" dirty="0"/>
                        <a:t>Weibo</a:t>
                      </a:r>
                    </a:p>
                  </a:txBody>
                  <a:tcPr/>
                </a:tc>
                <a:tc>
                  <a:txBody>
                    <a:bodyPr/>
                    <a:lstStyle/>
                    <a:p>
                      <a:r>
                        <a:rPr lang="en-US" dirty="0"/>
                        <a:t>0.0876</a:t>
                      </a:r>
                    </a:p>
                  </a:txBody>
                  <a:tcPr/>
                </a:tc>
                <a:extLst>
                  <a:ext uri="{0D108BD9-81ED-4DB2-BD59-A6C34878D82A}">
                    <a16:rowId xmlns:a16="http://schemas.microsoft.com/office/drawing/2014/main" val="1849246516"/>
                  </a:ext>
                </a:extLst>
              </a:tr>
              <a:tr h="515389">
                <a:tc>
                  <a:txBody>
                    <a:bodyPr/>
                    <a:lstStyle/>
                    <a:p>
                      <a:r>
                        <a:rPr lang="en-US" dirty="0"/>
                        <a:t>Mendeley</a:t>
                      </a:r>
                    </a:p>
                  </a:txBody>
                  <a:tcPr/>
                </a:tc>
                <a:tc>
                  <a:txBody>
                    <a:bodyPr/>
                    <a:lstStyle/>
                    <a:p>
                      <a:r>
                        <a:rPr lang="en-US" dirty="0"/>
                        <a:t>0.0268</a:t>
                      </a:r>
                    </a:p>
                  </a:txBody>
                  <a:tcPr/>
                </a:tc>
                <a:extLst>
                  <a:ext uri="{0D108BD9-81ED-4DB2-BD59-A6C34878D82A}">
                    <a16:rowId xmlns:a16="http://schemas.microsoft.com/office/drawing/2014/main" val="2355245862"/>
                  </a:ext>
                </a:extLst>
              </a:tr>
              <a:tr h="515389">
                <a:tc>
                  <a:txBody>
                    <a:bodyPr/>
                    <a:lstStyle/>
                    <a:p>
                      <a:r>
                        <a:rPr lang="en-US" dirty="0" err="1"/>
                        <a:t>Wikepedia</a:t>
                      </a:r>
                      <a:endParaRPr lang="en-US" dirty="0"/>
                    </a:p>
                  </a:txBody>
                  <a:tcPr/>
                </a:tc>
                <a:tc>
                  <a:txBody>
                    <a:bodyPr/>
                    <a:lstStyle/>
                    <a:p>
                      <a:r>
                        <a:rPr lang="en-US" dirty="0"/>
                        <a:t>0.0931</a:t>
                      </a:r>
                    </a:p>
                  </a:txBody>
                  <a:tcPr/>
                </a:tc>
                <a:extLst>
                  <a:ext uri="{0D108BD9-81ED-4DB2-BD59-A6C34878D82A}">
                    <a16:rowId xmlns:a16="http://schemas.microsoft.com/office/drawing/2014/main" val="2307824881"/>
                  </a:ext>
                </a:extLst>
              </a:tr>
              <a:tr h="515389">
                <a:tc>
                  <a:txBody>
                    <a:bodyPr/>
                    <a:lstStyle/>
                    <a:p>
                      <a:r>
                        <a:rPr lang="en-US" dirty="0"/>
                        <a:t>Blogs</a:t>
                      </a:r>
                    </a:p>
                  </a:txBody>
                  <a:tcPr/>
                </a:tc>
                <a:tc>
                  <a:txBody>
                    <a:bodyPr/>
                    <a:lstStyle/>
                    <a:p>
                      <a:r>
                        <a:rPr lang="en-US" dirty="0"/>
                        <a:t>0.0686</a:t>
                      </a:r>
                    </a:p>
                  </a:txBody>
                  <a:tcPr/>
                </a:tc>
                <a:extLst>
                  <a:ext uri="{0D108BD9-81ED-4DB2-BD59-A6C34878D82A}">
                    <a16:rowId xmlns:a16="http://schemas.microsoft.com/office/drawing/2014/main" val="4043015488"/>
                  </a:ext>
                </a:extLst>
              </a:tr>
              <a:tr h="515389">
                <a:tc>
                  <a:txBody>
                    <a:bodyPr/>
                    <a:lstStyle/>
                    <a:p>
                      <a:r>
                        <a:rPr lang="en-US" dirty="0"/>
                        <a:t>Facebook</a:t>
                      </a:r>
                    </a:p>
                  </a:txBody>
                  <a:tcPr/>
                </a:tc>
                <a:tc>
                  <a:txBody>
                    <a:bodyPr/>
                    <a:lstStyle/>
                    <a:p>
                      <a:r>
                        <a:rPr lang="en-US" dirty="0"/>
                        <a:t>0.0682</a:t>
                      </a:r>
                    </a:p>
                  </a:txBody>
                  <a:tcPr/>
                </a:tc>
                <a:extLst>
                  <a:ext uri="{0D108BD9-81ED-4DB2-BD59-A6C34878D82A}">
                    <a16:rowId xmlns:a16="http://schemas.microsoft.com/office/drawing/2014/main" val="3275538482"/>
                  </a:ext>
                </a:extLst>
              </a:tr>
              <a:tr h="515389">
                <a:tc>
                  <a:txBody>
                    <a:bodyPr/>
                    <a:lstStyle/>
                    <a:p>
                      <a:r>
                        <a:rPr lang="en-US" dirty="0"/>
                        <a:t>news</a:t>
                      </a:r>
                    </a:p>
                  </a:txBody>
                  <a:tcPr/>
                </a:tc>
                <a:tc>
                  <a:txBody>
                    <a:bodyPr/>
                    <a:lstStyle/>
                    <a:p>
                      <a:r>
                        <a:rPr lang="en-US" dirty="0"/>
                        <a:t>0.0151</a:t>
                      </a:r>
                    </a:p>
                  </a:txBody>
                  <a:tcPr/>
                </a:tc>
                <a:extLst>
                  <a:ext uri="{0D108BD9-81ED-4DB2-BD59-A6C34878D82A}">
                    <a16:rowId xmlns:a16="http://schemas.microsoft.com/office/drawing/2014/main" val="1741865152"/>
                  </a:ext>
                </a:extLst>
              </a:tr>
            </a:tbl>
          </a:graphicData>
        </a:graphic>
      </p:graphicFrame>
    </p:spTree>
    <p:extLst>
      <p:ext uri="{BB962C8B-B14F-4D97-AF65-F5344CB8AC3E}">
        <p14:creationId xmlns:p14="http://schemas.microsoft.com/office/powerpoint/2010/main" val="19249695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1647</TotalTime>
  <Words>1271</Words>
  <Application>Microsoft Office PowerPoint</Application>
  <PresentationFormat>Widescreen</PresentationFormat>
  <Paragraphs>231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Century Gothic</vt:lpstr>
      <vt:lpstr>Wingdings 3</vt:lpstr>
      <vt:lpstr>Ion</vt:lpstr>
      <vt:lpstr>Predicting Research that will be Cited in Policy Documents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Degree2                             Degree3</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Research that will be Cited in Policy Documents</dc:title>
  <dc:creator>Rahul</dc:creator>
  <cp:lastModifiedBy>aravind muvva</cp:lastModifiedBy>
  <cp:revision>60</cp:revision>
  <dcterms:created xsi:type="dcterms:W3CDTF">2018-05-03T22:14:44Z</dcterms:created>
  <dcterms:modified xsi:type="dcterms:W3CDTF">2018-05-07T23:54:25Z</dcterms:modified>
</cp:coreProperties>
</file>