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95" r:id="rId4"/>
    <p:sldId id="396" r:id="rId5"/>
    <p:sldId id="398" r:id="rId6"/>
    <p:sldId id="397" r:id="rId7"/>
    <p:sldId id="399" r:id="rId8"/>
    <p:sldId id="401" r:id="rId9"/>
    <p:sldId id="402" r:id="rId10"/>
    <p:sldId id="403" r:id="rId11"/>
    <p:sldId id="404" r:id="rId12"/>
    <p:sldId id="400" r:id="rId13"/>
    <p:sldId id="405" r:id="rId14"/>
    <p:sldId id="406" r:id="rId15"/>
    <p:sldId id="3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8DBF-12C0-46A7-8489-B846C1CEA1C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294B-9408-496B-91DD-BE3C1500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6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6C86-A577-445D-9692-D71041188A9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3" y="3602038"/>
            <a:ext cx="10744199" cy="1655762"/>
          </a:xfrm>
        </p:spPr>
        <p:txBody>
          <a:bodyPr>
            <a:noAutofit/>
          </a:bodyPr>
          <a:lstStyle/>
          <a:p>
            <a:r>
              <a:rPr lang="en-IN" sz="1800" b="1" dirty="0"/>
              <a:t>CLIENT SIDE ESSENTIALS </a:t>
            </a:r>
          </a:p>
          <a:p>
            <a:r>
              <a:rPr lang="en-IN" sz="1800" dirty="0"/>
              <a:t>Java Script Objects and Functions – JQuery – Accessing DOM Elements using Java Script</a:t>
            </a:r>
          </a:p>
          <a:p>
            <a:r>
              <a:rPr lang="en-IN" sz="1800" dirty="0"/>
              <a:t>and JQuery Objects – Java Script Event Handling – XML DOM – AJAX Enabled Rich</a:t>
            </a:r>
          </a:p>
          <a:p>
            <a:r>
              <a:rPr lang="en-IN" sz="1800" dirty="0"/>
              <a:t>Internet Applications with XML and JSON – Dynamic Access and Manipulation of Web</a:t>
            </a:r>
          </a:p>
          <a:p>
            <a:r>
              <a:rPr lang="en-IN" sz="1800" dirty="0"/>
              <a:t>Pages using Java Script and JQuery – Web Speech API – Speech Synthesis </a:t>
            </a:r>
            <a:r>
              <a:rPr lang="en-IN" sz="1800" dirty="0" err="1"/>
              <a:t>Markup</a:t>
            </a:r>
            <a:endParaRPr lang="en-IN" sz="1800" dirty="0"/>
          </a:p>
          <a:p>
            <a:r>
              <a:rPr lang="en-IN" sz="1800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14803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</a:t>
            </a:r>
            <a:r>
              <a:rPr lang="en-US" sz="2000" dirty="0" smtClean="0"/>
              <a:t>can </a:t>
            </a:r>
            <a:r>
              <a:rPr lang="en-US" sz="2000" dirty="0"/>
              <a:t>be created by object and array.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Each </a:t>
            </a:r>
            <a:r>
              <a:rPr lang="en-US" sz="2000" dirty="0"/>
              <a:t>object can have different data such as text, number, </a:t>
            </a:r>
            <a:r>
              <a:rPr lang="en-US" sz="2000" dirty="0" err="1"/>
              <a:t>boolean</a:t>
            </a:r>
            <a:r>
              <a:rPr lang="en-US" sz="2000" dirty="0"/>
              <a:t> etc. 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JSON object contains data in the form of key/value pair.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keys are strings and the values are the JSON types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Keys and values are separated by colon. Each entry (key/value pair) is separated by comma.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{ (curly brace) represents the JSON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{  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"employee":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"name":       "</a:t>
            </a:r>
            <a:r>
              <a:rPr lang="en-US" sz="2000" dirty="0" smtClean="0"/>
              <a:t>so",   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"salary":      56000,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“</a:t>
            </a:r>
            <a:r>
              <a:rPr lang="en-US" sz="2000" dirty="0" err="1" smtClean="0"/>
              <a:t>currentlyworking</a:t>
            </a:r>
            <a:r>
              <a:rPr lang="en-US" sz="2000" dirty="0" smtClean="0"/>
              <a:t>":    </a:t>
            </a:r>
            <a:r>
              <a:rPr lang="en-US" sz="2000" dirty="0"/>
              <a:t>true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JSON Array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The [ </a:t>
            </a:r>
            <a:r>
              <a:rPr lang="en-US" sz="2000" dirty="0"/>
              <a:t>]</a:t>
            </a:r>
            <a:r>
              <a:rPr lang="en-US" sz="2000" dirty="0" smtClean="0"/>
              <a:t>(</a:t>
            </a:r>
            <a:r>
              <a:rPr lang="en-US" sz="2000" dirty="0"/>
              <a:t>square bracket) represents the JSON array.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 </a:t>
            </a:r>
            <a:r>
              <a:rPr lang="en-US" sz="2000" dirty="0"/>
              <a:t>JSON array can have values and objects.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example </a:t>
            </a:r>
            <a:r>
              <a:rPr lang="en-US" sz="2000" dirty="0"/>
              <a:t>of JSON array having </a:t>
            </a:r>
            <a:r>
              <a:rPr lang="en-US" sz="2000" dirty="0" smtClean="0"/>
              <a:t>values: ["</a:t>
            </a:r>
            <a:r>
              <a:rPr lang="en-US" sz="2000" dirty="0"/>
              <a:t>Sunday", "Monday", "Tuesday", "Wednesday", "Thursday", "Friday", "Saturday"] </a:t>
            </a:r>
          </a:p>
        </p:txBody>
      </p:sp>
    </p:spTree>
    <p:extLst>
      <p:ext uri="{BB962C8B-B14F-4D97-AF65-F5344CB8AC3E}">
        <p14:creationId xmlns:p14="http://schemas.microsoft.com/office/powerpoint/2010/main" val="20761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 and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{"employees":[  </a:t>
            </a:r>
          </a:p>
          <a:p>
            <a:pPr marL="0" indent="0">
              <a:buNone/>
            </a:pPr>
            <a:r>
              <a:rPr lang="en-US" sz="2000" dirty="0"/>
              <a:t>    {"</a:t>
            </a:r>
            <a:r>
              <a:rPr lang="en-US" sz="2000" dirty="0" err="1"/>
              <a:t>name":“a</a:t>
            </a:r>
            <a:r>
              <a:rPr lang="en-US" sz="2000" dirty="0"/>
              <a:t>", "</a:t>
            </a:r>
            <a:r>
              <a:rPr lang="en-US" sz="2000" dirty="0" err="1"/>
              <a:t>email":“abc@gmail.com</a:t>
            </a:r>
            <a:r>
              <a:rPr lang="en-US" sz="2000" dirty="0"/>
              <a:t>"},  </a:t>
            </a:r>
          </a:p>
          <a:p>
            <a:pPr marL="0" indent="0">
              <a:buNone/>
            </a:pPr>
            <a:r>
              <a:rPr lang="en-US" sz="2000" dirty="0"/>
              <a:t>    {"</a:t>
            </a:r>
            <a:r>
              <a:rPr lang="en-US" sz="2000" dirty="0" err="1"/>
              <a:t>name":“b</a:t>
            </a:r>
            <a:r>
              <a:rPr lang="en-US" sz="2000" dirty="0"/>
              <a:t>", "</a:t>
            </a:r>
            <a:r>
              <a:rPr lang="en-US" sz="2000" dirty="0" err="1"/>
              <a:t>email":“efg@gmail.com</a:t>
            </a:r>
            <a:r>
              <a:rPr lang="en-US" sz="2000" dirty="0"/>
              <a:t>"},  </a:t>
            </a:r>
          </a:p>
          <a:p>
            <a:pPr marL="0" indent="0">
              <a:buNone/>
            </a:pPr>
            <a:r>
              <a:rPr lang="en-US" sz="2000" dirty="0"/>
              <a:t>    {"</a:t>
            </a:r>
            <a:r>
              <a:rPr lang="en-US" sz="2000" dirty="0" err="1"/>
              <a:t>name":“c</a:t>
            </a:r>
            <a:r>
              <a:rPr lang="en-US" sz="2000" dirty="0"/>
              <a:t>", "</a:t>
            </a:r>
            <a:r>
              <a:rPr lang="en-US" sz="2000" dirty="0" err="1"/>
              <a:t>email":“pqr@gmail.com</a:t>
            </a:r>
            <a:r>
              <a:rPr lang="en-US" sz="2000" dirty="0"/>
              <a:t>"}  </a:t>
            </a:r>
          </a:p>
          <a:p>
            <a:pPr marL="0" indent="0">
              <a:buNone/>
            </a:pPr>
            <a:r>
              <a:rPr lang="en-US" sz="2000" dirty="0"/>
              <a:t>]}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&lt;employees&gt;  </a:t>
            </a:r>
          </a:p>
          <a:p>
            <a:pPr marL="0" indent="0">
              <a:buNone/>
            </a:pPr>
            <a:r>
              <a:rPr lang="en-US" sz="2000" dirty="0"/>
              <a:t>    &lt;employee&gt;  </a:t>
            </a:r>
          </a:p>
          <a:p>
            <a:pPr marL="0" indent="0">
              <a:buNone/>
            </a:pPr>
            <a:r>
              <a:rPr lang="en-US" sz="2000" dirty="0"/>
              <a:t>        &lt;</a:t>
            </a:r>
            <a:r>
              <a:rPr lang="en-US" sz="2000" dirty="0" smtClean="0"/>
              <a:t>name&gt;a&lt;/</a:t>
            </a:r>
            <a:r>
              <a:rPr lang="en-US" sz="2000" dirty="0"/>
              <a:t>name&gt;   </a:t>
            </a:r>
          </a:p>
          <a:p>
            <a:pPr marL="0" indent="0">
              <a:buNone/>
            </a:pPr>
            <a:r>
              <a:rPr lang="en-US" sz="2000" dirty="0"/>
              <a:t>        &lt;email</a:t>
            </a:r>
            <a:r>
              <a:rPr lang="en-US" sz="2000" dirty="0" smtClean="0"/>
              <a:t>&gt;</a:t>
            </a:r>
            <a:r>
              <a:rPr lang="en-US" sz="2000" dirty="0"/>
              <a:t> abc@gmail.com </a:t>
            </a:r>
            <a:r>
              <a:rPr lang="en-US" sz="2000" dirty="0" smtClean="0"/>
              <a:t>&lt;/</a:t>
            </a:r>
            <a:r>
              <a:rPr lang="en-US" sz="2000" dirty="0"/>
              <a:t>email&gt;  </a:t>
            </a:r>
          </a:p>
          <a:p>
            <a:pPr marL="0" indent="0">
              <a:buNone/>
            </a:pPr>
            <a:r>
              <a:rPr lang="en-US" sz="2000" dirty="0"/>
              <a:t>    &lt;/employee&gt;  </a:t>
            </a:r>
          </a:p>
          <a:p>
            <a:pPr marL="0" indent="0">
              <a:buNone/>
            </a:pPr>
            <a:r>
              <a:rPr lang="en-US" sz="2000" dirty="0"/>
              <a:t>    &lt;employee&gt;  </a:t>
            </a:r>
          </a:p>
          <a:p>
            <a:pPr marL="0" indent="0">
              <a:buNone/>
            </a:pPr>
            <a:r>
              <a:rPr lang="en-US" sz="2000" dirty="0"/>
              <a:t>        &lt;</a:t>
            </a:r>
            <a:r>
              <a:rPr lang="en-US" sz="2000" dirty="0" smtClean="0"/>
              <a:t>name&gt;b</a:t>
            </a:r>
            <a:r>
              <a:rPr lang="en-US" sz="2000" dirty="0"/>
              <a:t>&lt;/name&gt;   </a:t>
            </a:r>
          </a:p>
          <a:p>
            <a:pPr marL="0" indent="0">
              <a:buNone/>
            </a:pPr>
            <a:r>
              <a:rPr lang="en-US" sz="2000" dirty="0"/>
              <a:t>        &lt;email</a:t>
            </a:r>
            <a:r>
              <a:rPr lang="en-US" sz="2000" dirty="0" smtClean="0"/>
              <a:t>&gt;</a:t>
            </a:r>
            <a:r>
              <a:rPr lang="en-US" sz="2000" dirty="0"/>
              <a:t> efg@gmail.com </a:t>
            </a:r>
            <a:r>
              <a:rPr lang="en-US" sz="2000" dirty="0" smtClean="0"/>
              <a:t>&lt;/</a:t>
            </a:r>
            <a:r>
              <a:rPr lang="en-US" sz="2000" dirty="0"/>
              <a:t>email&gt;  </a:t>
            </a:r>
          </a:p>
          <a:p>
            <a:pPr marL="0" indent="0">
              <a:buNone/>
            </a:pPr>
            <a:r>
              <a:rPr lang="en-US" sz="2000" dirty="0"/>
              <a:t>    &lt;/employee&gt;  </a:t>
            </a:r>
          </a:p>
          <a:p>
            <a:pPr marL="0" indent="0">
              <a:buNone/>
            </a:pPr>
            <a:r>
              <a:rPr lang="en-US" sz="2000" dirty="0"/>
              <a:t>    &lt;employee&gt;  </a:t>
            </a:r>
          </a:p>
          <a:p>
            <a:pPr marL="0" indent="0">
              <a:buNone/>
            </a:pPr>
            <a:r>
              <a:rPr lang="en-US" sz="2000" dirty="0"/>
              <a:t>        &lt;</a:t>
            </a:r>
            <a:r>
              <a:rPr lang="en-US" sz="2000" dirty="0" smtClean="0"/>
              <a:t>name&gt;</a:t>
            </a:r>
            <a:r>
              <a:rPr lang="en-US" sz="2000" dirty="0"/>
              <a:t> </a:t>
            </a:r>
            <a:r>
              <a:rPr lang="en-US" sz="2000" dirty="0" smtClean="0"/>
              <a:t>c&lt;/</a:t>
            </a:r>
            <a:r>
              <a:rPr lang="en-US" sz="2000" dirty="0"/>
              <a:t>name&gt;   </a:t>
            </a:r>
          </a:p>
          <a:p>
            <a:pPr marL="0" indent="0">
              <a:buNone/>
            </a:pPr>
            <a:r>
              <a:rPr lang="en-US" sz="2000" dirty="0"/>
              <a:t>        &lt;email</a:t>
            </a:r>
            <a:r>
              <a:rPr lang="en-US" sz="2000" dirty="0" smtClean="0"/>
              <a:t>&gt;</a:t>
            </a:r>
            <a:r>
              <a:rPr lang="en-US" sz="2000" dirty="0"/>
              <a:t> pqr@gmail.com </a:t>
            </a:r>
            <a:r>
              <a:rPr lang="en-US" sz="2000" dirty="0" smtClean="0"/>
              <a:t>&lt;/</a:t>
            </a:r>
            <a:r>
              <a:rPr lang="en-US" sz="2000" dirty="0"/>
              <a:t>email&gt;  </a:t>
            </a:r>
          </a:p>
          <a:p>
            <a:pPr marL="0" indent="0">
              <a:buNone/>
            </a:pPr>
            <a:r>
              <a:rPr lang="en-US" sz="2000" dirty="0"/>
              <a:t>    &lt;/employee&gt;  </a:t>
            </a:r>
          </a:p>
          <a:p>
            <a:pPr marL="0" indent="0">
              <a:buNone/>
            </a:pPr>
            <a:r>
              <a:rPr lang="en-US" sz="2000" dirty="0"/>
              <a:t>&lt;/employees&gt; </a:t>
            </a:r>
          </a:p>
        </p:txBody>
      </p:sp>
    </p:spTree>
    <p:extLst>
      <p:ext uri="{BB962C8B-B14F-4D97-AF65-F5344CB8AC3E}">
        <p14:creationId xmlns:p14="http://schemas.microsoft.com/office/powerpoint/2010/main" val="6136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</a:t>
            </a:r>
            <a:r>
              <a:rPr lang="en-US" sz="2000" dirty="0"/>
              <a:t>types supported by </a:t>
            </a:r>
            <a:r>
              <a:rPr lang="en-US" sz="2000" dirty="0" err="1"/>
              <a:t>json</a:t>
            </a:r>
            <a:r>
              <a:rPr lang="en-US" sz="2000" dirty="0"/>
              <a:t> are:</a:t>
            </a:r>
          </a:p>
          <a:p>
            <a:pPr marL="0" indent="0">
              <a:buNone/>
            </a:pPr>
            <a:r>
              <a:rPr lang="en-US" sz="2000" dirty="0" smtClean="0"/>
              <a:t>Strings</a:t>
            </a:r>
            <a:r>
              <a:rPr lang="en-US" sz="2000" dirty="0"/>
              <a:t>: Characters that are enclosed in single or double quotation marks.</a:t>
            </a:r>
          </a:p>
          <a:p>
            <a:pPr marL="0" indent="0">
              <a:buNone/>
            </a:pPr>
            <a:r>
              <a:rPr lang="en-US" sz="2000" dirty="0"/>
              <a:t>Number: A number could be integer or decimal, positive or negative.</a:t>
            </a:r>
          </a:p>
          <a:p>
            <a:pPr marL="0" indent="0">
              <a:buNone/>
            </a:pPr>
            <a:r>
              <a:rPr lang="en-US" sz="2000" dirty="0"/>
              <a:t>Booleans: The Boolean value could be either true or false without any quotation marks.</a:t>
            </a:r>
          </a:p>
          <a:p>
            <a:pPr marL="0" indent="0">
              <a:buNone/>
            </a:pPr>
            <a:r>
              <a:rPr lang="en-US" sz="2000" dirty="0"/>
              <a:t>Null: Here, null means nothing without any quotation marks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Arrays</a:t>
            </a:r>
          </a:p>
          <a:p>
            <a:pPr marL="0" indent="0">
              <a:buNone/>
            </a:pPr>
            <a:r>
              <a:rPr lang="en-US" sz="2000" dirty="0"/>
              <a:t>Arrays are the lists that are represented by the square brackets, and the values have commas in between them. They can contain mix data types, i.e., a single array can have strings, Boolean, numbers.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eg</a:t>
            </a:r>
            <a:r>
              <a:rPr lang="en-US" sz="2000" dirty="0" smtClean="0"/>
              <a:t>.,:Example </a:t>
            </a:r>
            <a:r>
              <a:rPr lang="en-US" sz="2000" dirty="0"/>
              <a:t>1: [1, 2, 7.8, 5, 9, 10</a:t>
            </a:r>
            <a:r>
              <a:rPr lang="en-US" sz="2000" dirty="0" smtClean="0"/>
              <a:t>]; Example </a:t>
            </a:r>
            <a:r>
              <a:rPr lang="en-US" sz="2000" dirty="0"/>
              <a:t>2: ["red", "yellow", "green</a:t>
            </a:r>
            <a:r>
              <a:rPr lang="en-US" sz="2000" dirty="0" smtClean="0"/>
              <a:t>"]; Example </a:t>
            </a:r>
            <a:r>
              <a:rPr lang="en-US" sz="2000" dirty="0"/>
              <a:t>3: [8, "hello", null, true</a:t>
            </a:r>
            <a:r>
              <a:rPr lang="en-US" sz="2000" dirty="0" smtClean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Objects are JSON dictionaries that are enclosed in curly brackets.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In </a:t>
            </a:r>
            <a:r>
              <a:rPr lang="en-US" sz="2000" dirty="0"/>
              <a:t>objects, keys and values are separated by a colon ':', pairs are separated by comma.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Keys </a:t>
            </a:r>
            <a:r>
              <a:rPr lang="en-US" sz="2000" dirty="0"/>
              <a:t>and values can be of any type, but the most common type for the keys is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For example: {"red" : 1, "yellow" : 2, "green" : 3};</a:t>
            </a:r>
          </a:p>
        </p:txBody>
      </p:sp>
    </p:spTree>
    <p:extLst>
      <p:ext uri="{BB962C8B-B14F-4D97-AF65-F5344CB8AC3E}">
        <p14:creationId xmlns:p14="http://schemas.microsoft.com/office/powerpoint/2010/main" val="42118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JSON.parse</a:t>
            </a:r>
            <a:r>
              <a:rPr lang="en-US" sz="2000" dirty="0" smtClean="0"/>
              <a:t>()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method parses a JSON string, constructing the JavaScript value or object described by the </a:t>
            </a:r>
            <a:r>
              <a:rPr lang="en-US" sz="2000" dirty="0" smtClean="0"/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JSON.parse</a:t>
            </a:r>
            <a:r>
              <a:rPr lang="en-IN" sz="2000" dirty="0"/>
              <a:t>(text)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JSON.parse</a:t>
            </a:r>
            <a:r>
              <a:rPr lang="en-IN" sz="2000" dirty="0"/>
              <a:t>(text, reviver</a:t>
            </a:r>
            <a:r>
              <a:rPr lang="en-IN" sz="2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Text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string to parse as </a:t>
            </a:r>
            <a:r>
              <a:rPr lang="en-US" sz="2000" dirty="0" smtClean="0"/>
              <a:t>JSON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reviver </a:t>
            </a:r>
            <a:r>
              <a:rPr lang="en-US" sz="2000" dirty="0" smtClean="0"/>
              <a:t>-Optional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this </a:t>
            </a:r>
            <a:r>
              <a:rPr lang="en-US" sz="2000" dirty="0"/>
              <a:t>prescribes how the value originally produced by parsing is transformed, before being returned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Return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The Object, Array, string, number, </a:t>
            </a:r>
            <a:r>
              <a:rPr lang="en-US" sz="2000" dirty="0" err="1"/>
              <a:t>boolean</a:t>
            </a:r>
            <a:r>
              <a:rPr lang="en-US" sz="2000" dirty="0"/>
              <a:t>, or null value corresponding to the given JSON text.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328613"/>
            <a:ext cx="6816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JSON.stringify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method converts a JavaScript object or value to a JSON string, optionally replacing values if a replacer function is specified or optionally including only the specified properties if a replacer array is specified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value</a:t>
            </a:r>
          </a:p>
          <a:p>
            <a:r>
              <a:rPr lang="en-US" dirty="0"/>
              <a:t>The value to convert to a JSON string.</a:t>
            </a:r>
          </a:p>
          <a:p>
            <a:endParaRPr lang="en-US" dirty="0"/>
          </a:p>
          <a:p>
            <a:r>
              <a:rPr lang="en-US" dirty="0" smtClean="0"/>
              <a:t>Replacer- </a:t>
            </a:r>
            <a:r>
              <a:rPr lang="en-US" dirty="0"/>
              <a:t>Optional</a:t>
            </a:r>
          </a:p>
          <a:p>
            <a:r>
              <a:rPr lang="en-US" dirty="0"/>
              <a:t>A function that alters the behavior of the </a:t>
            </a:r>
            <a:r>
              <a:rPr lang="en-US" dirty="0" err="1"/>
              <a:t>stringification</a:t>
            </a:r>
            <a:r>
              <a:rPr lang="en-US" dirty="0"/>
              <a:t> process, or an array of String and Number that serve as an </a:t>
            </a:r>
            <a:r>
              <a:rPr lang="en-US" dirty="0" smtClean="0"/>
              <a:t>allow list </a:t>
            </a:r>
            <a:r>
              <a:rPr lang="en-US" dirty="0"/>
              <a:t>for selecting/filtering the properties of the value object to be included in the JSON string.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this value is null or not provided, all properties of the object are included in the resulting JSON string.</a:t>
            </a:r>
          </a:p>
          <a:p>
            <a:endParaRPr lang="en-US" dirty="0"/>
          </a:p>
          <a:p>
            <a:r>
              <a:rPr lang="en-US" dirty="0" smtClean="0"/>
              <a:t>Space- </a:t>
            </a:r>
            <a:r>
              <a:rPr lang="en-US" dirty="0"/>
              <a:t>Optional</a:t>
            </a:r>
          </a:p>
          <a:p>
            <a:r>
              <a:rPr lang="en-US" dirty="0"/>
              <a:t>A String or Number object that's used to insert white space (including indentation, line break characters, etc.) into the output JSON string for readability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&lt;h2&gt;Store and retrieve data from local storage.&lt;/h2&gt;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 Storing data: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myObj</a:t>
            </a:r>
            <a:r>
              <a:rPr lang="en-US" sz="2000" dirty="0"/>
              <a:t> = { name: "</a:t>
            </a:r>
            <a:r>
              <a:rPr lang="en-US" sz="2000" dirty="0" err="1"/>
              <a:t>abc</a:t>
            </a:r>
            <a:r>
              <a:rPr lang="en-US" sz="2000" dirty="0"/>
              <a:t>", age: 10, city: "Chennai"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myJSON</a:t>
            </a:r>
            <a:r>
              <a:rPr lang="en-US" sz="2000" dirty="0"/>
              <a:t> = </a:t>
            </a:r>
            <a:r>
              <a:rPr lang="en-US" sz="2000" dirty="0" err="1"/>
              <a:t>JSON.stringify</a:t>
            </a:r>
            <a:r>
              <a:rPr lang="en-US" sz="2000" dirty="0"/>
              <a:t>(</a:t>
            </a:r>
            <a:r>
              <a:rPr lang="en-US" sz="2000" dirty="0" err="1"/>
              <a:t>myObj</a:t>
            </a:r>
            <a:r>
              <a:rPr lang="en-US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localStorage.setItem</a:t>
            </a:r>
            <a:r>
              <a:rPr lang="en-US" sz="2000" dirty="0"/>
              <a:t>("</a:t>
            </a:r>
            <a:r>
              <a:rPr lang="en-US" sz="2000" dirty="0" err="1"/>
              <a:t>testJSON</a:t>
            </a:r>
            <a:r>
              <a:rPr lang="en-US" sz="2000" dirty="0"/>
              <a:t>", </a:t>
            </a:r>
            <a:r>
              <a:rPr lang="en-US" sz="2000" dirty="0" err="1"/>
              <a:t>myJSON</a:t>
            </a:r>
            <a:r>
              <a:rPr lang="en-US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 Retrieving data: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let text = </a:t>
            </a:r>
            <a:r>
              <a:rPr lang="en-US" sz="2000" dirty="0" err="1"/>
              <a:t>localStorage.getItem</a:t>
            </a:r>
            <a:r>
              <a:rPr lang="en-US" sz="2000" dirty="0"/>
              <a:t>("</a:t>
            </a:r>
            <a:r>
              <a:rPr lang="en-US" sz="2000" dirty="0" err="1"/>
              <a:t>testJSON</a:t>
            </a:r>
            <a:r>
              <a:rPr lang="en-US" sz="20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let </a:t>
            </a:r>
            <a:r>
              <a:rPr lang="en-US" sz="2000" dirty="0" err="1"/>
              <a:t>obj</a:t>
            </a:r>
            <a:r>
              <a:rPr lang="en-US" sz="2000" dirty="0"/>
              <a:t> = </a:t>
            </a:r>
            <a:r>
              <a:rPr lang="en-US" sz="2000" dirty="0" err="1"/>
              <a:t>JSON.parse</a:t>
            </a:r>
            <a:r>
              <a:rPr lang="en-US" sz="2000" dirty="0"/>
              <a:t>(text);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obj.name;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328613"/>
            <a:ext cx="68164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is to exchange data to/from a web server.</a:t>
            </a:r>
          </a:p>
          <a:p>
            <a:r>
              <a:rPr lang="en-IN" dirty="0" smtClean="0"/>
              <a:t>When </a:t>
            </a:r>
            <a:r>
              <a:rPr lang="en-IN" dirty="0"/>
              <a:t>sending data to a web server, the data has to be a string.</a:t>
            </a:r>
          </a:p>
          <a:p>
            <a:r>
              <a:rPr lang="en-IN" dirty="0" smtClean="0"/>
              <a:t>Convert </a:t>
            </a:r>
            <a:r>
              <a:rPr lang="en-IN" dirty="0"/>
              <a:t>a JavaScript object into a string with </a:t>
            </a:r>
            <a:r>
              <a:rPr lang="en-IN" dirty="0" err="1"/>
              <a:t>JSON.stringify</a:t>
            </a:r>
            <a:r>
              <a:rPr lang="en-IN" dirty="0" smtClean="0"/>
              <a:t>().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localStorage</a:t>
            </a:r>
            <a:r>
              <a:rPr lang="en-IN" dirty="0"/>
              <a:t> read-only property of the window interface allows you to access a Storage object for the Document's origin; the stored data is saved across browser sessions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err="1"/>
              <a:t>localStorage</a:t>
            </a:r>
            <a:r>
              <a:rPr lang="en-IN" dirty="0"/>
              <a:t> data has no expiration time, </a:t>
            </a:r>
            <a:r>
              <a:rPr lang="en-IN" dirty="0" err="1"/>
              <a:t>sessionStorage</a:t>
            </a:r>
            <a:r>
              <a:rPr lang="en-IN" dirty="0"/>
              <a:t> data gets cleared when the page session ends — that is, when the page is closed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Const- Constants are block-scoped, much like variables declared using the let keyword. The value of a constant can't be changed through reassignment (i.e. by using the assignment operator), and it can't be </a:t>
            </a:r>
            <a:r>
              <a:rPr lang="en-IN" dirty="0" err="1"/>
              <a:t>redeclared</a:t>
            </a:r>
            <a:r>
              <a:rPr lang="en-IN" dirty="0"/>
              <a:t> (i.e. through a variable declaration). However, if a constant is an object or array its properties or items can be updated or removed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let allows you to declare variables that are limited to the scope of a block statement, or expression on which it is used, unlike the </a:t>
            </a:r>
            <a:r>
              <a:rPr lang="en-IN" dirty="0" err="1"/>
              <a:t>var</a:t>
            </a:r>
            <a:r>
              <a:rPr lang="en-IN" dirty="0"/>
              <a:t> keyword, which declares a variable globally, or locally to an entire function regardless of block scope. </a:t>
            </a:r>
          </a:p>
        </p:txBody>
      </p:sp>
    </p:spTree>
    <p:extLst>
      <p:ext uri="{BB962C8B-B14F-4D97-AF65-F5344CB8AC3E}">
        <p14:creationId xmlns:p14="http://schemas.microsoft.com/office/powerpoint/2010/main" val="30534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3894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 smtClean="0"/>
              <a:t>//</a:t>
            </a:r>
            <a:r>
              <a:rPr lang="en-IN" sz="1800" b="1" dirty="0" err="1" smtClean="0"/>
              <a:t>date.json</a:t>
            </a:r>
            <a:endParaRPr lang="en-IN" sz="1800" b="1" dirty="0" smtClean="0"/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"date": "</a:t>
            </a:r>
            <a:r>
              <a:rPr lang="en-IN" sz="2000" dirty="0" smtClean="0"/>
              <a:t>12-07-2021</a:t>
            </a:r>
            <a:r>
              <a:rPr lang="en-IN" sz="20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"</a:t>
            </a:r>
            <a:r>
              <a:rPr lang="en-IN" sz="2000" dirty="0" err="1"/>
              <a:t>milliseconds_since_epoch</a:t>
            </a:r>
            <a:r>
              <a:rPr lang="en-IN" sz="2000" dirty="0"/>
              <a:t>": 1638975564424,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"time": "</a:t>
            </a:r>
            <a:r>
              <a:rPr lang="en-IN" sz="2000" dirty="0" smtClean="0"/>
              <a:t>03:08:18 AM</a:t>
            </a:r>
            <a:r>
              <a:rPr lang="en-IN" sz="20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}</a:t>
            </a:r>
            <a:endParaRPr lang="en-I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&lt;</a:t>
            </a:r>
            <a:r>
              <a:rPr lang="en-IN" sz="2000" dirty="0"/>
              <a:t>html&gt;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&lt;head&gt;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&lt;meta content="text/html; charset=utf-8"&gt;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&lt;title&gt;AJAX JSON&lt;/title&gt;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&lt;script type="application/</a:t>
            </a:r>
            <a:r>
              <a:rPr lang="en-IN" sz="2000" dirty="0" err="1"/>
              <a:t>javascript</a:t>
            </a:r>
            <a:r>
              <a:rPr lang="en-IN" sz="2000" dirty="0"/>
              <a:t>"&gt;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function load()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url</a:t>
            </a:r>
            <a:r>
              <a:rPr lang="en-IN" sz="2000" dirty="0"/>
              <a:t> = "</a:t>
            </a:r>
            <a:r>
              <a:rPr lang="en-IN" sz="2000" dirty="0" err="1"/>
              <a:t>date.json</a:t>
            </a:r>
            <a:r>
              <a:rPr lang="en-IN" sz="2000" dirty="0" smtClean="0"/>
              <a:t>"; </a:t>
            </a: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</a:t>
            </a:r>
            <a:r>
              <a:rPr lang="en-IN" sz="2000" dirty="0" err="1"/>
              <a:t>var</a:t>
            </a:r>
            <a:r>
              <a:rPr lang="en-IN" sz="2000" dirty="0"/>
              <a:t> request;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if(</a:t>
            </a:r>
            <a:r>
              <a:rPr lang="en-IN" sz="2000" dirty="0" err="1"/>
              <a:t>window.XMLHttpRequest</a:t>
            </a:r>
            <a:r>
              <a:rPr lang="en-IN" sz="2000" dirty="0"/>
              <a:t>){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request=new </a:t>
            </a:r>
            <a:r>
              <a:rPr lang="en-IN" sz="2000" dirty="0" err="1"/>
              <a:t>XMLHttpRequest</a:t>
            </a:r>
            <a:r>
              <a:rPr lang="en-IN" sz="20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//for Chrome, </a:t>
            </a:r>
            <a:r>
              <a:rPr lang="en-IN" sz="2000" dirty="0" err="1" smtClean="0"/>
              <a:t>mozilla</a:t>
            </a:r>
            <a:r>
              <a:rPr lang="en-IN" sz="2000" dirty="0" smtClean="0"/>
              <a:t> </a:t>
            </a:r>
            <a:r>
              <a:rPr lang="en-IN" sz="2000" dirty="0" err="1" smtClean="0"/>
              <a:t>etc</a:t>
            </a:r>
            <a:r>
              <a:rPr lang="en-IN" sz="2000" dirty="0" smtClean="0"/>
              <a:t>  </a:t>
            </a: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else if(</a:t>
            </a:r>
            <a:r>
              <a:rPr lang="en-IN" sz="2000" dirty="0" err="1"/>
              <a:t>window.ActiveXObject</a:t>
            </a:r>
            <a:r>
              <a:rPr lang="en-IN" sz="2000" dirty="0"/>
              <a:t>){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request=new </a:t>
            </a:r>
            <a:r>
              <a:rPr lang="en-IN" sz="2000" dirty="0" err="1"/>
              <a:t>ActiveXObject</a:t>
            </a:r>
            <a:r>
              <a:rPr lang="en-IN" sz="2000" dirty="0"/>
              <a:t>("</a:t>
            </a:r>
            <a:r>
              <a:rPr lang="en-IN" sz="2000" dirty="0" err="1"/>
              <a:t>Microsoft.XMLHTTP</a:t>
            </a:r>
            <a:r>
              <a:rPr lang="en-IN" sz="20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//</a:t>
            </a:r>
            <a:r>
              <a:rPr lang="en-IN" sz="2000" dirty="0"/>
              <a:t>for IE only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}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6929"/>
            <a:ext cx="66952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request.onreadystatechange</a:t>
            </a:r>
            <a:r>
              <a:rPr lang="en-IN" dirty="0"/>
              <a:t>  = function(){  </a:t>
            </a:r>
          </a:p>
          <a:p>
            <a:r>
              <a:rPr lang="en-IN" dirty="0"/>
              <a:t>      if (</a:t>
            </a:r>
            <a:r>
              <a:rPr lang="en-IN" dirty="0" err="1"/>
              <a:t>request.readyState</a:t>
            </a:r>
            <a:r>
              <a:rPr lang="en-IN" dirty="0"/>
              <a:t> == 4  )  </a:t>
            </a:r>
          </a:p>
          <a:p>
            <a:r>
              <a:rPr lang="en-IN" dirty="0"/>
              <a:t>      {  </a:t>
            </a:r>
          </a:p>
          <a:p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jsonObj</a:t>
            </a:r>
            <a:r>
              <a:rPr lang="en-IN" dirty="0"/>
              <a:t>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request.responseText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//</a:t>
            </a:r>
            <a:r>
              <a:rPr lang="en-IN" dirty="0" err="1"/>
              <a:t>JSON.parse</a:t>
            </a:r>
            <a:r>
              <a:rPr lang="en-IN" dirty="0"/>
              <a:t>() returns JSON object  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("date").</a:t>
            </a:r>
            <a:r>
              <a:rPr lang="en-IN" dirty="0" err="1"/>
              <a:t>innerHTML</a:t>
            </a:r>
            <a:r>
              <a:rPr lang="en-IN" dirty="0"/>
              <a:t> =  </a:t>
            </a:r>
            <a:r>
              <a:rPr lang="en-IN" dirty="0" err="1"/>
              <a:t>jsonObj.date</a:t>
            </a:r>
            <a:r>
              <a:rPr lang="en-IN" dirty="0"/>
              <a:t>;  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("time").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jsonObj.time</a:t>
            </a:r>
            <a:r>
              <a:rPr lang="en-IN" dirty="0"/>
              <a:t>;  </a:t>
            </a:r>
          </a:p>
          <a:p>
            <a:r>
              <a:rPr lang="en-IN" dirty="0"/>
              <a:t>      }  </a:t>
            </a:r>
            <a:r>
              <a:rPr lang="en-IN" dirty="0" smtClean="0"/>
              <a:t> </a:t>
            </a:r>
            <a:r>
              <a:rPr lang="en-IN" dirty="0"/>
              <a:t>}  </a:t>
            </a:r>
          </a:p>
          <a:p>
            <a:r>
              <a:rPr lang="en-IN" dirty="0"/>
              <a:t>   </a:t>
            </a:r>
            <a:r>
              <a:rPr lang="en-IN" dirty="0" err="1"/>
              <a:t>request.open</a:t>
            </a:r>
            <a:r>
              <a:rPr lang="en-IN" dirty="0"/>
              <a:t>("GET", </a:t>
            </a:r>
            <a:r>
              <a:rPr lang="en-IN" dirty="0" err="1"/>
              <a:t>url</a:t>
            </a:r>
            <a:r>
              <a:rPr lang="en-IN" dirty="0"/>
              <a:t>, true);  </a:t>
            </a:r>
          </a:p>
          <a:p>
            <a:r>
              <a:rPr lang="en-IN" dirty="0"/>
              <a:t>   </a:t>
            </a:r>
            <a:r>
              <a:rPr lang="en-IN" dirty="0" err="1"/>
              <a:t>request.send</a:t>
            </a:r>
            <a:r>
              <a:rPr lang="en-IN" dirty="0"/>
              <a:t>();  </a:t>
            </a:r>
            <a:r>
              <a:rPr lang="en-IN" dirty="0" smtClean="0"/>
              <a:t>}  </a:t>
            </a:r>
            <a:endParaRPr lang="en-IN" dirty="0"/>
          </a:p>
          <a:p>
            <a:r>
              <a:rPr lang="en-IN" dirty="0"/>
              <a:t>&lt;/script&gt;  </a:t>
            </a:r>
          </a:p>
          <a:p>
            <a:r>
              <a:rPr lang="en-IN" dirty="0"/>
              <a:t>&lt;/head&gt;  </a:t>
            </a:r>
          </a:p>
          <a:p>
            <a:r>
              <a:rPr lang="en-IN" dirty="0"/>
              <a:t>&lt;body&gt;  </a:t>
            </a:r>
          </a:p>
          <a:p>
            <a:r>
              <a:rPr lang="en-IN" dirty="0"/>
              <a:t> </a:t>
            </a:r>
            <a:r>
              <a:rPr lang="en-IN" dirty="0" smtClean="0"/>
              <a:t>Date</a:t>
            </a:r>
            <a:r>
              <a:rPr lang="en-IN" dirty="0"/>
              <a:t>: &lt;span id="date"&gt;&lt;/span&gt;&lt;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r>
              <a:rPr lang="en-IN" dirty="0"/>
              <a:t>Time: &lt;span id="time"&gt;&lt;/span&gt;&lt;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r>
              <a:rPr lang="en-IN" dirty="0"/>
              <a:t> </a:t>
            </a:r>
            <a:r>
              <a:rPr lang="en-IN" dirty="0" smtClean="0"/>
              <a:t>&lt;</a:t>
            </a:r>
            <a:r>
              <a:rPr lang="en-IN" dirty="0"/>
              <a:t>button type="button" </a:t>
            </a:r>
            <a:r>
              <a:rPr lang="en-IN" dirty="0" err="1"/>
              <a:t>onclick</a:t>
            </a:r>
            <a:r>
              <a:rPr lang="en-IN" dirty="0"/>
              <a:t>="load()"&gt;Load Information&lt;/button&gt;  </a:t>
            </a:r>
          </a:p>
          <a:p>
            <a:r>
              <a:rPr lang="en-IN" dirty="0"/>
              <a:t>&lt;/body&gt;  </a:t>
            </a:r>
          </a:p>
          <a:p>
            <a:r>
              <a:rPr lang="en-IN" dirty="0"/>
              <a:t>&lt;/html&gt;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85" y="4650028"/>
            <a:ext cx="4570269" cy="20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r>
              <a:rPr lang="en-US" sz="2000" dirty="0"/>
              <a:t>AJAX -</a:t>
            </a:r>
            <a:r>
              <a:rPr lang="en-US" sz="2000" dirty="0" smtClean="0"/>
              <a:t> </a:t>
            </a:r>
            <a:r>
              <a:rPr lang="en-US" sz="2000" dirty="0"/>
              <a:t>Asynchronous JavaScript and XML. It is a group of inter-related technologies like JavaScript, DOM, XML, HTML/XHTML, CSS, </a:t>
            </a:r>
            <a:r>
              <a:rPr lang="en-US" sz="2000" dirty="0" err="1"/>
              <a:t>XMLHttpRequest</a:t>
            </a:r>
            <a:r>
              <a:rPr lang="en-US" sz="2000" dirty="0"/>
              <a:t> etc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AJAX allows you to send and receive data asynchronously without reloading the web page. So it is fast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AJAX allows you to send only important information to the server not the entire page. </a:t>
            </a:r>
            <a:endParaRPr lang="en-US" sz="2000" dirty="0" smtClean="0"/>
          </a:p>
          <a:p>
            <a:r>
              <a:rPr lang="en-US" sz="2000" dirty="0" smtClean="0"/>
              <a:t>So </a:t>
            </a:r>
            <a:r>
              <a:rPr lang="en-US" sz="2000" dirty="0"/>
              <a:t>only valuable data from the client side is routed to the server side. It makes your application interactive and faster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Usage: There </a:t>
            </a:r>
            <a:r>
              <a:rPr lang="en-US" sz="2000" dirty="0"/>
              <a:t>are too many web applications running on the web that are using ajax technology like </a:t>
            </a:r>
            <a:r>
              <a:rPr lang="en-US" sz="2000" dirty="0" err="1"/>
              <a:t>gmail</a:t>
            </a:r>
            <a:r>
              <a:rPr lang="en-US" sz="2000" dirty="0"/>
              <a:t>, </a:t>
            </a:r>
            <a:r>
              <a:rPr lang="en-US" sz="2000" dirty="0" err="1"/>
              <a:t>facebook,twitter</a:t>
            </a:r>
            <a:r>
              <a:rPr lang="en-US" sz="2000" dirty="0"/>
              <a:t>, google map, </a:t>
            </a:r>
            <a:r>
              <a:rPr lang="en-US" sz="2000" dirty="0" err="1"/>
              <a:t>youtube</a:t>
            </a:r>
            <a:r>
              <a:rPr lang="en-US" sz="2000" dirty="0"/>
              <a:t> etc.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Synchronous vs </a:t>
            </a:r>
            <a:r>
              <a:rPr lang="en-IN" sz="2000" dirty="0" smtClean="0"/>
              <a:t>Asynchronous</a:t>
            </a:r>
          </a:p>
          <a:p>
            <a:pPr marL="0" indent="0">
              <a:buNone/>
            </a:pPr>
            <a:r>
              <a:rPr lang="en-US" sz="2000" dirty="0"/>
              <a:t>Synchronous (Classic Web-Application Model)</a:t>
            </a:r>
          </a:p>
          <a:p>
            <a:pPr marL="0" indent="0">
              <a:buNone/>
            </a:pPr>
            <a:r>
              <a:rPr lang="en-US" sz="2000" dirty="0"/>
              <a:t>A synchronous request blocks the client until operation completes i.e. browser is unresponsive. In such case, </a:t>
            </a:r>
            <a:r>
              <a:rPr lang="en-US" sz="2000" dirty="0" smtClean="0"/>
              <a:t>JavaScript </a:t>
            </a:r>
            <a:r>
              <a:rPr lang="en-US" sz="2000" dirty="0"/>
              <a:t>engine of the browser is blocked.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9" y="4733925"/>
            <a:ext cx="4848225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63" y="4604119"/>
            <a:ext cx="4101162" cy="20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Asynchronous (AJAX Web-Application Model)</a:t>
            </a:r>
          </a:p>
          <a:p>
            <a:r>
              <a:rPr lang="en-US" sz="2000" dirty="0"/>
              <a:t>An asynchronous request doesn’t block the client i.e. browser is responsive. </a:t>
            </a:r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that time, user can perform another operations also. In such case, </a:t>
            </a:r>
            <a:r>
              <a:rPr lang="en-US" sz="2000" dirty="0" err="1"/>
              <a:t>javascript</a:t>
            </a:r>
            <a:r>
              <a:rPr lang="en-US" sz="2000" dirty="0"/>
              <a:t> engine of the browser is not blocked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full page is not refreshed at request time and user gets response from the ajax engine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6" y="2624570"/>
            <a:ext cx="5417738" cy="316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30" y="2840182"/>
            <a:ext cx="46070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Ajax </a:t>
            </a:r>
            <a:r>
              <a:rPr lang="en-US" sz="2000" dirty="0"/>
              <a:t>is not a technology but group of inter-related </a:t>
            </a:r>
            <a:r>
              <a:rPr lang="en-US" sz="2000" dirty="0" smtClean="0"/>
              <a:t>technologies which includes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HTML/XHTML </a:t>
            </a:r>
            <a:r>
              <a:rPr lang="en-US" sz="2000" dirty="0"/>
              <a:t>and CSS-used for displaying content and style. It is mainly used for presentation.</a:t>
            </a:r>
          </a:p>
          <a:p>
            <a:pPr marL="0" indent="0">
              <a:buNone/>
            </a:pPr>
            <a:r>
              <a:rPr lang="en-US" sz="2000" dirty="0"/>
              <a:t>DOM-used for dynamic display and interaction with data.</a:t>
            </a:r>
          </a:p>
          <a:p>
            <a:pPr marL="0" indent="0">
              <a:buNone/>
            </a:pPr>
            <a:r>
              <a:rPr lang="en-US" sz="2000" dirty="0"/>
              <a:t>XML or JSON-For carrying data to and from server. JSON (</a:t>
            </a:r>
            <a:r>
              <a:rPr lang="en-US" sz="2000" dirty="0" err="1"/>
              <a:t>Javascript</a:t>
            </a:r>
            <a:r>
              <a:rPr lang="en-US" sz="2000" dirty="0"/>
              <a:t> Object Notation) is like XML but short and faster than XML.</a:t>
            </a:r>
          </a:p>
          <a:p>
            <a:pPr marL="0" indent="0">
              <a:buNone/>
            </a:pPr>
            <a:r>
              <a:rPr lang="en-US" sz="2000" dirty="0" err="1" smtClean="0"/>
              <a:t>XMLHttpRequest</a:t>
            </a:r>
            <a:r>
              <a:rPr lang="en-US" sz="2000" dirty="0"/>
              <a:t>- For asynchronous communication between client and server.</a:t>
            </a:r>
          </a:p>
          <a:p>
            <a:pPr marL="0" indent="0">
              <a:buNone/>
            </a:pPr>
            <a:r>
              <a:rPr lang="en-US" sz="2000" dirty="0"/>
              <a:t>JavaScript-used to bring above technologies </a:t>
            </a:r>
            <a:r>
              <a:rPr lang="en-US" sz="2000" dirty="0" smtClean="0"/>
              <a:t>together. Independently</a:t>
            </a:r>
            <a:r>
              <a:rPr lang="en-US" sz="2000" dirty="0"/>
              <a:t>, it is used mainly for client-side validation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/>
              <a:t>XMLHttpRequest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An </a:t>
            </a:r>
            <a:r>
              <a:rPr lang="en-US" sz="2000" dirty="0"/>
              <a:t>object of </a:t>
            </a:r>
            <a:r>
              <a:rPr lang="en-US" sz="2000" dirty="0" err="1"/>
              <a:t>XMLHttpRequest</a:t>
            </a:r>
            <a:r>
              <a:rPr lang="en-US" sz="2000" dirty="0"/>
              <a:t> is used for asynchronous communication between client and server.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performs following operations: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Sends </a:t>
            </a:r>
            <a:r>
              <a:rPr lang="en-US" sz="2000" dirty="0"/>
              <a:t>data from the client in the background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Receives the data from the server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Updates the webpage without reloading it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06223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XMLHttpRequest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/>
              <a:t>User sends a request from the UI and a </a:t>
            </a:r>
            <a:r>
              <a:rPr lang="en-US" sz="2000" dirty="0" err="1"/>
              <a:t>javascript</a:t>
            </a:r>
            <a:r>
              <a:rPr lang="en-US" sz="2000" dirty="0"/>
              <a:t> call goes to </a:t>
            </a:r>
            <a:r>
              <a:rPr lang="en-US" sz="2000" dirty="0" err="1"/>
              <a:t>XMLHttpRequest</a:t>
            </a:r>
            <a:r>
              <a:rPr lang="en-US" sz="2000" dirty="0"/>
              <a:t> object.</a:t>
            </a:r>
          </a:p>
          <a:p>
            <a:r>
              <a:rPr lang="en-US" sz="2000" dirty="0"/>
              <a:t>HTTP Request is sent to the server by </a:t>
            </a:r>
            <a:r>
              <a:rPr lang="en-US" sz="2000" dirty="0" err="1"/>
              <a:t>XMLHttpRequest</a:t>
            </a:r>
            <a:r>
              <a:rPr lang="en-US" sz="2000" dirty="0"/>
              <a:t> object.</a:t>
            </a:r>
          </a:p>
          <a:p>
            <a:r>
              <a:rPr lang="en-US" sz="2000" dirty="0"/>
              <a:t>Server interacts with the database using JSP, PHP, Servlet, ASP.net etc.</a:t>
            </a:r>
          </a:p>
          <a:p>
            <a:r>
              <a:rPr lang="en-US" sz="2000" dirty="0"/>
              <a:t>Data is retrieved.</a:t>
            </a:r>
          </a:p>
          <a:p>
            <a:r>
              <a:rPr lang="en-US" sz="2000" dirty="0"/>
              <a:t>Server sends XML data or JSON data to the </a:t>
            </a:r>
            <a:r>
              <a:rPr lang="en-US" sz="2000" dirty="0" err="1"/>
              <a:t>XMLHttpRequest</a:t>
            </a:r>
            <a:r>
              <a:rPr lang="en-US" sz="2000" dirty="0"/>
              <a:t> callback function.</a:t>
            </a:r>
          </a:p>
          <a:p>
            <a:r>
              <a:rPr lang="en-US" sz="2000" dirty="0"/>
              <a:t>HTML and CSS data is displayed on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681014"/>
            <a:ext cx="5524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XMLHttpRequest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Common </a:t>
            </a:r>
            <a:r>
              <a:rPr lang="en-US" sz="2000" dirty="0"/>
              <a:t>properties of </a:t>
            </a:r>
            <a:r>
              <a:rPr lang="en-US" sz="2000" dirty="0" err="1"/>
              <a:t>XMLHttpRequest</a:t>
            </a:r>
            <a:r>
              <a:rPr lang="en-US" sz="2000" dirty="0"/>
              <a:t> object 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onReadyStateChange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It</a:t>
            </a:r>
            <a:r>
              <a:rPr lang="en-US" sz="2000" dirty="0" smtClean="0"/>
              <a:t> </a:t>
            </a:r>
            <a:r>
              <a:rPr lang="en-US" sz="2000" dirty="0"/>
              <a:t>is called whenever </a:t>
            </a:r>
            <a:r>
              <a:rPr lang="en-US" sz="2000" dirty="0" err="1"/>
              <a:t>readystate</a:t>
            </a:r>
            <a:r>
              <a:rPr lang="en-US" sz="2000" dirty="0"/>
              <a:t> attribute changes.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  It </a:t>
            </a:r>
            <a:r>
              <a:rPr lang="en-US" sz="2000" dirty="0"/>
              <a:t>must not be used with synchronous requests.</a:t>
            </a:r>
          </a:p>
          <a:p>
            <a:pPr marL="0" indent="0">
              <a:buNone/>
            </a:pPr>
            <a:r>
              <a:rPr lang="en-US" sz="2000" dirty="0" err="1" smtClean="0"/>
              <a:t>readyState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represents</a:t>
            </a:r>
            <a:r>
              <a:rPr lang="en-US" sz="2000" dirty="0" smtClean="0"/>
              <a:t> </a:t>
            </a:r>
            <a:r>
              <a:rPr lang="en-US" sz="2000" dirty="0"/>
              <a:t>the state of the request. It ranges from 0 to 4.</a:t>
            </a:r>
          </a:p>
          <a:p>
            <a:pPr marL="0" indent="0">
              <a:buNone/>
            </a:pPr>
            <a:r>
              <a:rPr lang="en-US" sz="2000" dirty="0"/>
              <a:t>0 </a:t>
            </a:r>
            <a:r>
              <a:rPr lang="en-US" sz="2000" dirty="0" smtClean="0"/>
              <a:t>-UNOPENED </a:t>
            </a:r>
            <a:r>
              <a:rPr lang="en-US" sz="2000" dirty="0"/>
              <a:t>open() is not </a:t>
            </a:r>
            <a:r>
              <a:rPr lang="en-US" sz="2000" dirty="0" smtClean="0"/>
              <a:t>called, 1 - OPENED </a:t>
            </a:r>
            <a:r>
              <a:rPr lang="en-US" sz="2000" dirty="0"/>
              <a:t>open is called but send() is not </a:t>
            </a:r>
            <a:r>
              <a:rPr lang="en-US" sz="2000" dirty="0" smtClean="0"/>
              <a:t>called., 2 HEADERS_RECEIVED- </a:t>
            </a:r>
            <a:r>
              <a:rPr lang="en-US" sz="2000" dirty="0"/>
              <a:t>send() is called, and headers and status are </a:t>
            </a:r>
            <a:r>
              <a:rPr lang="en-US" sz="2000" dirty="0" smtClean="0"/>
              <a:t>available,3-LOADING </a:t>
            </a:r>
            <a:r>
              <a:rPr lang="en-US" sz="2000" dirty="0"/>
              <a:t>Downloading data; </a:t>
            </a:r>
            <a:r>
              <a:rPr lang="en-US" sz="2000" dirty="0" err="1"/>
              <a:t>responseText</a:t>
            </a:r>
            <a:r>
              <a:rPr lang="en-US" sz="2000" dirty="0"/>
              <a:t> holds the </a:t>
            </a:r>
            <a:r>
              <a:rPr lang="en-US" sz="2000" dirty="0" smtClean="0"/>
              <a:t>data;4-DONE </a:t>
            </a:r>
            <a:r>
              <a:rPr lang="en-US" sz="2000" dirty="0"/>
              <a:t>The operation is completed fully.</a:t>
            </a:r>
          </a:p>
          <a:p>
            <a:pPr marL="0" indent="0">
              <a:buNone/>
            </a:pPr>
            <a:r>
              <a:rPr lang="en-US" sz="2000" dirty="0" err="1" smtClean="0"/>
              <a:t>reponseText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returns</a:t>
            </a:r>
            <a:r>
              <a:rPr lang="en-US" sz="2000" dirty="0" smtClean="0"/>
              <a:t> </a:t>
            </a:r>
            <a:r>
              <a:rPr lang="en-US" sz="2000" dirty="0"/>
              <a:t>response as text.</a:t>
            </a:r>
          </a:p>
          <a:p>
            <a:pPr marL="0" indent="0">
              <a:buNone/>
            </a:pPr>
            <a:r>
              <a:rPr lang="en-US" sz="2000" dirty="0" err="1" smtClean="0"/>
              <a:t>responseXML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returns</a:t>
            </a:r>
            <a:r>
              <a:rPr lang="en-US" sz="2000" dirty="0" smtClean="0"/>
              <a:t> </a:t>
            </a:r>
            <a:r>
              <a:rPr lang="en-US" sz="2000" dirty="0"/>
              <a:t>response as </a:t>
            </a:r>
            <a:r>
              <a:rPr lang="en-US" sz="2000" dirty="0" smtClean="0"/>
              <a:t>XML</a:t>
            </a:r>
          </a:p>
          <a:p>
            <a:pPr marL="0" indent="0">
              <a:buNone/>
            </a:pPr>
            <a:r>
              <a:rPr lang="en-US" sz="2000" dirty="0" smtClean="0"/>
              <a:t>Methods </a:t>
            </a:r>
            <a:r>
              <a:rPr lang="en-US" sz="2000" dirty="0"/>
              <a:t>of </a:t>
            </a:r>
            <a:r>
              <a:rPr lang="en-US" sz="2000" dirty="0" err="1"/>
              <a:t>XMLHttpRequest</a:t>
            </a:r>
            <a:r>
              <a:rPr lang="en-US" sz="2000" dirty="0"/>
              <a:t> object 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open(method, </a:t>
            </a:r>
            <a:r>
              <a:rPr lang="en-US" sz="2000" dirty="0" smtClean="0"/>
              <a:t>URL)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opens </a:t>
            </a:r>
            <a:r>
              <a:rPr lang="en-US" sz="2000" dirty="0"/>
              <a:t>the request specifying get or post method and </a:t>
            </a:r>
            <a:r>
              <a:rPr lang="en-US" sz="2000" dirty="0" err="1"/>
              <a:t>url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void open(method, URL, </a:t>
            </a:r>
            <a:r>
              <a:rPr lang="en-US" sz="2000" dirty="0" err="1" smtClean="0"/>
              <a:t>async</a:t>
            </a:r>
            <a:r>
              <a:rPr lang="en-US" sz="2000" dirty="0" smtClean="0"/>
              <a:t>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/>
              <a:t> opens the request specifying get or post method and </a:t>
            </a:r>
            <a:r>
              <a:rPr lang="en-US" sz="2000" dirty="0" err="1"/>
              <a:t>url</a:t>
            </a:r>
            <a:r>
              <a:rPr lang="en-US" sz="2000" dirty="0"/>
              <a:t> </a:t>
            </a:r>
            <a:r>
              <a:rPr lang="en-US" sz="2000" dirty="0" smtClean="0"/>
              <a:t>but also specifies </a:t>
            </a:r>
            <a:r>
              <a:rPr lang="en-US" sz="2000" dirty="0"/>
              <a:t>asynchronous or not.</a:t>
            </a:r>
          </a:p>
          <a:p>
            <a:pPr marL="0" indent="0">
              <a:buNone/>
            </a:pPr>
            <a:r>
              <a:rPr lang="en-US" sz="2000" dirty="0"/>
              <a:t>void open(method, URL, </a:t>
            </a:r>
            <a:r>
              <a:rPr lang="en-US" sz="2000" dirty="0" err="1"/>
              <a:t>async</a:t>
            </a:r>
            <a:r>
              <a:rPr lang="en-US" sz="2000" dirty="0"/>
              <a:t>, username, </a:t>
            </a:r>
            <a:r>
              <a:rPr lang="en-US" sz="2000" dirty="0" smtClean="0"/>
              <a:t>password)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same </a:t>
            </a:r>
            <a:r>
              <a:rPr lang="en-US" sz="2000" dirty="0"/>
              <a:t>as </a:t>
            </a:r>
            <a:r>
              <a:rPr lang="en-US" sz="2000" dirty="0" smtClean="0"/>
              <a:t>previous open() method </a:t>
            </a:r>
            <a:r>
              <a:rPr lang="en-US" sz="2000" dirty="0"/>
              <a:t>but specifies username and password.</a:t>
            </a:r>
          </a:p>
          <a:p>
            <a:pPr marL="0" indent="0">
              <a:buNone/>
            </a:pPr>
            <a:r>
              <a:rPr lang="en-US" sz="2000" dirty="0"/>
              <a:t>void send</a:t>
            </a:r>
            <a:r>
              <a:rPr lang="en-US" sz="2000" dirty="0" smtClean="0"/>
              <a:t>()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sends </a:t>
            </a:r>
            <a:r>
              <a:rPr lang="en-US" sz="2000" dirty="0"/>
              <a:t>get request.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smtClean="0"/>
              <a:t>send(string)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send </a:t>
            </a:r>
            <a:r>
              <a:rPr lang="en-US" sz="2000" dirty="0"/>
              <a:t>post request.</a:t>
            </a:r>
          </a:p>
          <a:p>
            <a:pPr marL="0" indent="0">
              <a:buNone/>
            </a:pPr>
            <a:r>
              <a:rPr lang="en-US" sz="2000" dirty="0" err="1" smtClean="0"/>
              <a:t>setRequestHeader</a:t>
            </a:r>
            <a:r>
              <a:rPr lang="en-US" sz="2000" dirty="0" smtClean="0"/>
              <a:t>(</a:t>
            </a:r>
            <a:r>
              <a:rPr lang="en-US" sz="2000" dirty="0" err="1" smtClean="0"/>
              <a:t>header,value</a:t>
            </a:r>
            <a:r>
              <a:rPr lang="en-US" sz="2000" dirty="0" smtClean="0"/>
              <a:t>)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it </a:t>
            </a:r>
            <a:r>
              <a:rPr lang="en-US" sz="2000" dirty="0"/>
              <a:t>adds request headers.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JavaScript </a:t>
            </a:r>
            <a:r>
              <a:rPr lang="en-US" sz="2000" dirty="0"/>
              <a:t>Object Notation.</a:t>
            </a:r>
          </a:p>
          <a:p>
            <a:pPr marL="0" indent="0">
              <a:buNone/>
            </a:pPr>
            <a:r>
              <a:rPr lang="en-US" sz="2000" dirty="0"/>
              <a:t>JSON is lightweight data-interchange </a:t>
            </a:r>
            <a:r>
              <a:rPr lang="en-US" sz="2000" dirty="0" smtClean="0"/>
              <a:t>format, is easy </a:t>
            </a:r>
            <a:r>
              <a:rPr lang="en-US" sz="2000" dirty="0"/>
              <a:t>to read and write than </a:t>
            </a:r>
            <a:r>
              <a:rPr lang="en-US" sz="2000" dirty="0" smtClean="0"/>
              <a:t>XML, is </a:t>
            </a:r>
            <a:r>
              <a:rPr lang="en-US" sz="2000" dirty="0"/>
              <a:t>language </a:t>
            </a:r>
            <a:r>
              <a:rPr lang="en-US" sz="2000" dirty="0" smtClean="0"/>
              <a:t>independent, supports </a:t>
            </a:r>
            <a:r>
              <a:rPr lang="en-US" sz="2000" dirty="0"/>
              <a:t>array, object, string, number and values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The JSON file must be save with .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  <a:r>
              <a:rPr lang="en-US" sz="2000" dirty="0" smtClean="0"/>
              <a:t>extension</a:t>
            </a:r>
          </a:p>
          <a:p>
            <a:pPr marL="0" indent="0">
              <a:buNone/>
            </a:pPr>
            <a:r>
              <a:rPr lang="en-US" sz="2000" dirty="0"/>
              <a:t>JSON is an open standard for exchanging data on the web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It supports data structures like objects and arrays. So, it is easy to write and read data from JSON.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JSON, data is represented in key-value pairs, and curly braces hold objects, where a colon is followed after each name.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comma is used to separate key-value pairs. Square brackets are used to hold arrays, where each value is comma-separated.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JSON </a:t>
            </a:r>
            <a:r>
              <a:rPr lang="en-US" sz="2000" dirty="0"/>
              <a:t>has been derived from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was originally created to hold the structured data that could be used in </a:t>
            </a:r>
            <a:r>
              <a:rPr lang="en-US" sz="2000" dirty="0" err="1"/>
              <a:t>javascript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JSON became so popular that it is used for data for all kinds of applications. It is the most popular way of sending the data for Web APIs.</a:t>
            </a:r>
          </a:p>
        </p:txBody>
      </p:sp>
    </p:spTree>
    <p:extLst>
      <p:ext uri="{BB962C8B-B14F-4D97-AF65-F5344CB8AC3E}">
        <p14:creationId xmlns:p14="http://schemas.microsoft.com/office/powerpoint/2010/main" val="3068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Nesting: Nesting </a:t>
            </a:r>
            <a:r>
              <a:rPr lang="en-US" sz="2000" dirty="0"/>
              <a:t>involves keeping the arrays and objects inside of each other.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can put the arrays inside objects, objects inside arrays, arrays inside arrays, etc.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can say that </a:t>
            </a:r>
            <a:r>
              <a:rPr lang="en-US" sz="2000" dirty="0" err="1"/>
              <a:t>json</a:t>
            </a:r>
            <a:r>
              <a:rPr lang="en-US" sz="2000" dirty="0"/>
              <a:t> file is a big object with lots of objects and arrays inside.</a:t>
            </a:r>
          </a:p>
          <a:p>
            <a:pPr marL="0" indent="0">
              <a:buNone/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{  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"song" 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"title" :  "Hey Dude";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 "artist": "The Beatles";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  "musicians": ["John Lennon", "Paul </a:t>
            </a:r>
            <a:r>
              <a:rPr lang="en-US" sz="2000" dirty="0" err="1"/>
              <a:t>McCratney</a:t>
            </a:r>
            <a:r>
              <a:rPr lang="en-US" sz="2000" dirty="0"/>
              <a:t>", "Ringo Starr"];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 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song starts with a curly bracket. Therefore, a song is an object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It contains three key-value pairs wherein title, artist and musicians are the keys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2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XML stands for an extensible markup language.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is like HTML, where HTML stands for Hypertext Markup language.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HTML </a:t>
            </a:r>
            <a:r>
              <a:rPr lang="en-US" sz="2000" dirty="0"/>
              <a:t>is used for creating websites, whereas XML can be used for any kind of structured data.</a:t>
            </a:r>
          </a:p>
          <a:p>
            <a:pPr marL="0" indent="0">
              <a:buNone/>
            </a:pPr>
            <a:r>
              <a:rPr lang="en-US" sz="2000" dirty="0" smtClean="0"/>
              <a:t>XML </a:t>
            </a:r>
            <a:r>
              <a:rPr lang="en-US" sz="2000" dirty="0"/>
              <a:t>has two ways of handling data, i.e., Tags and Attributes. The tags work as HTML.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start tags start with the &lt;_&gt; and end with the &lt;/_&gt;. The start and end tags must match. The names must only be letters, numbers, and underscore, and the tag name must start with a letter only.</a:t>
            </a:r>
          </a:p>
          <a:p>
            <a:pPr marL="0" indent="0">
              <a:buNone/>
            </a:pPr>
            <a:r>
              <a:rPr lang="en-US" sz="2000" dirty="0" smtClean="0"/>
              <a:t>For example: &lt;</a:t>
            </a:r>
            <a:r>
              <a:rPr lang="en-US" sz="2000" dirty="0"/>
              <a:t>title&gt; Hello World &lt;/title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b="1" dirty="0"/>
              <a:t>Similarities between the </a:t>
            </a:r>
            <a:r>
              <a:rPr lang="en-US" sz="2000" b="1" dirty="0" err="1"/>
              <a:t>json</a:t>
            </a:r>
            <a:r>
              <a:rPr lang="en-US" sz="2000" b="1" dirty="0"/>
              <a:t> and XML.</a:t>
            </a:r>
          </a:p>
          <a:p>
            <a:pPr marL="0" indent="0">
              <a:buNone/>
            </a:pPr>
            <a:r>
              <a:rPr lang="en-US" sz="2000" dirty="0"/>
              <a:t>Self-describing: Both </a:t>
            </a:r>
            <a:r>
              <a:rPr lang="en-US" sz="2000" dirty="0" err="1"/>
              <a:t>json</a:t>
            </a:r>
            <a:r>
              <a:rPr lang="en-US" sz="2000" dirty="0"/>
              <a:t> and xml are self-describing as both xml data and </a:t>
            </a:r>
            <a:r>
              <a:rPr lang="en-US" sz="2000" dirty="0" err="1"/>
              <a:t>json</a:t>
            </a:r>
            <a:r>
              <a:rPr lang="en-US" sz="2000" dirty="0"/>
              <a:t> data are human-readable text.</a:t>
            </a:r>
          </a:p>
          <a:p>
            <a:pPr marL="0" indent="0">
              <a:buNone/>
            </a:pPr>
            <a:r>
              <a:rPr lang="en-US" sz="2000" dirty="0"/>
              <a:t>Hierarchical: Both </a:t>
            </a:r>
            <a:r>
              <a:rPr lang="en-US" sz="2000" dirty="0" err="1"/>
              <a:t>json</a:t>
            </a:r>
            <a:r>
              <a:rPr lang="en-US" sz="2000" dirty="0"/>
              <a:t> and xml support hierarchical structure. Here hierarchical means that the values within values.</a:t>
            </a:r>
          </a:p>
          <a:p>
            <a:pPr marL="0" indent="0">
              <a:buNone/>
            </a:pPr>
            <a:r>
              <a:rPr lang="en-US" sz="2000" dirty="0"/>
              <a:t>Data interchange format: JSON and XML can be used as data interchange formats by many different programming languages.</a:t>
            </a:r>
          </a:p>
          <a:p>
            <a:pPr marL="0" indent="0">
              <a:buNone/>
            </a:pPr>
            <a:r>
              <a:rPr lang="en-US" sz="2000" dirty="0"/>
              <a:t>Parse: Both the formats can be easily parsed.</a:t>
            </a:r>
          </a:p>
          <a:p>
            <a:pPr marL="0" indent="0">
              <a:buNone/>
            </a:pPr>
            <a:r>
              <a:rPr lang="en-US" sz="2000" dirty="0"/>
              <a:t>Retrieve: Both formats can be retrieved by using HTTP requests. The methods used for retrieving the data are GET, PUT, POST.</a:t>
            </a:r>
          </a:p>
        </p:txBody>
      </p:sp>
    </p:spTree>
    <p:extLst>
      <p:ext uri="{BB962C8B-B14F-4D97-AF65-F5344CB8AC3E}">
        <p14:creationId xmlns:p14="http://schemas.microsoft.com/office/powerpoint/2010/main" val="18070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5564FAD26645A9FF62E0EA9DB880" ma:contentTypeVersion="2" ma:contentTypeDescription="Create a new document." ma:contentTypeScope="" ma:versionID="97d4f732fa5455788d43e119263d2322">
  <xsd:schema xmlns:xsd="http://www.w3.org/2001/XMLSchema" xmlns:xs="http://www.w3.org/2001/XMLSchema" xmlns:p="http://schemas.microsoft.com/office/2006/metadata/properties" xmlns:ns2="4c47131a-b4aa-460f-b09f-e93a52005ba8" targetNamespace="http://schemas.microsoft.com/office/2006/metadata/properties" ma:root="true" ma:fieldsID="72101e119a312c0707d41c9f95728f5f" ns2:_="">
    <xsd:import namespace="4c47131a-b4aa-460f-b09f-e93a52005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7131a-b4aa-460f-b09f-e93a52005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9A5DEC-3B83-4975-BEA5-6FAE6FA28DDA}"/>
</file>

<file path=customXml/itemProps2.xml><?xml version="1.0" encoding="utf-8"?>
<ds:datastoreItem xmlns:ds="http://schemas.openxmlformats.org/officeDocument/2006/customXml" ds:itemID="{9F7AB4A0-F8C2-4D05-964A-D3C60AD32413}"/>
</file>

<file path=customXml/itemProps3.xml><?xml version="1.0" encoding="utf-8"?>
<ds:datastoreItem xmlns:ds="http://schemas.openxmlformats.org/officeDocument/2006/customXml" ds:itemID="{F3B140C3-9E46-472E-8869-BB82FA054098}"/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2256</Words>
  <Application>Microsoft Office PowerPoint</Application>
  <PresentationFormat>Widescreen</PresentationFormat>
  <Paragraphs>254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Web Technologies</vt:lpstr>
      <vt:lpstr>AJAX</vt:lpstr>
      <vt:lpstr>AJAX</vt:lpstr>
      <vt:lpstr>AJAX</vt:lpstr>
      <vt:lpstr>AJAX</vt:lpstr>
      <vt:lpstr>AJAX</vt:lpstr>
      <vt:lpstr>JSON</vt:lpstr>
      <vt:lpstr>JSON</vt:lpstr>
      <vt:lpstr>XML</vt:lpstr>
      <vt:lpstr>JSON</vt:lpstr>
      <vt:lpstr>JSON and XML</vt:lpstr>
      <vt:lpstr>JSON</vt:lpstr>
      <vt:lpstr>AJAX</vt:lpstr>
      <vt:lpstr>AJAX</vt:lpstr>
      <vt:lpstr>AJAX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Sherley</dc:creator>
  <cp:lastModifiedBy>Sherley</cp:lastModifiedBy>
  <cp:revision>279</cp:revision>
  <dcterms:created xsi:type="dcterms:W3CDTF">2021-09-01T14:41:24Z</dcterms:created>
  <dcterms:modified xsi:type="dcterms:W3CDTF">2022-11-14T14:31:56Z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0x010100931D5564FAD26645A9FF62E0EA9DB880</vt:lpwstr>
  </property>
</Properties>
</file>