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20" r:id="rId5"/>
  </p:sldMasterIdLst>
  <p:notesMasterIdLst>
    <p:notesMasterId r:id="rId19"/>
  </p:notesMasterIdLst>
  <p:handoutMasterIdLst>
    <p:handoutMasterId r:id="rId20"/>
  </p:handoutMasterIdLst>
  <p:sldIdLst>
    <p:sldId id="354" r:id="rId6"/>
    <p:sldId id="338" r:id="rId7"/>
    <p:sldId id="339" r:id="rId8"/>
    <p:sldId id="340" r:id="rId9"/>
    <p:sldId id="341" r:id="rId10"/>
    <p:sldId id="342" r:id="rId11"/>
    <p:sldId id="343" r:id="rId12"/>
    <p:sldId id="344" r:id="rId13"/>
    <p:sldId id="345" r:id="rId14"/>
    <p:sldId id="346" r:id="rId15"/>
    <p:sldId id="352" r:id="rId16"/>
    <p:sldId id="353" r:id="rId17"/>
    <p:sldId id="349"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mudez, Noelle M" initials="BNM" lastIdx="7" clrIdx="0">
    <p:extLst>
      <p:ext uri="{19B8F6BF-5375-455C-9EA6-DF929625EA0E}">
        <p15:presenceInfo xmlns:p15="http://schemas.microsoft.com/office/powerpoint/2012/main" userId="Bermudez, Noelle M" providerId="None"/>
      </p:ext>
    </p:extLst>
  </p:cmAuthor>
  <p:cmAuthor id="2" name="Gonzalez, Jo-el" initials="GJ" lastIdx="12" clrIdx="1">
    <p:extLst>
      <p:ext uri="{19B8F6BF-5375-455C-9EA6-DF929625EA0E}">
        <p15:presenceInfo xmlns:p15="http://schemas.microsoft.com/office/powerpoint/2012/main" userId="Gonzalez, Jo-el" providerId="None"/>
      </p:ext>
    </p:extLst>
  </p:cmAuthor>
  <p:cmAuthor id="3" name="Mckelvie, Margaret" initials="MM" lastIdx="8" clrIdx="2">
    <p:extLst>
      <p:ext uri="{19B8F6BF-5375-455C-9EA6-DF929625EA0E}">
        <p15:presenceInfo xmlns:p15="http://schemas.microsoft.com/office/powerpoint/2012/main" userId="Mckelvie, Margaret" providerId="None"/>
      </p:ext>
    </p:extLst>
  </p:cmAuthor>
  <p:cmAuthor id="4" name="Spearman, Ceseli M (Compliance)" initials="SCM("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6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chemeClr val="lt2"/>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lt1"/>
      </a:tcTxStyle>
      <a:tcStyle>
        <a:tcBdr>
          <a:top>
            <a:ln>
              <a:noFill/>
            </a:ln>
          </a:top>
          <a:bottom>
            <a:ln>
              <a:no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57330" autoAdjust="0"/>
  </p:normalViewPr>
  <p:slideViewPr>
    <p:cSldViewPr snapToGrid="0" showGuides="1">
      <p:cViewPr varScale="1">
        <p:scale>
          <a:sx n="39" d="100"/>
          <a:sy n="39" d="100"/>
        </p:scale>
        <p:origin x="1332"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dirty="0"/>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dirty="0"/>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5pPr>
    <a:lvl6pPr marL="24574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6pPr>
    <a:lvl7pPr marL="29146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7pPr>
    <a:lvl8pPr marL="33718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8pPr>
    <a:lvl9pPr marL="3829050" indent="-171450" algn="l" defTabSz="914400" rtl="0" eaLnBrk="1" latinLnBrk="0" hangingPunct="1">
      <a:buFont typeface="Wells Fargo Sans" panose="020B0503020203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1</a:t>
            </a:fld>
            <a:endParaRPr lang="en-US" dirty="0"/>
          </a:p>
        </p:txBody>
      </p:sp>
    </p:spTree>
    <p:extLst>
      <p:ext uri="{BB962C8B-B14F-4D97-AF65-F5344CB8AC3E}">
        <p14:creationId xmlns:p14="http://schemas.microsoft.com/office/powerpoint/2010/main" val="280238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10</a:t>
            </a:fld>
            <a:endParaRPr lang="en-US" dirty="0"/>
          </a:p>
        </p:txBody>
      </p:sp>
    </p:spTree>
    <p:extLst>
      <p:ext uri="{BB962C8B-B14F-4D97-AF65-F5344CB8AC3E}">
        <p14:creationId xmlns:p14="http://schemas.microsoft.com/office/powerpoint/2010/main" val="2286412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306463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1093670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13</a:t>
            </a:fld>
            <a:endParaRPr lang="en-US" dirty="0"/>
          </a:p>
        </p:txBody>
      </p:sp>
    </p:spTree>
    <p:extLst>
      <p:ext uri="{BB962C8B-B14F-4D97-AF65-F5344CB8AC3E}">
        <p14:creationId xmlns:p14="http://schemas.microsoft.com/office/powerpoint/2010/main" val="231685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31666">
              <a:buFont typeface="Arial" panose="020B0604020202020204" pitchFamily="34" charset="0"/>
              <a:buChar char="•"/>
              <a:defRPr/>
            </a:pPr>
            <a:endParaRPr lang="en-US" dirty="0" smtClean="0"/>
          </a:p>
        </p:txBody>
      </p:sp>
      <p:sp>
        <p:nvSpPr>
          <p:cNvPr id="4" name="Slide Number Placeholder 3"/>
          <p:cNvSpPr>
            <a:spLocks noGrp="1"/>
          </p:cNvSpPr>
          <p:nvPr>
            <p:ph type="sldNum" sz="quarter" idx="10"/>
          </p:nvPr>
        </p:nvSpPr>
        <p:spPr/>
        <p:txBody>
          <a:bodyPr/>
          <a:lstStyle/>
          <a:p>
            <a:fld id="{A38FE8C6-40C5-3A47-B40B-BF6D66835AAD}" type="slidenum">
              <a:rPr lang="en-US" smtClean="0"/>
              <a:t>2</a:t>
            </a:fld>
            <a:endParaRPr lang="en-US" dirty="0"/>
          </a:p>
        </p:txBody>
      </p:sp>
    </p:spTree>
    <p:extLst>
      <p:ext uri="{BB962C8B-B14F-4D97-AF65-F5344CB8AC3E}">
        <p14:creationId xmlns:p14="http://schemas.microsoft.com/office/powerpoint/2010/main" val="286402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3</a:t>
            </a:fld>
            <a:endParaRPr lang="en-US" dirty="0"/>
          </a:p>
        </p:txBody>
      </p:sp>
    </p:spTree>
    <p:extLst>
      <p:ext uri="{BB962C8B-B14F-4D97-AF65-F5344CB8AC3E}">
        <p14:creationId xmlns:p14="http://schemas.microsoft.com/office/powerpoint/2010/main" val="10472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4</a:t>
            </a:fld>
            <a:endParaRPr lang="en-US" dirty="0"/>
          </a:p>
        </p:txBody>
      </p:sp>
    </p:spTree>
    <p:extLst>
      <p:ext uri="{BB962C8B-B14F-4D97-AF65-F5344CB8AC3E}">
        <p14:creationId xmlns:p14="http://schemas.microsoft.com/office/powerpoint/2010/main" val="294629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5</a:t>
            </a:fld>
            <a:endParaRPr lang="en-US" dirty="0"/>
          </a:p>
        </p:txBody>
      </p:sp>
    </p:spTree>
    <p:extLst>
      <p:ext uri="{BB962C8B-B14F-4D97-AF65-F5344CB8AC3E}">
        <p14:creationId xmlns:p14="http://schemas.microsoft.com/office/powerpoint/2010/main" val="12178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6</a:t>
            </a:fld>
            <a:endParaRPr lang="en-US" dirty="0"/>
          </a:p>
        </p:txBody>
      </p:sp>
    </p:spTree>
    <p:extLst>
      <p:ext uri="{BB962C8B-B14F-4D97-AF65-F5344CB8AC3E}">
        <p14:creationId xmlns:p14="http://schemas.microsoft.com/office/powerpoint/2010/main" val="301461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7</a:t>
            </a:fld>
            <a:endParaRPr lang="en-US" dirty="0"/>
          </a:p>
        </p:txBody>
      </p:sp>
    </p:spTree>
    <p:extLst>
      <p:ext uri="{BB962C8B-B14F-4D97-AF65-F5344CB8AC3E}">
        <p14:creationId xmlns:p14="http://schemas.microsoft.com/office/powerpoint/2010/main" val="4140196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8</a:t>
            </a:fld>
            <a:endParaRPr lang="en-US" dirty="0"/>
          </a:p>
        </p:txBody>
      </p:sp>
    </p:spTree>
    <p:extLst>
      <p:ext uri="{BB962C8B-B14F-4D97-AF65-F5344CB8AC3E}">
        <p14:creationId xmlns:p14="http://schemas.microsoft.com/office/powerpoint/2010/main" val="18782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FE8C6-40C5-3A47-B40B-BF6D66835AAD}" type="slidenum">
              <a:rPr lang="en-US" smtClean="0"/>
              <a:t>9</a:t>
            </a:fld>
            <a:endParaRPr lang="en-US" dirty="0"/>
          </a:p>
        </p:txBody>
      </p:sp>
    </p:spTree>
    <p:extLst>
      <p:ext uri="{BB962C8B-B14F-4D97-AF65-F5344CB8AC3E}">
        <p14:creationId xmlns:p14="http://schemas.microsoft.com/office/powerpoint/2010/main" val="1995710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914400" cy="914400"/>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235942"/>
            <a:ext cx="9550400" cy="1143952"/>
          </a:xfrm>
        </p:spPr>
        <p:txBody>
          <a:bodyPr anchor="b"/>
          <a:lstStyle>
            <a:lvl1pPr algn="l">
              <a:defRPr sz="36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3520440"/>
            <a:ext cx="1719072"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3703319"/>
            <a:ext cx="5410200" cy="685800"/>
          </a:xfrm>
        </p:spPr>
        <p:txBody>
          <a:bodyPr>
            <a:noAutofit/>
          </a:bodyPr>
          <a:lstStyle>
            <a:lvl1pPr marL="0" indent="0" algn="l">
              <a:spcBef>
                <a:spcPts val="0"/>
              </a:spcBef>
              <a:spcAft>
                <a:spcPts val="0"/>
              </a:spcAft>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[Presenter information]</a:t>
            </a:r>
            <a:br>
              <a:rPr lang="en-US" dirty="0"/>
            </a:br>
            <a:r>
              <a:rPr lang="en-US" dirty="0"/>
              <a:t>[Presenter information optional line 2]</a:t>
            </a:r>
            <a:br>
              <a:rPr lang="en-US" dirty="0"/>
            </a:br>
            <a:r>
              <a:rPr lang="en-US" dirty="0"/>
              <a:t>[Presenter information optional line 3]</a:t>
            </a:r>
          </a:p>
        </p:txBody>
      </p:sp>
      <p:pic>
        <p:nvPicPr>
          <p:cNvPr id="8" name="Stagecoach">
            <a:extLst>
              <a:ext uri="{FF2B5EF4-FFF2-40B4-BE49-F238E27FC236}">
                <a16:creationId xmlns:a16="http://schemas.microsoft.com/office/drawing/2014/main" id="{B2E1044B-866A-1B4F-8F2C-086D20E5881D}"/>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bwMode="gray">
          <a:xfrm>
            <a:off x="5461000" y="4610061"/>
            <a:ext cx="6731000" cy="1854200"/>
          </a:xfrm>
          <a:prstGeom prst="rect">
            <a:avLst/>
          </a:prstGeom>
        </p:spPr>
      </p:pic>
      <p:sp>
        <p:nvSpPr>
          <p:cNvPr id="9" name="Legal">
            <a:extLst>
              <a:ext uri="{FF2B5EF4-FFF2-40B4-BE49-F238E27FC236}">
                <a16:creationId xmlns:a16="http://schemas.microsoft.com/office/drawing/2014/main" id="{08FCB257-EBF9-DA49-A133-B2BC6A7440CB}"/>
              </a:ext>
            </a:extLst>
          </p:cNvPr>
          <p:cNvSpPr txBox="1"/>
          <p:nvPr userDrawn="1"/>
        </p:nvSpPr>
        <p:spPr>
          <a:xfrm>
            <a:off x="457200" y="6172200"/>
            <a:ext cx="5413248" cy="457200"/>
          </a:xfrm>
          <a:prstGeom prst="rect">
            <a:avLst/>
          </a:prstGeom>
          <a:noFill/>
        </p:spPr>
        <p:txBody>
          <a:bodyPr wrap="square" lIns="0" tIns="0" rIns="0" bIns="0" rtlCol="0" anchor="b" anchorCtr="0">
            <a:noAutofit/>
          </a:bodyPr>
          <a:lstStyle/>
          <a:p>
            <a:r>
              <a:rPr lang="en-US" sz="800" dirty="0"/>
              <a:t>© 20XX Wells Fargo Bank, N.A. All rights reserved. Internal use.</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7366001"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8277224"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457200"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4367213"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8277225"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457200"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4367213"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8277225"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6049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Orange">
    <p:bg>
      <p:bgPr>
        <a:solidFill>
          <a:srgbClr val="EB691E"/>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4E969CF6-897C-2A47-AFD1-3CED01FF01E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1327073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869290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2"/>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a:xfrm>
            <a:off x="457200" y="457200"/>
            <a:ext cx="7366001" cy="914400"/>
          </a:xfrm>
        </p:spPr>
        <p:txBody>
          <a:bodyPr/>
          <a:lstStyle/>
          <a:p>
            <a:r>
              <a:rPr lang="en-US" dirty="0"/>
              <a:t>[Slide title]</a:t>
            </a:r>
          </a:p>
        </p:txBody>
      </p:sp>
      <p:sp>
        <p:nvSpPr>
          <p:cNvPr id="8" name="Content Placeholder 1">
            <a:extLst>
              <a:ext uri="{FF2B5EF4-FFF2-40B4-BE49-F238E27FC236}">
                <a16:creationId xmlns:a16="http://schemas.microsoft.com/office/drawing/2014/main" id="{3E076051-AE4B-CF44-AB12-A6CC31DC24E8}"/>
              </a:ext>
            </a:extLst>
          </p:cNvPr>
          <p:cNvSpPr>
            <a:spLocks noGrp="1"/>
          </p:cNvSpPr>
          <p:nvPr>
            <p:ph sz="quarter" idx="11"/>
          </p:nvPr>
        </p:nvSpPr>
        <p:spPr>
          <a:xfrm>
            <a:off x="457201" y="1600200"/>
            <a:ext cx="73660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8277225" y="5862"/>
            <a:ext cx="3914775" cy="685800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7042F1D1-52E8-5643-866B-0EB322CE1B03}"/>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2820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Photo and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95504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12192000" cy="475488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6C7E36A9-B84B-7E40-9E84-C82B263BF8F4}"/>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57721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Photos and Captio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73660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8277224" cy="475488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7" name="Text Placeholder 2">
            <a:extLst>
              <a:ext uri="{FF2B5EF4-FFF2-40B4-BE49-F238E27FC236}">
                <a16:creationId xmlns:a16="http://schemas.microsoft.com/office/drawing/2014/main" id="{044CA248-D2A9-BE4C-8A71-862CADED0244}"/>
              </a:ext>
            </a:extLst>
          </p:cNvPr>
          <p:cNvSpPr>
            <a:spLocks noGrp="1"/>
          </p:cNvSpPr>
          <p:nvPr>
            <p:ph type="body" sz="quarter" idx="13" hasCustomPrompt="1"/>
          </p:nvPr>
        </p:nvSpPr>
        <p:spPr>
          <a:xfrm>
            <a:off x="8277225" y="1600200"/>
            <a:ext cx="3457575"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5" name="Picture Placeholder 2">
            <a:extLst>
              <a:ext uri="{FF2B5EF4-FFF2-40B4-BE49-F238E27FC236}">
                <a16:creationId xmlns:a16="http://schemas.microsoft.com/office/drawing/2014/main" id="{8DA8240D-0BD4-F841-8B8F-61635137F8E9}"/>
              </a:ext>
            </a:extLst>
          </p:cNvPr>
          <p:cNvSpPr>
            <a:spLocks noGrp="1"/>
          </p:cNvSpPr>
          <p:nvPr>
            <p:ph type="pic" sz="quarter" idx="12"/>
          </p:nvPr>
        </p:nvSpPr>
        <p:spPr>
          <a:xfrm>
            <a:off x="8277224" y="2103120"/>
            <a:ext cx="3914775" cy="4754880"/>
          </a:xfrm>
          <a:solidFill>
            <a:srgbClr val="B5ADAD"/>
          </a:solidFill>
        </p:spPr>
        <p:txBody>
          <a:bodyPr anchor="ctr" anchorCtr="0">
            <a:noAutofit/>
          </a:bodyPr>
          <a:lstStyle>
            <a:lvl1pPr marL="0" indent="0" algn="ctr">
              <a:spcBef>
                <a:spcPts val="0"/>
              </a:spcBef>
              <a:buNone/>
              <a:defRPr sz="1200">
                <a:solidFill>
                  <a:schemeClr val="tx1"/>
                </a:solidFill>
              </a:defRPr>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55695995-E9EC-9741-9AB6-FA7A10F35496}"/>
              </a:ext>
            </a:extLst>
          </p:cNvPr>
          <p:cNvSpPr>
            <a:spLocks noGrp="1"/>
          </p:cNvSpPr>
          <p:nvPr>
            <p:ph type="sldNum" sz="quarter" idx="14"/>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1348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nter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31D0059C-D109-154B-9A0F-5AADEDCA264F}"/>
              </a:ext>
            </a:extLst>
          </p:cNvPr>
          <p:cNvSpPr/>
          <p:nvPr userDrawn="1"/>
        </p:nvSpPr>
        <p:spPr bwMode="hidden">
          <a:xfrm>
            <a:off x="0" y="0"/>
            <a:ext cx="12192000" cy="3977639"/>
          </a:xfrm>
          <a:prstGeom prst="rect">
            <a:avLst/>
          </a:prstGeom>
          <a:solidFill>
            <a:srgbClr val="FFF8D9"/>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pic>
        <p:nvPicPr>
          <p:cNvPr id="8" name="Stagecoach">
            <a:extLst>
              <a:ext uri="{FF2B5EF4-FFF2-40B4-BE49-F238E27FC236}">
                <a16:creationId xmlns:a16="http://schemas.microsoft.com/office/drawing/2014/main" id="{8F992AE5-6F18-5A4F-B6A8-0ABB9B8ABD64}"/>
              </a:ext>
              <a:ext uri="{C183D7F6-B498-43B3-948B-1728B52AA6E4}">
                <adec:decorative xmlns="" xmlns:adec="http://schemas.microsoft.com/office/drawing/2017/decorative" val="1"/>
              </a:ext>
            </a:extLst>
          </p:cNvPr>
          <p:cNvPicPr>
            <a:picLocks noChangeAspect="1"/>
          </p:cNvPicPr>
          <p:nvPr userDrawn="1"/>
        </p:nvPicPr>
        <p:blipFill>
          <a:blip r:embed="rId2"/>
          <a:stretch>
            <a:fillRect/>
          </a:stretch>
        </p:blipFill>
        <p:spPr bwMode="gray">
          <a:xfrm>
            <a:off x="-1" y="1754506"/>
            <a:ext cx="8864600" cy="2095500"/>
          </a:xfrm>
          <a:prstGeom prst="rect">
            <a:avLst/>
          </a:prstGeom>
        </p:spPr>
      </p:pic>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3"/>
          <a:stretch>
            <a:fillRect/>
          </a:stretch>
        </p:blipFill>
        <p:spPr>
          <a:xfrm>
            <a:off x="457200" y="457200"/>
            <a:ext cx="914400" cy="914400"/>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4114800"/>
            <a:ext cx="9550400" cy="1143000"/>
          </a:xfrm>
        </p:spPr>
        <p:txBody>
          <a:bodyPr anchor="b"/>
          <a:lstStyle>
            <a:lvl1pPr algn="l">
              <a:defRPr sz="3200">
                <a:solidFill>
                  <a:schemeClr val="tx1"/>
                </a:solidFill>
              </a:defRPr>
            </a:lvl1pPr>
          </a:lstStyle>
          <a:p>
            <a:r>
              <a:rPr lang="en-US" dirty="0" smtClean="0"/>
              <a:t>Wells Fargo </a:t>
            </a:r>
            <a:r>
              <a:rPr lang="en-US" i="1" dirty="0" smtClean="0"/>
              <a:t>At Work </a:t>
            </a:r>
            <a:r>
              <a:rPr lang="en-US" baseline="30000" dirty="0" smtClean="0"/>
              <a:t>SM</a:t>
            </a:r>
            <a:r>
              <a:rPr lang="en-US" dirty="0" smtClean="0"/>
              <a:t/>
            </a:r>
            <a:br>
              <a:rPr lang="en-US" dirty="0" smtClean="0"/>
            </a:br>
            <a:r>
              <a:rPr lang="en-US" dirty="0" smtClean="0"/>
              <a:t>Wells Fargo’s 8 Healthy Financial Habits</a:t>
            </a:r>
            <a:endParaRPr lang="en-US" dirty="0"/>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5394960"/>
            <a:ext cx="1719072"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5577840"/>
            <a:ext cx="5410200" cy="685800"/>
          </a:xfrm>
        </p:spPr>
        <p:txBody>
          <a:bodyPr>
            <a:noAutofit/>
          </a:bodyPr>
          <a:lstStyle>
            <a:lvl1pPr marL="0" indent="0" algn="l">
              <a:spcBef>
                <a:spcPts val="0"/>
              </a:spcBef>
              <a:spcAft>
                <a:spcPts val="0"/>
              </a:spcAft>
              <a:buSzPct val="100000"/>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pPr algn="l">
              <a:spcBef>
                <a:spcPts val="0"/>
              </a:spcBef>
              <a:buSzPct val="100000"/>
            </a:pPr>
            <a:r>
              <a:rPr lang="es-x-Int-sdl" dirty="0" smtClean="0">
                <a:latin typeface="+mn-lt"/>
              </a:rPr>
              <a:t>[Month </a:t>
            </a:r>
            <a:r>
              <a:rPr lang="en-US" dirty="0" smtClean="0">
                <a:latin typeface="+mn-lt"/>
              </a:rPr>
              <a:t>00</a:t>
            </a:r>
            <a:r>
              <a:rPr lang="es-x-Int-sdl" dirty="0" smtClean="0">
                <a:latin typeface="+mn-lt"/>
              </a:rPr>
              <a:t>, </a:t>
            </a:r>
            <a:r>
              <a:rPr lang="en-US" dirty="0" smtClean="0">
                <a:latin typeface="+mn-lt"/>
              </a:rPr>
              <a:t>0000</a:t>
            </a:r>
            <a:r>
              <a:rPr lang="es-x-Int-sdl" dirty="0" smtClean="0">
                <a:latin typeface="+mn-lt"/>
              </a:rPr>
              <a:t>]   </a:t>
            </a:r>
            <a:endParaRPr lang="en-US" dirty="0" smtClean="0">
              <a:latin typeface="+mn-lt"/>
            </a:endParaRPr>
          </a:p>
          <a:p>
            <a:pPr algn="l">
              <a:spcBef>
                <a:spcPts val="0"/>
              </a:spcBef>
              <a:buSzPct val="100000"/>
            </a:pPr>
            <a:r>
              <a:rPr lang="es-x-Int-sdl" dirty="0" smtClean="0">
                <a:latin typeface="+mn-lt"/>
              </a:rPr>
              <a:t>[Presenter Name]</a:t>
            </a:r>
            <a:r>
              <a:rPr lang="en-US" dirty="0" smtClean="0">
                <a:latin typeface="+mn-lt"/>
              </a:rPr>
              <a:t> </a:t>
            </a:r>
          </a:p>
          <a:p>
            <a:pPr algn="l">
              <a:spcBef>
                <a:spcPts val="0"/>
              </a:spcBef>
              <a:buSzPct val="100000"/>
            </a:pPr>
            <a:r>
              <a:rPr lang="es-x-Int-sdl" dirty="0" smtClean="0">
                <a:latin typeface="+mn-lt"/>
              </a:rPr>
              <a:t>[Presenter </a:t>
            </a:r>
            <a:r>
              <a:rPr lang="en-US" dirty="0" smtClean="0">
                <a:latin typeface="+mn-lt"/>
              </a:rPr>
              <a:t>Title</a:t>
            </a:r>
            <a:r>
              <a:rPr lang="es-x-Int-sdl" dirty="0" smtClean="0">
                <a:latin typeface="+mn-lt"/>
              </a:rPr>
              <a:t>]</a:t>
            </a:r>
          </a:p>
        </p:txBody>
      </p:sp>
      <p:sp>
        <p:nvSpPr>
          <p:cNvPr id="11" name="Rectangle 10"/>
          <p:cNvSpPr/>
          <p:nvPr userDrawn="1"/>
        </p:nvSpPr>
        <p:spPr>
          <a:xfrm>
            <a:off x="457200" y="6327251"/>
            <a:ext cx="8673995" cy="492443"/>
          </a:xfrm>
          <a:prstGeom prst="rect">
            <a:avLst/>
          </a:prstGeom>
        </p:spPr>
        <p:txBody>
          <a:bodyPr wrap="square">
            <a:spAutoFit/>
          </a:bodyPr>
          <a:lstStyle/>
          <a:p>
            <a:pPr algn="l"/>
            <a:endParaRPr lang="en-US" sz="800" dirty="0">
              <a:solidFill>
                <a:srgbClr val="FCC60A"/>
              </a:solidFill>
              <a:latin typeface="+mn-lt"/>
            </a:endParaRPr>
          </a:p>
          <a:p>
            <a:pPr algn="l">
              <a:buNone/>
            </a:pPr>
            <a:r>
              <a:rPr lang="en-US" sz="900" dirty="0">
                <a:solidFill>
                  <a:srgbClr val="0C0C0E"/>
                </a:solidFill>
                <a:latin typeface="+mn-lt"/>
              </a:rPr>
              <a:t>© </a:t>
            </a:r>
            <a:r>
              <a:rPr lang="en-US" sz="900" dirty="0" smtClean="0">
                <a:solidFill>
                  <a:srgbClr val="0C0C0E"/>
                </a:solidFill>
                <a:latin typeface="+mn-lt"/>
              </a:rPr>
              <a:t>2020 </a:t>
            </a:r>
            <a:r>
              <a:rPr lang="en-US" sz="900" dirty="0">
                <a:solidFill>
                  <a:srgbClr val="0C0C0E"/>
                </a:solidFill>
                <a:latin typeface="+mn-lt"/>
              </a:rPr>
              <a:t>Wells Fargo Bank, N.A. All rights reserved. Member FDIC.  </a:t>
            </a:r>
            <a:endParaRPr lang="en-US" sz="900" dirty="0" smtClean="0">
              <a:solidFill>
                <a:srgbClr val="0C0C0E"/>
              </a:solidFill>
              <a:latin typeface="+mn-lt"/>
            </a:endParaRPr>
          </a:p>
          <a:p>
            <a:pPr algn="l">
              <a:buNone/>
            </a:pPr>
            <a:r>
              <a:rPr lang="en-US" sz="900" dirty="0" smtClean="0">
                <a:solidFill>
                  <a:srgbClr val="0C0C0E"/>
                </a:solidFill>
                <a:latin typeface="+mn-lt"/>
              </a:rPr>
              <a:t>For </a:t>
            </a:r>
            <a:r>
              <a:rPr lang="en-US" sz="900" dirty="0">
                <a:solidFill>
                  <a:srgbClr val="0C0C0E"/>
                </a:solidFill>
                <a:latin typeface="+mn-lt"/>
              </a:rPr>
              <a:t>public use. </a:t>
            </a:r>
            <a:r>
              <a:rPr lang="en-US" sz="900" dirty="0" smtClean="0">
                <a:solidFill>
                  <a:srgbClr val="0C0C0E"/>
                </a:solidFill>
                <a:latin typeface="+mn-lt"/>
              </a:rPr>
              <a:t>Information is accurate as of the date of printing and is subject to change without notice. Materials expire on 2/1/2021.  </a:t>
            </a:r>
            <a:endParaRPr lang="en-US" sz="900" dirty="0">
              <a:solidFill>
                <a:srgbClr val="0C0C0E"/>
              </a:solidFill>
              <a:latin typeface="+mn-lt"/>
            </a:endParaRPr>
          </a:p>
        </p:txBody>
      </p:sp>
    </p:spTree>
    <p:extLst>
      <p:ext uri="{BB962C8B-B14F-4D97-AF65-F5344CB8AC3E}">
        <p14:creationId xmlns:p14="http://schemas.microsoft.com/office/powerpoint/2010/main" val="301990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Wells Fargo" descr="Wells Fargo">
            <a:extLst>
              <a:ext uri="{FF2B5EF4-FFF2-40B4-BE49-F238E27FC236}">
                <a16:creationId xmlns:a16="http://schemas.microsoft.com/office/drawing/2014/main" id="{0DE7FB8E-1AD3-5B42-BE1D-61941DA7FC33}"/>
              </a:ext>
            </a:extLst>
          </p:cNvPr>
          <p:cNvPicPr>
            <a:picLocks noChangeAspect="1"/>
          </p:cNvPicPr>
          <p:nvPr userDrawn="1"/>
        </p:nvPicPr>
        <p:blipFill>
          <a:blip r:embed="rId2"/>
          <a:stretch>
            <a:fillRect/>
          </a:stretch>
        </p:blipFill>
        <p:spPr>
          <a:xfrm>
            <a:off x="457200" y="457200"/>
            <a:ext cx="914400" cy="914400"/>
          </a:xfrm>
          <a:prstGeom prst="rect">
            <a:avLst/>
          </a:prstGeom>
        </p:spPr>
      </p:pic>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457200" y="1600200"/>
            <a:ext cx="9550400"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600" dirty="0"/>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457200" y="4341845"/>
            <a:ext cx="3454400" cy="1830355"/>
          </a:xfrm>
        </p:spPr>
        <p:txBody>
          <a:bodyPr anchor="b" anchorCtr="0">
            <a:noAutofit/>
          </a:bodyPr>
          <a:lstStyle>
            <a:lvl1pPr marL="0" indent="0">
              <a:spcBef>
                <a:spcPts val="0"/>
              </a:spcBef>
              <a:buFontTx/>
              <a:buNone/>
              <a:defRPr sz="1400"/>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1033271" cy="1033271"/>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971800"/>
            <a:ext cx="8321040" cy="1554459"/>
          </a:xfrm>
        </p:spPr>
        <p:txBody>
          <a:bodyPr anchor="t" anchorCtr="0"/>
          <a:lstStyle>
            <a:lvl1pPr algn="l">
              <a:defRPr sz="3600">
                <a:solidFill>
                  <a:schemeClr val="tx1"/>
                </a:solidFill>
              </a:defRPr>
            </a:lvl1pPr>
          </a:lstStyle>
          <a:p>
            <a:r>
              <a:rPr lang="en-US" dirty="0"/>
              <a:t>[Presentation title, </a:t>
            </a:r>
            <a:br>
              <a:rPr lang="en-US" dirty="0"/>
            </a:br>
            <a:r>
              <a:rPr lang="en-US" dirty="0"/>
              <a:t>three lines max]</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4709160"/>
            <a:ext cx="1719072" cy="0"/>
          </a:xfrm>
          <a:prstGeom prst="line">
            <a:avLst/>
          </a:prstGeom>
          <a:ln w="2540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4937759"/>
            <a:ext cx="5943600" cy="918055"/>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pPr marL="0" marR="0" lvl="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a:pPr>
            <a:r>
              <a:rPr lang="en-US" dirty="0"/>
              <a:t>[Month XX, 20XX]</a:t>
            </a:r>
            <a:br>
              <a:rPr lang="en-US" dirty="0"/>
            </a:br>
            <a:r>
              <a:rPr lang="en-US" dirty="0"/>
              <a:t>[Presenter information]</a:t>
            </a:r>
            <a:br>
              <a:rPr lang="en-US" dirty="0"/>
            </a:br>
            <a:r>
              <a:rPr lang="en-US" dirty="0"/>
              <a:t>[Presenter information optional line 2]</a:t>
            </a:r>
            <a:br>
              <a:rPr lang="en-US" dirty="0"/>
            </a:br>
            <a:r>
              <a:rPr lang="en-US" dirty="0"/>
              <a:t>[Presenter information optional line 3]</a:t>
            </a:r>
          </a:p>
        </p:txBody>
      </p:sp>
      <p:sp>
        <p:nvSpPr>
          <p:cNvPr id="9" name="Legal">
            <a:extLst>
              <a:ext uri="{FF2B5EF4-FFF2-40B4-BE49-F238E27FC236}">
                <a16:creationId xmlns:a16="http://schemas.microsoft.com/office/drawing/2014/main" id="{08FCB257-EBF9-DA49-A133-B2BC6A7440CB}"/>
              </a:ext>
            </a:extLst>
          </p:cNvPr>
          <p:cNvSpPr txBox="1"/>
          <p:nvPr userDrawn="1"/>
        </p:nvSpPr>
        <p:spPr>
          <a:xfrm>
            <a:off x="457200" y="6172200"/>
            <a:ext cx="5413248" cy="457200"/>
          </a:xfrm>
          <a:prstGeom prst="rect">
            <a:avLst/>
          </a:prstGeom>
          <a:noFill/>
        </p:spPr>
        <p:txBody>
          <a:bodyPr wrap="square" lIns="0" tIns="0" rIns="0" bIns="0" rtlCol="0" anchor="b" anchorCtr="0">
            <a:noAutofit/>
          </a:bodyPr>
          <a:lstStyle/>
          <a:p>
            <a:r>
              <a:rPr lang="en-US" sz="800" dirty="0"/>
              <a:t>© </a:t>
            </a:r>
            <a:r>
              <a:rPr lang="en-US" sz="800" dirty="0" smtClean="0"/>
              <a:t>2020 </a:t>
            </a:r>
            <a:r>
              <a:rPr lang="en-US" sz="800" dirty="0"/>
              <a:t>Wells Fargo Bank, N.A. All rights reserved. </a:t>
            </a:r>
            <a:r>
              <a:rPr lang="en-US" sz="800" dirty="0" smtClean="0"/>
              <a:t>For public</a:t>
            </a:r>
            <a:r>
              <a:rPr lang="en-US" sz="800" baseline="0" dirty="0" smtClean="0"/>
              <a:t> </a:t>
            </a:r>
            <a:r>
              <a:rPr lang="en-US" sz="800" dirty="0" smtClean="0"/>
              <a:t>use</a:t>
            </a:r>
            <a:r>
              <a:rPr lang="en-US" sz="800" dirty="0"/>
              <a:t>.</a:t>
            </a:r>
          </a:p>
        </p:txBody>
      </p:sp>
    </p:spTree>
    <p:extLst>
      <p:ext uri="{BB962C8B-B14F-4D97-AF65-F5344CB8AC3E}">
        <p14:creationId xmlns:p14="http://schemas.microsoft.com/office/powerpoint/2010/main" val="37955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hoto">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1033271" cy="1033271"/>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971800"/>
            <a:ext cx="5943600" cy="1554459"/>
          </a:xfrm>
        </p:spPr>
        <p:txBody>
          <a:bodyPr anchor="t" anchorCtr="0"/>
          <a:lstStyle>
            <a:lvl1pPr algn="l">
              <a:defRPr sz="3600">
                <a:solidFill>
                  <a:schemeClr val="tx1"/>
                </a:solidFill>
              </a:defRPr>
            </a:lvl1pPr>
          </a:lstStyle>
          <a:p>
            <a:r>
              <a:rPr lang="en-US" dirty="0"/>
              <a:t>[Presentation title, </a:t>
            </a:r>
            <a:br>
              <a:rPr lang="en-US" dirty="0"/>
            </a:br>
            <a:r>
              <a:rPr lang="en-US" dirty="0"/>
              <a:t>three lines max]</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4709160"/>
            <a:ext cx="1719072" cy="0"/>
          </a:xfrm>
          <a:prstGeom prst="line">
            <a:avLst/>
          </a:prstGeom>
          <a:ln w="2540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199" y="4937759"/>
            <a:ext cx="5943599" cy="918055"/>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Wells Fargo Sans" panose="020B0503020203020204" pitchFamily="34" charset="0"/>
              <a:buNone/>
              <a:tabLst/>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[Month XX, 20XX]</a:t>
            </a:r>
            <a:br>
              <a:rPr lang="en-US" dirty="0"/>
            </a:br>
            <a:r>
              <a:rPr lang="en-US" dirty="0"/>
              <a:t>[Presenter information]</a:t>
            </a:r>
            <a:br>
              <a:rPr lang="en-US" dirty="0"/>
            </a:br>
            <a:r>
              <a:rPr lang="en-US" dirty="0"/>
              <a:t>[Presenter information optional line 2]</a:t>
            </a:r>
            <a:br>
              <a:rPr lang="en-US" dirty="0"/>
            </a:br>
            <a:r>
              <a:rPr lang="en-US" dirty="0"/>
              <a:t>[Presenter information optional line 3]</a:t>
            </a:r>
          </a:p>
        </p:txBody>
      </p:sp>
      <p:sp>
        <p:nvSpPr>
          <p:cNvPr id="5" name="Picture">
            <a:extLst>
              <a:ext uri="{FF2B5EF4-FFF2-40B4-BE49-F238E27FC236}">
                <a16:creationId xmlns:a16="http://schemas.microsoft.com/office/drawing/2014/main" id="{6C5F8AF9-2651-F949-B47F-5DF3904FB194}"/>
              </a:ext>
            </a:extLst>
          </p:cNvPr>
          <p:cNvSpPr>
            <a:spLocks noGrp="1"/>
          </p:cNvSpPr>
          <p:nvPr>
            <p:ph type="pic" sz="quarter" idx="10"/>
          </p:nvPr>
        </p:nvSpPr>
        <p:spPr>
          <a:xfrm>
            <a:off x="6842760" y="2194560"/>
            <a:ext cx="4892040" cy="3520440"/>
          </a:xfrm>
          <a:solidFill>
            <a:srgbClr val="F4F0ED"/>
          </a:solidFill>
        </p:spPr>
        <p:txBody>
          <a:bodyPr anchor="ctr" anchorCtr="0"/>
          <a:lstStyle>
            <a:lvl1pPr marL="0" indent="0" algn="ctr">
              <a:spcBef>
                <a:spcPts val="0"/>
              </a:spcBef>
              <a:buFontTx/>
              <a:buNone/>
              <a:defRPr sz="1200"/>
            </a:lvl1pPr>
          </a:lstStyle>
          <a:p>
            <a:r>
              <a:rPr lang="en-US" dirty="0" smtClean="0"/>
              <a:t>Click icon to add picture</a:t>
            </a:r>
            <a:endParaRPr lang="en-US" dirty="0"/>
          </a:p>
        </p:txBody>
      </p:sp>
      <p:sp>
        <p:nvSpPr>
          <p:cNvPr id="9" name="Legal">
            <a:extLst>
              <a:ext uri="{FF2B5EF4-FFF2-40B4-BE49-F238E27FC236}">
                <a16:creationId xmlns:a16="http://schemas.microsoft.com/office/drawing/2014/main" id="{08FCB257-EBF9-DA49-A133-B2BC6A7440CB}"/>
              </a:ext>
            </a:extLst>
          </p:cNvPr>
          <p:cNvSpPr txBox="1"/>
          <p:nvPr userDrawn="1"/>
        </p:nvSpPr>
        <p:spPr>
          <a:xfrm>
            <a:off x="457200" y="6172200"/>
            <a:ext cx="5413248" cy="457200"/>
          </a:xfrm>
          <a:prstGeom prst="rect">
            <a:avLst/>
          </a:prstGeom>
          <a:noFill/>
        </p:spPr>
        <p:txBody>
          <a:bodyPr wrap="square" lIns="0" tIns="0" rIns="0" bIns="0" rtlCol="0" anchor="b" anchorCtr="0">
            <a:noAutofit/>
          </a:bodyPr>
          <a:lstStyle/>
          <a:p>
            <a:r>
              <a:rPr lang="en-US" sz="800" dirty="0"/>
              <a:t>© 20XX Wells Fargo Bank, N.A. All rights reserved. Internal use.</a:t>
            </a:r>
          </a:p>
        </p:txBody>
      </p:sp>
    </p:spTree>
    <p:extLst>
      <p:ext uri="{BB962C8B-B14F-4D97-AF65-F5344CB8AC3E}">
        <p14:creationId xmlns:p14="http://schemas.microsoft.com/office/powerpoint/2010/main" val="31096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1" y="1828800"/>
            <a:ext cx="5410200" cy="4340224"/>
          </a:xfrm>
        </p:spPr>
        <p:txBody>
          <a:bodyPr numCol="1"/>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7177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62107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11277600" cy="4568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68438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21040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200" y="1600200"/>
            <a:ext cx="5413248"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324600" y="1600200"/>
            <a:ext cx="5413248"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582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345440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8277224" y="1600200"/>
            <a:ext cx="3457575"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5212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1" y="1828800"/>
            <a:ext cx="5410200" cy="4340224"/>
          </a:xfrm>
        </p:spPr>
        <p:txBody>
          <a:bodyPr numCol="1"/>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7369174"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17261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7366001"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8277224"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261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457200"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4367213"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8277225" y="16002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457200"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4367213"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8277225" y="4114800"/>
            <a:ext cx="3454400" cy="2057400"/>
          </a:xfrm>
        </p:spPr>
        <p:txBody>
          <a:bodyPr anchor="ctr" anchorCtr="0">
            <a:normAutofit/>
          </a:bodyPr>
          <a:lstStyle>
            <a:lvl1pPr marL="0" indent="0" algn="ctr">
              <a:buFontTx/>
              <a:buNone/>
              <a:defRPr sz="1200"/>
            </a:lvl1pPr>
          </a:lstStyle>
          <a:p>
            <a:r>
              <a:rPr lang="en-US" dirty="0" smtClean="0"/>
              <a:t>Click icon to add chart</a:t>
            </a:r>
            <a:endParaRPr lang="en-US" dirty="0"/>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3371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8252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Orange">
    <p:bg>
      <p:bgPr>
        <a:solidFill>
          <a:srgbClr val="EB691E"/>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4E969CF6-897C-2A47-AFD1-3CED01FF01E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48992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575636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2"/>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1700594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a:xfrm>
            <a:off x="457200" y="457200"/>
            <a:ext cx="7366001" cy="914400"/>
          </a:xfrm>
        </p:spPr>
        <p:txBody>
          <a:bodyPr/>
          <a:lstStyle/>
          <a:p>
            <a:r>
              <a:rPr lang="en-US" dirty="0"/>
              <a:t>[Slide title]</a:t>
            </a:r>
          </a:p>
        </p:txBody>
      </p:sp>
      <p:sp>
        <p:nvSpPr>
          <p:cNvPr id="8" name="Content Placeholder 1">
            <a:extLst>
              <a:ext uri="{FF2B5EF4-FFF2-40B4-BE49-F238E27FC236}">
                <a16:creationId xmlns:a16="http://schemas.microsoft.com/office/drawing/2014/main" id="{3E076051-AE4B-CF44-AB12-A6CC31DC24E8}"/>
              </a:ext>
            </a:extLst>
          </p:cNvPr>
          <p:cNvSpPr>
            <a:spLocks noGrp="1"/>
          </p:cNvSpPr>
          <p:nvPr>
            <p:ph sz="quarter" idx="11"/>
          </p:nvPr>
        </p:nvSpPr>
        <p:spPr>
          <a:xfrm>
            <a:off x="457201" y="1600200"/>
            <a:ext cx="73660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8277225" y="5862"/>
            <a:ext cx="3914775" cy="685800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7042F1D1-52E8-5643-866B-0EB322CE1B03}"/>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8377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ne Photo and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95504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12192000" cy="475488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6C7E36A9-B84B-7E40-9E84-C82B263BF8F4}"/>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450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wo Photos and Captio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73660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8277224" cy="4754880"/>
          </a:xfrm>
          <a:solidFill>
            <a:srgbClr val="F4F0ED"/>
          </a:solidFill>
        </p:spPr>
        <p:txBody>
          <a:bodyPr anchor="ctr" anchorCtr="0">
            <a:noAutofit/>
          </a:bodyPr>
          <a:lstStyle>
            <a:lvl1pPr marL="0" indent="0" algn="ctr">
              <a:spcBef>
                <a:spcPts val="0"/>
              </a:spcBef>
              <a:buNone/>
              <a:defRPr sz="1200"/>
            </a:lvl1pPr>
          </a:lstStyle>
          <a:p>
            <a:r>
              <a:rPr lang="en-US" dirty="0" smtClean="0"/>
              <a:t>Click icon to add picture</a:t>
            </a:r>
            <a:endParaRPr lang="en-US" dirty="0"/>
          </a:p>
        </p:txBody>
      </p:sp>
      <p:sp>
        <p:nvSpPr>
          <p:cNvPr id="7" name="Text Placeholder 2">
            <a:extLst>
              <a:ext uri="{FF2B5EF4-FFF2-40B4-BE49-F238E27FC236}">
                <a16:creationId xmlns:a16="http://schemas.microsoft.com/office/drawing/2014/main" id="{044CA248-D2A9-BE4C-8A71-862CADED0244}"/>
              </a:ext>
            </a:extLst>
          </p:cNvPr>
          <p:cNvSpPr>
            <a:spLocks noGrp="1"/>
          </p:cNvSpPr>
          <p:nvPr>
            <p:ph type="body" sz="quarter" idx="13" hasCustomPrompt="1"/>
          </p:nvPr>
        </p:nvSpPr>
        <p:spPr>
          <a:xfrm>
            <a:off x="8277225" y="1600200"/>
            <a:ext cx="3457575"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5" name="Picture Placeholder 2">
            <a:extLst>
              <a:ext uri="{FF2B5EF4-FFF2-40B4-BE49-F238E27FC236}">
                <a16:creationId xmlns:a16="http://schemas.microsoft.com/office/drawing/2014/main" id="{8DA8240D-0BD4-F841-8B8F-61635137F8E9}"/>
              </a:ext>
            </a:extLst>
          </p:cNvPr>
          <p:cNvSpPr>
            <a:spLocks noGrp="1"/>
          </p:cNvSpPr>
          <p:nvPr>
            <p:ph type="pic" sz="quarter" idx="12"/>
          </p:nvPr>
        </p:nvSpPr>
        <p:spPr>
          <a:xfrm>
            <a:off x="8277224" y="2103120"/>
            <a:ext cx="3914775" cy="4754880"/>
          </a:xfrm>
          <a:solidFill>
            <a:srgbClr val="B5ADAD"/>
          </a:solidFill>
        </p:spPr>
        <p:txBody>
          <a:bodyPr anchor="ctr" anchorCtr="0">
            <a:noAutofit/>
          </a:bodyPr>
          <a:lstStyle>
            <a:lvl1pPr marL="0" indent="0" algn="ctr">
              <a:spcBef>
                <a:spcPts val="0"/>
              </a:spcBef>
              <a:buNone/>
              <a:defRPr sz="1200">
                <a:solidFill>
                  <a:schemeClr val="tx1"/>
                </a:solidFill>
              </a:defRPr>
            </a:lvl1pPr>
          </a:lstStyle>
          <a:p>
            <a:r>
              <a:rPr lang="en-US" dirty="0" smtClean="0"/>
              <a:t>Click icon to add picture</a:t>
            </a:r>
            <a:endParaRPr lang="en-US" dirty="0"/>
          </a:p>
        </p:txBody>
      </p:sp>
      <p:sp>
        <p:nvSpPr>
          <p:cNvPr id="3" name="Slide Number">
            <a:extLst>
              <a:ext uri="{FF2B5EF4-FFF2-40B4-BE49-F238E27FC236}">
                <a16:creationId xmlns:a16="http://schemas.microsoft.com/office/drawing/2014/main" id="{55695995-E9EC-9741-9AB6-FA7A10F35496}"/>
              </a:ext>
            </a:extLst>
          </p:cNvPr>
          <p:cNvSpPr>
            <a:spLocks noGrp="1"/>
          </p:cNvSpPr>
          <p:nvPr>
            <p:ph type="sldNum" sz="quarter" idx="14"/>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79167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50483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2255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Wells Fargo" descr="Wells Fargo">
            <a:extLst>
              <a:ext uri="{FF2B5EF4-FFF2-40B4-BE49-F238E27FC236}">
                <a16:creationId xmlns:a16="http://schemas.microsoft.com/office/drawing/2014/main" id="{0DE7FB8E-1AD3-5B42-BE1D-61941DA7FC33}"/>
              </a:ext>
            </a:extLst>
          </p:cNvPr>
          <p:cNvPicPr>
            <a:picLocks noChangeAspect="1"/>
          </p:cNvPicPr>
          <p:nvPr userDrawn="1"/>
        </p:nvPicPr>
        <p:blipFill>
          <a:blip r:embed="rId2"/>
          <a:stretch>
            <a:fillRect/>
          </a:stretch>
        </p:blipFill>
        <p:spPr>
          <a:xfrm>
            <a:off x="457200" y="457200"/>
            <a:ext cx="1033271" cy="1033271"/>
          </a:xfrm>
          <a:prstGeom prst="rect">
            <a:avLst/>
          </a:prstGeom>
        </p:spPr>
      </p:pic>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457200" y="1600200"/>
            <a:ext cx="9550400"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600" dirty="0"/>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457200" y="4341845"/>
            <a:ext cx="3454400" cy="1830355"/>
          </a:xfrm>
        </p:spPr>
        <p:txBody>
          <a:bodyPr anchor="b" anchorCtr="0">
            <a:noAutofit/>
          </a:bodyPr>
          <a:lstStyle>
            <a:lvl1pPr marL="0" indent="0">
              <a:spcBef>
                <a:spcPts val="0"/>
              </a:spcBef>
              <a:buFontTx/>
              <a:buNone/>
              <a:defRPr sz="1400"/>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[Optional contact information]</a:t>
            </a:r>
          </a:p>
        </p:txBody>
      </p:sp>
    </p:spTree>
    <p:extLst>
      <p:ext uri="{BB962C8B-B14F-4D97-AF65-F5344CB8AC3E}">
        <p14:creationId xmlns:p14="http://schemas.microsoft.com/office/powerpoint/2010/main" val="205521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11277600" cy="4568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200" y="1600200"/>
            <a:ext cx="5413248"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324600" y="1600200"/>
            <a:ext cx="5413248"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345440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8277224" y="1600200"/>
            <a:ext cx="3457575"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7369174"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457200" y="457200"/>
            <a:ext cx="11277600" cy="91440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457200" y="1600200"/>
            <a:ext cx="11274552" cy="4572000"/>
          </a:xfrm>
          <a:prstGeom prst="rect">
            <a:avLst/>
          </a:prstGeom>
        </p:spPr>
        <p:txBody>
          <a:bodyPr vert="horz" lIns="0" tIns="0" rIns="0" bIns="0" spcCol="4572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11277600" y="6400800"/>
            <a:ext cx="45720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73" r:id="rId3"/>
    <p:sldLayoutId id="2147483672" r:id="rId4"/>
    <p:sldLayoutId id="2147483650" r:id="rId5"/>
    <p:sldLayoutId id="2147483675" r:id="rId6"/>
    <p:sldLayoutId id="2147483652" r:id="rId7"/>
    <p:sldLayoutId id="2147483658" r:id="rId8"/>
    <p:sldLayoutId id="2147483669" r:id="rId9"/>
    <p:sldLayoutId id="2147483670" r:id="rId10"/>
    <p:sldLayoutId id="2147483674" r:id="rId11"/>
    <p:sldLayoutId id="2147483651" r:id="rId12"/>
    <p:sldLayoutId id="2147483662" r:id="rId13"/>
    <p:sldLayoutId id="2147483664" r:id="rId14"/>
    <p:sldLayoutId id="2147483661" r:id="rId15"/>
    <p:sldLayoutId id="2147483667" r:id="rId16"/>
    <p:sldLayoutId id="2147483666" r:id="rId17"/>
    <p:sldLayoutId id="2147483668" r:id="rId18"/>
    <p:sldLayoutId id="2147483654" r:id="rId19"/>
    <p:sldLayoutId id="2147483655" r:id="rId20"/>
    <p:sldLayoutId id="214748367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7392" userDrawn="1">
          <p15:clr>
            <a:srgbClr val="F26B43"/>
          </p15:clr>
        </p15:guide>
        <p15:guide id="4" orient="horz" pos="1008" userDrawn="1">
          <p15:clr>
            <a:srgbClr val="F26B43"/>
          </p15:clr>
        </p15:guide>
        <p15:guide id="5" orient="horz" pos="3888" userDrawn="1">
          <p15:clr>
            <a:srgbClr val="F26B43"/>
          </p15:clr>
        </p15:guide>
        <p15:guide id="6" orient="horz" pos="417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457200" y="457200"/>
            <a:ext cx="11277600" cy="91440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457200" y="1600200"/>
            <a:ext cx="11274552" cy="4572000"/>
          </a:xfrm>
          <a:prstGeom prst="rect">
            <a:avLst/>
          </a:prstGeom>
        </p:spPr>
        <p:txBody>
          <a:bodyPr vert="horz" lIns="0" tIns="0" rIns="0" bIns="0" spcCol="4572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11277600" y="6400800"/>
            <a:ext cx="45720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1031759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392">
          <p15:clr>
            <a:srgbClr val="F26B43"/>
          </p15:clr>
        </p15:guide>
        <p15:guide id="4" orient="horz" pos="1008">
          <p15:clr>
            <a:srgbClr val="F26B43"/>
          </p15:clr>
        </p15:guide>
        <p15:guide id="5" orient="horz" pos="3888">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tel:%208008693557"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appointments.wellsfargo.com/maa/appointment/?srcType=mkt&amp;assistType=personal&amp;accountType=new&amp;account=dda&amp;offer=OnsiteEven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72DA22B-0666-1647-8A12-A6F6D00A5D21}"/>
              </a:ext>
            </a:extLst>
          </p:cNvPr>
          <p:cNvSpPr>
            <a:spLocks noGrp="1"/>
          </p:cNvSpPr>
          <p:nvPr>
            <p:ph type="ctrTitle"/>
          </p:nvPr>
        </p:nvSpPr>
        <p:spPr/>
        <p:txBody>
          <a:bodyPr/>
          <a:lstStyle/>
          <a:p>
            <a:r>
              <a:rPr lang="en-US" dirty="0" smtClean="0"/>
              <a:t>Wells Fargo’s 8 Healthy Financial Habits</a:t>
            </a:r>
            <a:endParaRPr lang="en-US" dirty="0"/>
          </a:p>
        </p:txBody>
      </p:sp>
      <p:sp>
        <p:nvSpPr>
          <p:cNvPr id="7" name="Subtitle">
            <a:extLst>
              <a:ext uri="{FF2B5EF4-FFF2-40B4-BE49-F238E27FC236}">
                <a16:creationId xmlns:a16="http://schemas.microsoft.com/office/drawing/2014/main" id="{E78B65EB-C98D-4048-A9B2-C88B4A957C09}"/>
              </a:ext>
            </a:extLst>
          </p:cNvPr>
          <p:cNvSpPr>
            <a:spLocks noGrp="1"/>
          </p:cNvSpPr>
          <p:nvPr>
            <p:ph type="subTitle" idx="1"/>
          </p:nvPr>
        </p:nvSpPr>
        <p:spPr>
          <a:xfrm>
            <a:off x="457200" y="4976938"/>
            <a:ext cx="5943600" cy="918055"/>
          </a:xfrm>
        </p:spPr>
        <p:txBody>
          <a:bodyPr/>
          <a:lstStyle/>
          <a:p>
            <a:r>
              <a:rPr lang="en-US" dirty="0" smtClean="0"/>
              <a:t>March 16, 2021</a:t>
            </a:r>
            <a:endParaRPr lang="en-US" dirty="0"/>
          </a:p>
          <a:p>
            <a:r>
              <a:rPr lang="en-US" dirty="0" smtClean="0"/>
              <a:t>Robyn Hill	</a:t>
            </a:r>
          </a:p>
          <a:p>
            <a:r>
              <a:rPr lang="en-US" dirty="0" smtClean="0"/>
              <a:t>Campus Program Manager</a:t>
            </a:r>
            <a:endParaRPr lang="en-US" dirty="0"/>
          </a:p>
        </p:txBody>
      </p:sp>
      <p:sp>
        <p:nvSpPr>
          <p:cNvPr id="6" name="TextBox 5"/>
          <p:cNvSpPr txBox="1"/>
          <p:nvPr/>
        </p:nvSpPr>
        <p:spPr>
          <a:xfrm>
            <a:off x="374073" y="5894993"/>
            <a:ext cx="10359736" cy="430887"/>
          </a:xfrm>
          <a:prstGeom prst="rect">
            <a:avLst/>
          </a:prstGeom>
          <a:noFill/>
        </p:spPr>
        <p:txBody>
          <a:bodyPr wrap="square" lIns="0" tIns="0" rIns="0" bIns="0" rtlCol="0">
            <a:spAutoFit/>
          </a:bodyPr>
          <a:lstStyle/>
          <a:p>
            <a:pPr>
              <a:lnSpc>
                <a:spcPct val="100000"/>
              </a:lnSpc>
              <a:spcBef>
                <a:spcPts val="1200"/>
              </a:spcBef>
              <a:buSzPct val="100000"/>
            </a:pPr>
            <a:r>
              <a:rPr lang="en-US" sz="1400" dirty="0"/>
              <a:t>Materials are accurate as of </a:t>
            </a:r>
            <a:r>
              <a:rPr lang="en-US" sz="1400" b="1" dirty="0" smtClean="0"/>
              <a:t>March 16, 2021.  </a:t>
            </a:r>
            <a:r>
              <a:rPr lang="en-US" sz="1400" dirty="0" smtClean="0"/>
              <a:t>After </a:t>
            </a:r>
            <a:r>
              <a:rPr lang="en-US" sz="1400" dirty="0"/>
              <a:t>this date, please contact your Program Manager to find out what might have changed and to learn how to obtain current information.</a:t>
            </a:r>
          </a:p>
        </p:txBody>
      </p:sp>
    </p:spTree>
    <p:extLst>
      <p:ext uri="{BB962C8B-B14F-4D97-AF65-F5344CB8AC3E}">
        <p14:creationId xmlns:p14="http://schemas.microsoft.com/office/powerpoint/2010/main" val="397022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for retirement</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10</a:t>
            </a:fld>
            <a:endParaRPr lang="en-US" dirty="0"/>
          </a:p>
        </p:txBody>
      </p:sp>
      <p:cxnSp>
        <p:nvCxnSpPr>
          <p:cNvPr id="4" name="Straight Connector 3"/>
          <p:cNvCxnSpPr/>
          <p:nvPr/>
        </p:nvCxnSpPr>
        <p:spPr>
          <a:xfrm>
            <a:off x="564307" y="1422589"/>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7" name="Oval 6"/>
          <p:cNvSpPr/>
          <p:nvPr/>
        </p:nvSpPr>
        <p:spPr>
          <a:xfrm>
            <a:off x="525963"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0" name="Rectangle 9"/>
          <p:cNvSpPr/>
          <p:nvPr/>
        </p:nvSpPr>
        <p:spPr bwMode="auto">
          <a:xfrm>
            <a:off x="1755456" y="2013857"/>
            <a:ext cx="7484793" cy="58496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Save early to benefit from compounding interest.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745" y="2001410"/>
            <a:ext cx="559308" cy="559308"/>
          </a:xfrm>
          <a:prstGeom prst="rect">
            <a:avLst/>
          </a:prstGeom>
        </p:spPr>
      </p:pic>
      <p:sp>
        <p:nvSpPr>
          <p:cNvPr id="12" name="Content Placeholder 2"/>
          <p:cNvSpPr txBox="1">
            <a:spLocks/>
          </p:cNvSpPr>
          <p:nvPr/>
        </p:nvSpPr>
        <p:spPr bwMode="auto">
          <a:xfrm>
            <a:off x="638169" y="3044425"/>
            <a:ext cx="11164810" cy="360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indent="0">
              <a:buNone/>
            </a:pPr>
            <a:r>
              <a:rPr lang="en-US" sz="1800" dirty="0">
                <a:solidFill>
                  <a:srgbClr val="000000"/>
                </a:solidFill>
                <a:latin typeface="+mn-lt"/>
              </a:rPr>
              <a:t>The sooner you start saving for retirement, the less you will actually need to put away, because your money may work harder and grow more each year</a:t>
            </a:r>
            <a:r>
              <a:rPr lang="en-US" sz="1800" dirty="0" smtClean="0">
                <a:solidFill>
                  <a:srgbClr val="000000"/>
                </a:solidFill>
                <a:latin typeface="+mn-lt"/>
              </a:rPr>
              <a:t>.</a:t>
            </a:r>
            <a:r>
              <a:rPr lang="en-US" sz="1800" dirty="0">
                <a:latin typeface="+mn-lt"/>
              </a:rPr>
              <a:t> </a:t>
            </a:r>
            <a:r>
              <a:rPr lang="en-US" sz="1800" dirty="0" smtClean="0">
                <a:latin typeface="+mn-lt"/>
              </a:rPr>
              <a:t>To </a:t>
            </a:r>
            <a:r>
              <a:rPr lang="en-US" sz="1800" dirty="0">
                <a:latin typeface="+mn-lt"/>
              </a:rPr>
              <a:t>keep your retirement goals on target during your peak earning years, you may also want </a:t>
            </a:r>
            <a:r>
              <a:rPr lang="en-US" sz="1800" dirty="0" smtClean="0">
                <a:latin typeface="+mn-lt"/>
              </a:rPr>
              <a:t>to:</a:t>
            </a:r>
            <a:endParaRPr lang="en-US" sz="1800" dirty="0">
              <a:latin typeface="+mn-lt"/>
            </a:endParaRPr>
          </a:p>
          <a:p>
            <a:r>
              <a:rPr lang="en-US" sz="1800" dirty="0">
                <a:latin typeface="+mn-lt"/>
              </a:rPr>
              <a:t>Annually review your progress with your financial professional and adjust your saving and investment </a:t>
            </a:r>
            <a:r>
              <a:rPr lang="en-US" sz="1800" dirty="0" smtClean="0">
                <a:latin typeface="+mn-lt"/>
              </a:rPr>
              <a:t>goals </a:t>
            </a:r>
            <a:r>
              <a:rPr lang="en-US" sz="1800" dirty="0">
                <a:latin typeface="+mn-lt"/>
              </a:rPr>
              <a:t>and </a:t>
            </a:r>
            <a:r>
              <a:rPr lang="en-US" sz="1800" dirty="0" smtClean="0">
                <a:latin typeface="+mn-lt"/>
              </a:rPr>
              <a:t>manage </a:t>
            </a:r>
            <a:r>
              <a:rPr lang="en-US" sz="1800" dirty="0">
                <a:latin typeface="+mn-lt"/>
              </a:rPr>
              <a:t>your asset allocation to stay aligned with </a:t>
            </a:r>
            <a:r>
              <a:rPr lang="en-US" sz="1800" dirty="0" smtClean="0">
                <a:latin typeface="+mn-lt"/>
              </a:rPr>
              <a:t>your </a:t>
            </a:r>
            <a:r>
              <a:rPr lang="en-US" sz="1800" dirty="0">
                <a:latin typeface="+mn-lt"/>
              </a:rPr>
              <a:t>long-term goals, even during periods of market uncertainty.</a:t>
            </a:r>
          </a:p>
          <a:p>
            <a:r>
              <a:rPr lang="en-US" sz="1800" dirty="0" smtClean="0">
                <a:latin typeface="+mn-lt"/>
              </a:rPr>
              <a:t>Consider putting </a:t>
            </a:r>
            <a:r>
              <a:rPr lang="en-US" sz="1800" dirty="0">
                <a:latin typeface="+mn-lt"/>
              </a:rPr>
              <a:t>part or all of any bonuses, tax refunds, or other lump-sum payments into your retirement savings. </a:t>
            </a:r>
            <a:endParaRPr lang="en-US" sz="1800" dirty="0" smtClean="0">
              <a:latin typeface="+mn-lt"/>
            </a:endParaRPr>
          </a:p>
          <a:p>
            <a:pPr marL="0" indent="0">
              <a:buNone/>
            </a:pPr>
            <a:r>
              <a:rPr lang="en-US" sz="1800" dirty="0" smtClean="0">
                <a:latin typeface="+mn-lt"/>
              </a:rPr>
              <a:t>This </a:t>
            </a:r>
            <a:r>
              <a:rPr lang="en-US" sz="1800" dirty="0">
                <a:latin typeface="+mn-lt"/>
              </a:rPr>
              <a:t>will </a:t>
            </a:r>
            <a:r>
              <a:rPr lang="en-US" sz="1800" dirty="0" smtClean="0">
                <a:latin typeface="+mn-lt"/>
              </a:rPr>
              <a:t>help </a:t>
            </a:r>
            <a:r>
              <a:rPr lang="en-US" sz="1800" dirty="0">
                <a:latin typeface="+mn-lt"/>
              </a:rPr>
              <a:t>you to stay focused on maximizing your retirement savings and not let competing priorities get in the </a:t>
            </a:r>
            <a:r>
              <a:rPr lang="en-US" sz="1800" dirty="0" smtClean="0">
                <a:latin typeface="+mn-lt"/>
              </a:rPr>
              <a:t>way.</a:t>
            </a:r>
            <a:endParaRPr lang="en-US" sz="1800" dirty="0">
              <a:solidFill>
                <a:srgbClr val="000000"/>
              </a:solidFill>
              <a:latin typeface="+mn-lt"/>
            </a:endParaRPr>
          </a:p>
        </p:txBody>
      </p:sp>
    </p:spTree>
    <p:extLst>
      <p:ext uri="{BB962C8B-B14F-4D97-AF65-F5344CB8AC3E}">
        <p14:creationId xmlns:p14="http://schemas.microsoft.com/office/powerpoint/2010/main" val="51354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0040" y="1795201"/>
            <a:ext cx="5482562" cy="1393999"/>
          </a:xfrm>
          <a:ln>
            <a:noFill/>
          </a:ln>
        </p:spPr>
        <p:txBody>
          <a:bodyPr/>
          <a:lstStyle/>
          <a:p>
            <a:pPr marL="0" lvl="0" indent="0">
              <a:buNone/>
              <a:defRPr/>
            </a:pPr>
            <a:r>
              <a:rPr lang="en-US" dirty="0" smtClean="0">
                <a:solidFill>
                  <a:srgbClr val="D71E28"/>
                </a:solidFill>
                <a:latin typeface="Wells Fargo Sans SemiBold" panose="020B0703020203020204" pitchFamily="34" charset="0"/>
              </a:rPr>
              <a:t>Consider your next steps</a:t>
            </a:r>
          </a:p>
          <a:p>
            <a:pPr>
              <a:defRPr/>
            </a:pPr>
            <a:r>
              <a:rPr lang="en-US" dirty="0" smtClean="0">
                <a:ea typeface="Verdana" panose="020B0604030504040204" pitchFamily="34" charset="0"/>
              </a:rPr>
              <a:t>Consider what actions you can take to learn more.</a:t>
            </a:r>
          </a:p>
          <a:p>
            <a:endParaRPr lang="en-US" dirty="0"/>
          </a:p>
          <a:p>
            <a:pPr marL="228600" lvl="1" indent="0">
              <a:buNone/>
              <a:defRPr/>
            </a:pPr>
            <a:endParaRPr lang="en-US" dirty="0" smtClean="0">
              <a:ea typeface="Verdana" panose="020B0604030504040204" pitchFamily="34" charset="0"/>
            </a:endParaRPr>
          </a:p>
          <a:p>
            <a:pPr marL="0" lvl="0" indent="0">
              <a:buNone/>
              <a:defRPr/>
            </a:pPr>
            <a:endParaRPr lang="en-US" dirty="0">
              <a:solidFill>
                <a:srgbClr val="D71E28"/>
              </a:solidFill>
              <a:latin typeface="Wells Fargo Sans SemiBold" panose="020B0703020203020204" pitchFamily="34" charset="0"/>
            </a:endParaRPr>
          </a:p>
        </p:txBody>
      </p:sp>
      <p:sp>
        <p:nvSpPr>
          <p:cNvPr id="5" name="Slide Number Placeholder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
        <p:nvSpPr>
          <p:cNvPr id="9" name="Content Placeholder 2"/>
          <p:cNvSpPr txBox="1">
            <a:spLocks/>
          </p:cNvSpPr>
          <p:nvPr/>
        </p:nvSpPr>
        <p:spPr>
          <a:xfrm>
            <a:off x="320040" y="3189200"/>
            <a:ext cx="5775960" cy="3203191"/>
          </a:xfrm>
          <a:prstGeom prst="rect">
            <a:avLst/>
          </a:prstGeom>
          <a:ln>
            <a:noFill/>
          </a:ln>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1200"/>
              </a:spcBef>
              <a:spcAft>
                <a:spcPts val="0"/>
              </a:spcAft>
              <a:buClrTx/>
              <a:buSzPct val="100000"/>
              <a:buFont typeface="Wells Fargo Sans"/>
              <a:buChar char="•"/>
              <a:tabLst/>
              <a:defRPr/>
            </a:pPr>
            <a:endParaRPr kumimoji="0" lang="en-US" sz="18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a:p>
            <a:pPr marL="0" marR="0" lvl="0" indent="0" algn="l" defTabSz="914400" rtl="0" eaLnBrk="1" fontAlgn="auto" latinLnBrk="0" hangingPunct="1">
              <a:lnSpc>
                <a:spcPct val="100000"/>
              </a:lnSpc>
              <a:spcBef>
                <a:spcPts val="1200"/>
              </a:spcBef>
              <a:spcAft>
                <a:spcPts val="0"/>
              </a:spcAft>
              <a:buClrTx/>
              <a:buSzTx/>
              <a:buFont typeface="Wells Fargo Sans" panose="020B0503020203020204" pitchFamily="34" charset="0"/>
              <a:buNone/>
              <a:tabLst/>
              <a:defRPr/>
            </a:pPr>
            <a:r>
              <a:rPr lang="en-US" dirty="0" smtClean="0">
                <a:solidFill>
                  <a:srgbClr val="D71E28"/>
                </a:solidFill>
                <a:latin typeface="Wells Fargo Sans SemiBold" panose="020B0703020203020204" pitchFamily="34" charset="0"/>
                <a:ea typeface="Verdana" panose="020B0604030504040204" pitchFamily="34" charset="0"/>
              </a:rPr>
              <a:t>Review the resource flyer that provides</a:t>
            </a:r>
            <a:r>
              <a:rPr kumimoji="0" lang="en-US" sz="1800" b="0" i="0" u="none" kern="1200" cap="none" spc="0" normalizeH="0" baseline="0" noProof="0" dirty="0" smtClean="0">
                <a:ln>
                  <a:noFill/>
                </a:ln>
                <a:solidFill>
                  <a:srgbClr val="D71E28"/>
                </a:solidFill>
                <a:effectLst/>
                <a:uLnTx/>
                <a:uFillTx/>
                <a:latin typeface="Wells Fargo Sans SemiBold" panose="020B0703020203020204" pitchFamily="34" charset="0"/>
                <a:ea typeface="Verdana" panose="020B0604030504040204" pitchFamily="34" charset="0"/>
              </a:rPr>
              <a:t>:</a:t>
            </a:r>
          </a:p>
          <a:p>
            <a:pPr marL="228600" marR="0" lvl="0" indent="-2286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141414"/>
                </a:solidFill>
                <a:effectLst/>
                <a:uLnTx/>
                <a:uFillTx/>
                <a:ea typeface="Verdana" panose="020B0604030504040204" pitchFamily="34" charset="0"/>
              </a:rPr>
              <a:t>Summarizes topics discussed today</a:t>
            </a:r>
          </a:p>
          <a:p>
            <a:pPr marL="228600" marR="0" lvl="0" indent="-2286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141414"/>
                </a:solidFill>
                <a:effectLst/>
                <a:uLnTx/>
                <a:uFillTx/>
                <a:ea typeface="Verdana" panose="020B0604030504040204" pitchFamily="34" charset="0"/>
              </a:rPr>
              <a:t>Provides you with a link</a:t>
            </a:r>
            <a:r>
              <a:rPr kumimoji="0" lang="en-US" sz="1800" b="0" i="0" u="none" strike="noStrike" kern="1200" cap="none" spc="0" normalizeH="0" noProof="0" dirty="0" smtClean="0">
                <a:ln>
                  <a:noFill/>
                </a:ln>
                <a:solidFill>
                  <a:srgbClr val="141414"/>
                </a:solidFill>
                <a:effectLst/>
                <a:uLnTx/>
                <a:uFillTx/>
                <a:ea typeface="Verdana" panose="020B0604030504040204" pitchFamily="34" charset="0"/>
              </a:rPr>
              <a:t> to</a:t>
            </a:r>
            <a:r>
              <a:rPr kumimoji="0" lang="en-US" sz="1800" b="0" i="0" u="none" strike="noStrike" kern="1200" cap="none" spc="0" normalizeH="0" baseline="0" noProof="0" dirty="0" smtClean="0">
                <a:ln>
                  <a:noFill/>
                </a:ln>
                <a:solidFill>
                  <a:srgbClr val="141414"/>
                </a:solidFill>
                <a:effectLst/>
                <a:uLnTx/>
                <a:uFillTx/>
                <a:ea typeface="Verdana" panose="020B0604030504040204" pitchFamily="34" charset="0"/>
              </a:rPr>
              <a:t> financial education resources</a:t>
            </a:r>
          </a:p>
          <a:p>
            <a:pPr marL="228600" marR="0" lvl="0" indent="-2286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dirty="0" smtClean="0">
                <a:solidFill>
                  <a:srgbClr val="141414"/>
                </a:solidFill>
                <a:ea typeface="Verdana" panose="020B0604030504040204" pitchFamily="34" charset="0"/>
              </a:rPr>
              <a:t>Convenient ways to reach us</a:t>
            </a:r>
            <a:endParaRPr kumimoji="0" lang="en-US" sz="1800" b="0" i="0" u="none" strike="noStrike" kern="1200" cap="none" spc="0" normalizeH="0" baseline="0" noProof="0" dirty="0" smtClean="0">
              <a:ln>
                <a:noFill/>
              </a:ln>
              <a:solidFill>
                <a:srgbClr val="141414"/>
              </a:solidFill>
              <a:effectLst/>
              <a:uLnTx/>
              <a:uFillTx/>
              <a:ea typeface="Verdana" panose="020B0604030504040204" pitchFamily="34" charset="0"/>
            </a:endParaRPr>
          </a:p>
        </p:txBody>
      </p:sp>
      <p:pic>
        <p:nvPicPr>
          <p:cNvPr id="6" name="Picture 5"/>
          <p:cNvPicPr>
            <a:picLocks noChangeAspect="1"/>
          </p:cNvPicPr>
          <p:nvPr/>
        </p:nvPicPr>
        <p:blipFill>
          <a:blip r:embed="rId3"/>
          <a:stretch>
            <a:fillRect/>
          </a:stretch>
        </p:blipFill>
        <p:spPr>
          <a:xfrm>
            <a:off x="6385560" y="1795201"/>
            <a:ext cx="5129398" cy="3077639"/>
          </a:xfrm>
          <a:prstGeom prst="rect">
            <a:avLst/>
          </a:prstGeom>
        </p:spPr>
      </p:pic>
      <p:sp>
        <p:nvSpPr>
          <p:cNvPr id="10" name="Title 1"/>
          <p:cNvSpPr txBox="1">
            <a:spLocks/>
          </p:cNvSpPr>
          <p:nvPr/>
        </p:nvSpPr>
        <p:spPr>
          <a:xfrm>
            <a:off x="320040" y="472439"/>
            <a:ext cx="8138160" cy="88392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D71E28"/>
                </a:solidFill>
                <a:effectLst/>
                <a:uLnTx/>
                <a:uFillTx/>
                <a:latin typeface="Wells Fargo Sans Display" panose="020B0503020203020204" pitchFamily="34" charset="0"/>
                <a:ea typeface="+mj-ea"/>
                <a:cs typeface="+mj-cs"/>
              </a:rPr>
              <a:t>How </a:t>
            </a:r>
            <a:r>
              <a:rPr lang="en-US" noProof="0" dirty="0" smtClean="0">
                <a:solidFill>
                  <a:srgbClr val="D71E28"/>
                </a:solidFill>
                <a:latin typeface="Wells Fargo Sans Display" panose="020B0503020203020204" pitchFamily="34" charset="0"/>
              </a:rPr>
              <a:t>can</a:t>
            </a:r>
            <a:r>
              <a:rPr kumimoji="0" lang="en-US" sz="3200" b="0" i="0" u="none" strike="noStrike" kern="1200" cap="none" spc="0" normalizeH="0" baseline="0" noProof="0" dirty="0" smtClean="0">
                <a:ln>
                  <a:noFill/>
                </a:ln>
                <a:solidFill>
                  <a:srgbClr val="D71E28"/>
                </a:solidFill>
                <a:effectLst/>
                <a:uLnTx/>
                <a:uFillTx/>
                <a:latin typeface="Wells Fargo Sans Display" panose="020B0503020203020204" pitchFamily="34" charset="0"/>
                <a:ea typeface="+mj-ea"/>
                <a:cs typeface="+mj-cs"/>
              </a:rPr>
              <a:t> you get started? </a:t>
            </a:r>
            <a:endParaRPr kumimoji="0" lang="en-US" sz="3200" b="0" i="0" u="none" strike="noStrike" kern="1200" cap="none" spc="0" normalizeH="0" baseline="0" noProof="0" dirty="0">
              <a:ln>
                <a:noFill/>
              </a:ln>
              <a:solidFill>
                <a:srgbClr val="D71E28"/>
              </a:solidFill>
              <a:effectLst/>
              <a:uLnTx/>
              <a:uFillTx/>
              <a:latin typeface="Wells Fargo Sans Display" panose="020B0503020203020204" pitchFamily="34" charset="0"/>
              <a:ea typeface="+mj-ea"/>
              <a:cs typeface="+mj-cs"/>
            </a:endParaRPr>
          </a:p>
        </p:txBody>
      </p:sp>
    </p:spTree>
    <p:extLst>
      <p:ext uri="{BB962C8B-B14F-4D97-AF65-F5344CB8AC3E}">
        <p14:creationId xmlns:p14="http://schemas.microsoft.com/office/powerpoint/2010/main" val="126370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65625" y="3272270"/>
            <a:ext cx="3457575" cy="2687877"/>
          </a:xfrm>
        </p:spPr>
        <p:txBody>
          <a:bodyPr/>
          <a:lstStyle/>
          <a:p>
            <a:pPr marL="0" indent="0">
              <a:buNone/>
            </a:pPr>
            <a:r>
              <a:rPr lang="en-US" dirty="0" smtClean="0">
                <a:solidFill>
                  <a:srgbClr val="3B3331"/>
                </a:solidFill>
                <a:latin typeface="Wells Fargo Sans SemiBold" panose="020B0703020203020204" pitchFamily="34" charset="0"/>
              </a:rPr>
              <a:t>Call us at</a:t>
            </a:r>
          </a:p>
          <a:p>
            <a:pPr marL="0" indent="0">
              <a:buNone/>
            </a:pPr>
            <a:r>
              <a:rPr lang="en-US" dirty="0" smtClean="0">
                <a:solidFill>
                  <a:srgbClr val="352B6B"/>
                </a:solidFill>
                <a:hlinkClick r:id="rId3"/>
              </a:rPr>
              <a:t>1-800-869-3557 </a:t>
            </a:r>
            <a:r>
              <a:rPr lang="en-US" dirty="0">
                <a:solidFill>
                  <a:srgbClr val="352B6B"/>
                </a:solidFill>
              </a:rPr>
              <a:t>	</a:t>
            </a:r>
          </a:p>
          <a:p>
            <a:pPr marL="0" indent="0">
              <a:buNone/>
            </a:pPr>
            <a:r>
              <a:rPr lang="en-US" dirty="0" smtClean="0"/>
              <a:t>24 hours a day, 7 days a week</a:t>
            </a:r>
            <a:endParaRPr lang="en-US" dirty="0"/>
          </a:p>
          <a:p>
            <a:pPr marL="0" indent="0">
              <a:buNone/>
            </a:pPr>
            <a:r>
              <a:rPr lang="en-US" dirty="0" smtClean="0"/>
              <a:t>                                                                                                                                                                                                                                                                                                                                                                                                                                                                                                                                                                                                                                                                                                                                                                                                                                                                                                                                                                                                                                                                                                                                                                                                                                                                                                                                                                                                                                                                                                                                                                                                                                                                                                                                                                                                                                                                                                                                                                                                                                                                                                                                                                                                                                                                                                                                                                                                                                                                                                                                                                                                                                                                                                                                                                                                                                                                                                                                                                                                                                                                                                                                                                                                                                                                                                                                                                                                                                                                                                                                                                                                                                                                                                                                                                                                                                                                                                                                                                                                                                                                                                                                                                                                                                                                                                                                                                                                                                                                                                                                                                                                                                                                                                                                                                                                                                                                                                                                                                                                                                                                                                                                                                                                                                                                                                                                                                                                                                                                                                                                                                                                                                                                                                                                                                                                                                                                                                                                                                                                                                                                                                                                                                                                                                                                                                                                                                                                                                                                                                                                                                                                                                                                                                                                                                                                                                                                                                                                                                                                                                                                                                                                                                                                                                                                                                                                                                                                                                                                                                                                                                                                                                                                                                                                                                                                                                                                                                                                                                                                                                                                                                                                                                                                                                                                                                                                                                                                                                                                                                                                                                                                                                                                                                                                           </a:t>
            </a:r>
            <a:endParaRPr lang="en-US" dirty="0"/>
          </a:p>
        </p:txBody>
      </p:sp>
      <p:sp>
        <p:nvSpPr>
          <p:cNvPr id="4" name="Content Placeholder 3"/>
          <p:cNvSpPr>
            <a:spLocks noGrp="1"/>
          </p:cNvSpPr>
          <p:nvPr>
            <p:ph sz="half" idx="2"/>
          </p:nvPr>
        </p:nvSpPr>
        <p:spPr>
          <a:xfrm>
            <a:off x="457200" y="3272273"/>
            <a:ext cx="3454400" cy="2687877"/>
          </a:xfrm>
        </p:spPr>
        <p:txBody>
          <a:bodyPr/>
          <a:lstStyle/>
          <a:p>
            <a:pPr marL="0" indent="0">
              <a:buNone/>
            </a:pPr>
            <a:r>
              <a:rPr lang="en-US" dirty="0" smtClean="0">
                <a:latin typeface="Wells Fargo Sans SemiBold" panose="020B0703020203020204" pitchFamily="34" charset="0"/>
              </a:rPr>
              <a:t>Make an appointment</a:t>
            </a:r>
          </a:p>
          <a:p>
            <a:pPr marL="0" indent="0">
              <a:buNone/>
            </a:pPr>
            <a:r>
              <a:rPr lang="en-US" dirty="0" smtClean="0">
                <a:solidFill>
                  <a:srgbClr val="5A469B"/>
                </a:solidFill>
                <a:latin typeface="Segoe UI" panose="020B0502040204020203" pitchFamily="34" charset="0"/>
                <a:hlinkClick r:id="rId4"/>
              </a:rPr>
              <a:t>wellsfargo.com/appointment</a:t>
            </a:r>
            <a:endParaRPr lang="en-US" dirty="0" smtClean="0">
              <a:solidFill>
                <a:srgbClr val="5A469B"/>
              </a:solidFill>
              <a:latin typeface="Segoe UI" panose="020B0502040204020203" pitchFamily="34" charset="0"/>
            </a:endParaRPr>
          </a:p>
          <a:p>
            <a:pPr marL="0" indent="0" algn="ctr">
              <a:buNone/>
            </a:pPr>
            <a:r>
              <a:rPr lang="en-US" dirty="0" smtClean="0">
                <a:latin typeface="Segoe UI" panose="020B0502040204020203" pitchFamily="34" charset="0"/>
              </a:rPr>
              <a:t>                                                                       </a:t>
            </a:r>
          </a:p>
        </p:txBody>
      </p:sp>
      <p:sp>
        <p:nvSpPr>
          <p:cNvPr id="5" name="Content Placeholder 4"/>
          <p:cNvSpPr>
            <a:spLocks noGrp="1"/>
          </p:cNvSpPr>
          <p:nvPr>
            <p:ph sz="quarter" idx="10"/>
          </p:nvPr>
        </p:nvSpPr>
        <p:spPr>
          <a:xfrm>
            <a:off x="8277225" y="3272271"/>
            <a:ext cx="3457575" cy="2687877"/>
          </a:xfrm>
        </p:spPr>
        <p:txBody>
          <a:bodyPr/>
          <a:lstStyle/>
          <a:p>
            <a:pPr marL="0" indent="0">
              <a:buNone/>
            </a:pPr>
            <a:r>
              <a:rPr lang="en-US" dirty="0" smtClean="0">
                <a:latin typeface="Wells Fargo Sans SemiBold" panose="020B0703020203020204" pitchFamily="34" charset="0"/>
              </a:rPr>
              <a:t>Visit us online</a:t>
            </a:r>
          </a:p>
          <a:p>
            <a:pPr marL="0" indent="0">
              <a:buNone/>
            </a:pPr>
            <a:r>
              <a:rPr lang="en-US" dirty="0" smtClean="0">
                <a:latin typeface="Wells Fargo Sans SemiBold" panose="020B0703020203020204" pitchFamily="34" charset="0"/>
              </a:rPr>
              <a:t> </a:t>
            </a:r>
            <a:r>
              <a:rPr lang="en-US" dirty="0" smtClean="0">
                <a:latin typeface="Segoe UI" panose="020B0502040204020203" pitchFamily="34" charset="0"/>
              </a:rPr>
              <a:t>wellsfargo.com/atwork</a:t>
            </a:r>
            <a:endParaRPr lang="en-US" dirty="0">
              <a:latin typeface="Segoe UI" panose="020B0502040204020203" pitchFamily="34" charset="0"/>
            </a:endParaRPr>
          </a:p>
          <a:p>
            <a:pPr marL="0" indent="0">
              <a:buNone/>
            </a:pPr>
            <a:endParaRPr lang="en-US" dirty="0" smtClean="0">
              <a:latin typeface="Wells Fargo Sans SemiBold" panose="020B0703020203020204" pitchFamily="34" charset="0"/>
            </a:endParaRPr>
          </a:p>
          <a:p>
            <a:pPr marL="0" indent="0">
              <a:buNone/>
            </a:pPr>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
        <p:nvSpPr>
          <p:cNvPr id="9" name="Title 1"/>
          <p:cNvSpPr txBox="1">
            <a:spLocks/>
          </p:cNvSpPr>
          <p:nvPr/>
        </p:nvSpPr>
        <p:spPr>
          <a:xfrm>
            <a:off x="313835" y="487678"/>
            <a:ext cx="8138160" cy="88392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D71E28"/>
                </a:solidFill>
                <a:effectLst/>
                <a:uLnTx/>
                <a:uFillTx/>
                <a:latin typeface="Wells Fargo Sans Display" panose="020B0503020203020204" pitchFamily="34" charset="0"/>
                <a:ea typeface="+mj-ea"/>
                <a:cs typeface="+mj-cs"/>
              </a:rPr>
              <a:t>Get started </a:t>
            </a:r>
            <a:r>
              <a:rPr kumimoji="0" lang="en-US" sz="3200" b="0" i="0" u="none" strike="noStrike" kern="1200" cap="none" spc="0" normalizeH="0" baseline="0" noProof="0" dirty="0" smtClean="0">
                <a:ln>
                  <a:noFill/>
                </a:ln>
                <a:solidFill>
                  <a:srgbClr val="D71E28"/>
                </a:solidFill>
                <a:effectLst/>
                <a:uLnTx/>
                <a:uFillTx/>
                <a:latin typeface="Wells Fargo Sans Display" panose="020B0503020203020204" pitchFamily="34" charset="0"/>
                <a:ea typeface="+mj-ea"/>
                <a:cs typeface="+mj-cs"/>
              </a:rPr>
              <a:t>today,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D71E28"/>
                </a:solidFill>
                <a:effectLst/>
                <a:uLnTx/>
                <a:uFillTx/>
                <a:latin typeface="Wells Fargo Sans Display" panose="020B0503020203020204" pitchFamily="34" charset="0"/>
                <a:ea typeface="+mj-ea"/>
                <a:cs typeface="+mj-cs"/>
              </a:rPr>
              <a:t>learn </a:t>
            </a:r>
            <a:r>
              <a:rPr kumimoji="0" lang="en-US" sz="3200" b="0" i="0" u="none" strike="noStrike" kern="1200" cap="none" spc="0" normalizeH="0" baseline="0" noProof="0" dirty="0">
                <a:ln>
                  <a:noFill/>
                </a:ln>
                <a:solidFill>
                  <a:srgbClr val="D71E28"/>
                </a:solidFill>
                <a:effectLst/>
                <a:uLnTx/>
                <a:uFillTx/>
                <a:latin typeface="Wells Fargo Sans Display" panose="020B0503020203020204" pitchFamily="34" charset="0"/>
                <a:ea typeface="+mj-ea"/>
                <a:cs typeface="+mj-cs"/>
              </a:rPr>
              <a:t>more or make an appointment  </a:t>
            </a:r>
          </a:p>
        </p:txBody>
      </p:sp>
      <p:pic>
        <p:nvPicPr>
          <p:cNvPr id="2" name="Picture 1"/>
          <p:cNvPicPr>
            <a:picLocks noChangeAspect="1"/>
          </p:cNvPicPr>
          <p:nvPr/>
        </p:nvPicPr>
        <p:blipFill>
          <a:blip r:embed="rId5"/>
          <a:stretch>
            <a:fillRect/>
          </a:stretch>
        </p:blipFill>
        <p:spPr>
          <a:xfrm>
            <a:off x="7541895" y="487678"/>
            <a:ext cx="3888125" cy="21799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896" y="4170861"/>
            <a:ext cx="1181100" cy="1181100"/>
          </a:xfrm>
          <a:prstGeom prst="rect">
            <a:avLst/>
          </a:prstGeom>
        </p:spPr>
      </p:pic>
    </p:spTree>
    <p:extLst>
      <p:ext uri="{BB962C8B-B14F-4D97-AF65-F5344CB8AC3E}">
        <p14:creationId xmlns:p14="http://schemas.microsoft.com/office/powerpoint/2010/main" val="1413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Slide Number Placeholder 38"/>
          <p:cNvSpPr txBox="1">
            <a:spLocks/>
          </p:cNvSpPr>
          <p:nvPr/>
        </p:nvSpPr>
        <p:spPr>
          <a:xfrm>
            <a:off x="11511628" y="6400800"/>
            <a:ext cx="384048" cy="228600"/>
          </a:xfrm>
          <a:prstGeom prst="rect">
            <a:avLst/>
          </a:prstGeom>
        </p:spPr>
        <p:txBody>
          <a:bodyPr vert="horz" lIns="0" tIns="0" rIns="0" bIns="0" spcCol="457200" rtlCol="0" anchor="b" anchorCtr="0">
            <a:noAutofit/>
          </a:bodyPr>
          <a:lstStyle>
            <a:lvl1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0"/>
              </a:spcAft>
              <a:buFontTx/>
              <a:buNone/>
              <a:defRPr sz="1400" b="0" i="0" u="none"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4pPr>
            <a:lvl5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7pPr>
            <a:lvl8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8pPr>
            <a:lvl9pPr marL="0" indent="0" algn="l" defTabSz="914400" rtl="0" eaLnBrk="1" latinLnBrk="0" hangingPunct="1">
              <a:lnSpc>
                <a:spcPct val="100000"/>
              </a:lnSpc>
              <a:spcBef>
                <a:spcPts val="0"/>
              </a:spcBef>
              <a:spcAft>
                <a:spcPts val="0"/>
              </a:spcAft>
              <a:buFontTx/>
              <a:buNone/>
              <a:defRPr sz="1400" kern="1200">
                <a:solidFill>
                  <a:schemeClr val="tx1"/>
                </a:solidFill>
                <a:latin typeface="+mn-lt"/>
                <a:ea typeface="+mn-ea"/>
                <a:cs typeface="+mn-cs"/>
              </a:defRPr>
            </a:lvl9pPr>
          </a:lstStyle>
          <a:p>
            <a:r>
              <a:rPr lang="en-US" sz="800" dirty="0" smtClean="0"/>
              <a:t>12</a:t>
            </a:r>
            <a:endParaRPr lang="en-US" sz="800" dirty="0"/>
          </a:p>
        </p:txBody>
      </p:sp>
    </p:spTree>
    <p:extLst>
      <p:ext uri="{BB962C8B-B14F-4D97-AF65-F5344CB8AC3E}">
        <p14:creationId xmlns:p14="http://schemas.microsoft.com/office/powerpoint/2010/main" val="168243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 financial health one step at a </a:t>
            </a:r>
            <a:r>
              <a:rPr lang="en-US" dirty="0" smtClean="0"/>
              <a:t>time</a:t>
            </a:r>
            <a:br>
              <a:rPr lang="en-US" dirty="0" smtClean="0"/>
            </a:br>
            <a:r>
              <a:rPr lang="en-US" sz="1800" dirty="0">
                <a:solidFill>
                  <a:schemeClr val="tx1"/>
                </a:solidFill>
                <a:latin typeface="Wells Fargo Sans SemiBold" panose="020B0703020203020204" pitchFamily="34" charset="0"/>
              </a:rPr>
              <a:t>Get started with simple, easy-to-follow guidelines</a:t>
            </a:r>
            <a:r>
              <a:rPr lang="en-US" sz="2400" dirty="0">
                <a:solidFill>
                  <a:schemeClr val="tx1"/>
                </a:solidFill>
              </a:rPr>
              <a:t>.</a:t>
            </a:r>
            <a:r>
              <a:rPr lang="en-US" sz="5400" dirty="0"/>
              <a:t/>
            </a:r>
            <a:br>
              <a:rPr lang="en-US" sz="5400" dirty="0"/>
            </a:b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a:t>
            </a:fld>
            <a:endParaRPr lang="en-US" dirty="0"/>
          </a:p>
        </p:txBody>
      </p:sp>
      <p:sp>
        <p:nvSpPr>
          <p:cNvPr id="11" name="Rectangle 10"/>
          <p:cNvSpPr/>
          <p:nvPr/>
        </p:nvSpPr>
        <p:spPr>
          <a:xfrm>
            <a:off x="409074" y="1439617"/>
            <a:ext cx="4572000" cy="369332"/>
          </a:xfrm>
          <a:prstGeom prst="rect">
            <a:avLst/>
          </a:prstGeom>
        </p:spPr>
        <p:txBody>
          <a:bodyPr>
            <a:spAutoFit/>
          </a:bodyPr>
          <a:lstStyle/>
          <a:p>
            <a:pPr algn="l" eaLnBrk="1" hangingPunct="1"/>
            <a:r>
              <a:rPr lang="en-US" u="sng" dirty="0">
                <a:solidFill>
                  <a:srgbClr val="5A469B"/>
                </a:solidFill>
                <a:latin typeface="Wells Fargo Sans SemiBold" panose="020B0703020203020204" pitchFamily="34" charset="0"/>
                <a:ea typeface="+mn-ea"/>
                <a:cs typeface="Arial" charset="0"/>
              </a:rPr>
              <a:t>wellsfargo.com/financial-health</a:t>
            </a:r>
          </a:p>
        </p:txBody>
      </p:sp>
      <p:sp>
        <p:nvSpPr>
          <p:cNvPr id="13" name="Oval 12"/>
          <p:cNvSpPr/>
          <p:nvPr/>
        </p:nvSpPr>
        <p:spPr>
          <a:xfrm>
            <a:off x="6619719" y="5541554"/>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4" name="Oval 13"/>
          <p:cNvSpPr/>
          <p:nvPr/>
        </p:nvSpPr>
        <p:spPr>
          <a:xfrm>
            <a:off x="6619719" y="1935574"/>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5" name="Oval 14"/>
          <p:cNvSpPr/>
          <p:nvPr/>
        </p:nvSpPr>
        <p:spPr>
          <a:xfrm>
            <a:off x="635508" y="55199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1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90" y="5843839"/>
            <a:ext cx="616090" cy="26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1837" y="5717988"/>
            <a:ext cx="559308" cy="559308"/>
          </a:xfrm>
          <a:prstGeom prst="rect">
            <a:avLst/>
          </a:prstGeom>
        </p:spPr>
      </p:pic>
      <p:sp>
        <p:nvSpPr>
          <p:cNvPr id="18" name="Oval 17"/>
          <p:cNvSpPr/>
          <p:nvPr/>
        </p:nvSpPr>
        <p:spPr>
          <a:xfrm>
            <a:off x="635508" y="3104634"/>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9" name="Oval 18"/>
          <p:cNvSpPr/>
          <p:nvPr/>
        </p:nvSpPr>
        <p:spPr>
          <a:xfrm>
            <a:off x="635508" y="1953128"/>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20"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1440" y="3293965"/>
            <a:ext cx="499407" cy="4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20"/>
          <p:cNvSpPr/>
          <p:nvPr/>
        </p:nvSpPr>
        <p:spPr>
          <a:xfrm>
            <a:off x="635508" y="4277228"/>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782" y="4438696"/>
            <a:ext cx="444246" cy="526998"/>
          </a:xfrm>
          <a:prstGeom prst="rect">
            <a:avLst/>
          </a:prstGeom>
        </p:spPr>
      </p:pic>
      <p:sp>
        <p:nvSpPr>
          <p:cNvPr id="23" name="Rectangle 22"/>
          <p:cNvSpPr/>
          <p:nvPr/>
        </p:nvSpPr>
        <p:spPr>
          <a:xfrm>
            <a:off x="1514475" y="2188765"/>
            <a:ext cx="1908086" cy="369332"/>
          </a:xfrm>
          <a:prstGeom prst="rect">
            <a:avLst/>
          </a:prstGeom>
        </p:spPr>
        <p:txBody>
          <a:bodyPr wrap="none">
            <a:spAutoFit/>
          </a:bodyPr>
          <a:lstStyle/>
          <a:p>
            <a:pPr lvl="0" algn="l" defTabSz="685800" eaLnBrk="1" fontAlgn="auto" hangingPunct="1">
              <a:spcBef>
                <a:spcPts val="0"/>
              </a:spcBef>
              <a:spcAft>
                <a:spcPts val="0"/>
              </a:spcAft>
              <a:defRPr/>
            </a:pPr>
            <a:r>
              <a:rPr lang="en-US" sz="1800" dirty="0">
                <a:latin typeface="+mn-lt"/>
              </a:rPr>
              <a:t>Pay yourself first</a:t>
            </a:r>
          </a:p>
        </p:txBody>
      </p:sp>
      <p:sp>
        <p:nvSpPr>
          <p:cNvPr id="24" name="Rectangle 23"/>
          <p:cNvSpPr/>
          <p:nvPr/>
        </p:nvSpPr>
        <p:spPr>
          <a:xfrm>
            <a:off x="1503670" y="3435003"/>
            <a:ext cx="2115579" cy="369332"/>
          </a:xfrm>
          <a:prstGeom prst="rect">
            <a:avLst/>
          </a:prstGeom>
        </p:spPr>
        <p:txBody>
          <a:bodyPr wrap="none">
            <a:spAutoFit/>
          </a:bodyPr>
          <a:lstStyle/>
          <a:p>
            <a:pPr lvl="0" algn="l" defTabSz="685800" eaLnBrk="1" fontAlgn="auto" hangingPunct="1">
              <a:spcBef>
                <a:spcPts val="0"/>
              </a:spcBef>
              <a:spcAft>
                <a:spcPts val="0"/>
              </a:spcAft>
              <a:defRPr/>
            </a:pPr>
            <a:r>
              <a:rPr lang="en-US" sz="1800" dirty="0">
                <a:latin typeface="+mn-lt"/>
              </a:rPr>
              <a:t>Create a safety net</a:t>
            </a:r>
          </a:p>
        </p:txBody>
      </p:sp>
      <p:sp>
        <p:nvSpPr>
          <p:cNvPr id="25" name="Rectangle 24"/>
          <p:cNvSpPr/>
          <p:nvPr/>
        </p:nvSpPr>
        <p:spPr>
          <a:xfrm>
            <a:off x="1501980" y="4553113"/>
            <a:ext cx="2571923" cy="369332"/>
          </a:xfrm>
          <a:prstGeom prst="rect">
            <a:avLst/>
          </a:prstGeom>
        </p:spPr>
        <p:txBody>
          <a:bodyPr wrap="none">
            <a:spAutoFit/>
          </a:bodyPr>
          <a:lstStyle/>
          <a:p>
            <a:pPr lvl="0" algn="l" defTabSz="685800" eaLnBrk="1" fontAlgn="auto" hangingPunct="1">
              <a:spcBef>
                <a:spcPts val="0"/>
              </a:spcBef>
              <a:spcAft>
                <a:spcPts val="0"/>
              </a:spcAft>
              <a:defRPr/>
            </a:pPr>
            <a:r>
              <a:rPr lang="en-US" sz="1800" dirty="0">
                <a:latin typeface="+mn-lt"/>
              </a:rPr>
              <a:t>Pay </a:t>
            </a:r>
            <a:r>
              <a:rPr lang="en-US" sz="1800" dirty="0" smtClean="0">
                <a:latin typeface="+mn-lt"/>
              </a:rPr>
              <a:t>on time, every </a:t>
            </a:r>
            <a:r>
              <a:rPr lang="en-US" sz="1800" dirty="0">
                <a:latin typeface="+mn-lt"/>
              </a:rPr>
              <a:t>time</a:t>
            </a:r>
          </a:p>
        </p:txBody>
      </p:sp>
      <p:sp>
        <p:nvSpPr>
          <p:cNvPr id="26" name="Rectangle 25"/>
          <p:cNvSpPr/>
          <p:nvPr/>
        </p:nvSpPr>
        <p:spPr>
          <a:xfrm>
            <a:off x="1514475" y="5837024"/>
            <a:ext cx="3331938" cy="341632"/>
          </a:xfrm>
          <a:prstGeom prst="rect">
            <a:avLst/>
          </a:prstGeom>
        </p:spPr>
        <p:txBody>
          <a:bodyPr wrap="none">
            <a:spAutoFit/>
          </a:bodyPr>
          <a:lstStyle/>
          <a:p>
            <a:pPr algn="l" defTabSz="1911350" eaLnBrk="1" hangingPunct="1">
              <a:lnSpc>
                <a:spcPct val="90000"/>
              </a:lnSpc>
              <a:spcAft>
                <a:spcPct val="35000"/>
              </a:spcAft>
            </a:pPr>
            <a:r>
              <a:rPr lang="en-US" sz="1800" dirty="0">
                <a:latin typeface="Wells Fargo Sans" panose="020B0503020203020204" pitchFamily="34" charset="0"/>
              </a:rPr>
              <a:t>Review </a:t>
            </a:r>
            <a:r>
              <a:rPr lang="en-US" sz="1800" dirty="0" smtClean="0">
                <a:latin typeface="Wells Fargo Sans" panose="020B0503020203020204" pitchFamily="34" charset="0"/>
              </a:rPr>
              <a:t>your insurance </a:t>
            </a:r>
            <a:r>
              <a:rPr lang="en-US" sz="1800" dirty="0">
                <a:latin typeface="Wells Fargo Sans" panose="020B0503020203020204" pitchFamily="34" charset="0"/>
              </a:rPr>
              <a:t>annually</a:t>
            </a:r>
          </a:p>
        </p:txBody>
      </p:sp>
      <p:sp>
        <p:nvSpPr>
          <p:cNvPr id="27" name="Oval 26"/>
          <p:cNvSpPr/>
          <p:nvPr/>
        </p:nvSpPr>
        <p:spPr>
          <a:xfrm>
            <a:off x="6619719" y="3146268"/>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28" name="Oval 27"/>
          <p:cNvSpPr/>
          <p:nvPr/>
        </p:nvSpPr>
        <p:spPr>
          <a:xfrm>
            <a:off x="6619719" y="4298793"/>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29" name="Rectangle 28"/>
          <p:cNvSpPr/>
          <p:nvPr/>
        </p:nvSpPr>
        <p:spPr>
          <a:xfrm>
            <a:off x="7509997" y="2213752"/>
            <a:ext cx="2229969" cy="341632"/>
          </a:xfrm>
          <a:prstGeom prst="rect">
            <a:avLst/>
          </a:prstGeom>
        </p:spPr>
        <p:txBody>
          <a:bodyPr wrap="none">
            <a:spAutoFit/>
          </a:bodyPr>
          <a:lstStyle/>
          <a:p>
            <a:pPr algn="l" defTabSz="1911350" eaLnBrk="1" hangingPunct="1">
              <a:lnSpc>
                <a:spcPct val="90000"/>
              </a:lnSpc>
              <a:spcAft>
                <a:spcPct val="35000"/>
              </a:spcAft>
            </a:pPr>
            <a:r>
              <a:rPr lang="en-US" sz="1800" dirty="0">
                <a:latin typeface="Wells Fargo Sans" panose="020B0503020203020204" pitchFamily="34" charset="0"/>
              </a:rPr>
              <a:t>Track </a:t>
            </a:r>
            <a:r>
              <a:rPr lang="en-US" sz="1800" dirty="0" smtClean="0">
                <a:latin typeface="Wells Fargo Sans" panose="020B0503020203020204" pitchFamily="34" charset="0"/>
              </a:rPr>
              <a:t>your spending</a:t>
            </a:r>
            <a:endParaRPr lang="en-US" sz="1800" dirty="0">
              <a:latin typeface="Wells Fargo Sans" panose="020B0503020203020204" pitchFamily="34" charset="0"/>
            </a:endParaRPr>
          </a:p>
        </p:txBody>
      </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8122" y="3421538"/>
            <a:ext cx="630175" cy="363691"/>
          </a:xfrm>
          <a:prstGeom prst="rect">
            <a:avLst/>
          </a:prstGeom>
        </p:spPr>
      </p:pic>
      <p:sp>
        <p:nvSpPr>
          <p:cNvPr id="31" name="Rectangle 30"/>
          <p:cNvSpPr/>
          <p:nvPr/>
        </p:nvSpPr>
        <p:spPr>
          <a:xfrm>
            <a:off x="7515069" y="3363009"/>
            <a:ext cx="3599896" cy="341632"/>
          </a:xfrm>
          <a:prstGeom prst="rect">
            <a:avLst/>
          </a:prstGeom>
        </p:spPr>
        <p:txBody>
          <a:bodyPr wrap="none">
            <a:spAutoFit/>
          </a:bodyPr>
          <a:lstStyle/>
          <a:p>
            <a:pPr algn="l" defTabSz="1911350" eaLnBrk="1" hangingPunct="1">
              <a:lnSpc>
                <a:spcPct val="90000"/>
              </a:lnSpc>
              <a:spcAft>
                <a:spcPct val="35000"/>
              </a:spcAft>
            </a:pPr>
            <a:r>
              <a:rPr lang="en-US" sz="1800" dirty="0">
                <a:latin typeface="Wells Fargo Sans" panose="020B0503020203020204" pitchFamily="34" charset="0"/>
              </a:rPr>
              <a:t>Pay down </a:t>
            </a:r>
            <a:r>
              <a:rPr lang="en-US" sz="1800" dirty="0" smtClean="0">
                <a:latin typeface="Wells Fargo Sans" panose="020B0503020203020204" pitchFamily="34" charset="0"/>
              </a:rPr>
              <a:t>high-interest-rate </a:t>
            </a:r>
            <a:r>
              <a:rPr lang="en-US" sz="1800" dirty="0">
                <a:latin typeface="Wells Fargo Sans" panose="020B0503020203020204" pitchFamily="34" charset="0"/>
              </a:rPr>
              <a:t>debt</a:t>
            </a:r>
          </a:p>
        </p:txBody>
      </p:sp>
      <p:sp>
        <p:nvSpPr>
          <p:cNvPr id="32" name="Rectangle 31"/>
          <p:cNvSpPr/>
          <p:nvPr/>
        </p:nvSpPr>
        <p:spPr>
          <a:xfrm>
            <a:off x="7524594" y="4553121"/>
            <a:ext cx="3324436" cy="341632"/>
          </a:xfrm>
          <a:prstGeom prst="rect">
            <a:avLst/>
          </a:prstGeom>
        </p:spPr>
        <p:txBody>
          <a:bodyPr wrap="none">
            <a:spAutoFit/>
          </a:bodyPr>
          <a:lstStyle/>
          <a:p>
            <a:pPr algn="l" defTabSz="1911350" eaLnBrk="1" hangingPunct="1">
              <a:lnSpc>
                <a:spcPct val="90000"/>
              </a:lnSpc>
              <a:spcAft>
                <a:spcPct val="35000"/>
              </a:spcAft>
            </a:pPr>
            <a:r>
              <a:rPr lang="en-US" sz="1800" dirty="0">
                <a:latin typeface="Wells Fargo Sans" panose="020B0503020203020204" pitchFamily="34" charset="0"/>
              </a:rPr>
              <a:t>Know where your credit stands</a:t>
            </a:r>
          </a:p>
        </p:txBody>
      </p:sp>
      <p:sp>
        <p:nvSpPr>
          <p:cNvPr id="33" name="Rectangle 32"/>
          <p:cNvSpPr/>
          <p:nvPr/>
        </p:nvSpPr>
        <p:spPr>
          <a:xfrm>
            <a:off x="7524594" y="5820882"/>
            <a:ext cx="2181944" cy="341632"/>
          </a:xfrm>
          <a:prstGeom prst="rect">
            <a:avLst/>
          </a:prstGeom>
        </p:spPr>
        <p:txBody>
          <a:bodyPr wrap="none">
            <a:spAutoFit/>
          </a:bodyPr>
          <a:lstStyle/>
          <a:p>
            <a:pPr algn="l" defTabSz="1911350" eaLnBrk="1" hangingPunct="1">
              <a:lnSpc>
                <a:spcPct val="90000"/>
              </a:lnSpc>
              <a:spcAft>
                <a:spcPct val="35000"/>
              </a:spcAft>
            </a:pPr>
            <a:r>
              <a:rPr lang="en-US" sz="1800" dirty="0">
                <a:latin typeface="Wells Fargo Sans" panose="020B0503020203020204" pitchFamily="34" charset="0"/>
              </a:rPr>
              <a:t>Save for retirement</a:t>
            </a:r>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0887" y="4488836"/>
            <a:ext cx="492634" cy="492634"/>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12871" y="2073753"/>
            <a:ext cx="368265" cy="56581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519" y="2131615"/>
            <a:ext cx="519559" cy="486794"/>
          </a:xfrm>
          <a:prstGeom prst="rect">
            <a:avLst/>
          </a:prstGeom>
        </p:spPr>
      </p:pic>
    </p:spTree>
    <p:extLst>
      <p:ext uri="{BB962C8B-B14F-4D97-AF65-F5344CB8AC3E}">
        <p14:creationId xmlns:p14="http://schemas.microsoft.com/office/powerpoint/2010/main" val="175255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Pay yourself first</a:t>
            </a:r>
          </a:p>
        </p:txBody>
      </p:sp>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cxnSp>
        <p:nvCxnSpPr>
          <p:cNvPr id="7" name="Straight Connector 6"/>
          <p:cNvCxnSpPr/>
          <p:nvPr/>
        </p:nvCxnSpPr>
        <p:spPr>
          <a:xfrm flipV="1">
            <a:off x="505009" y="1392606"/>
            <a:ext cx="9335106" cy="9099"/>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8" name="Rectangle 7"/>
          <p:cNvSpPr/>
          <p:nvPr/>
        </p:nvSpPr>
        <p:spPr bwMode="auto">
          <a:xfrm>
            <a:off x="1555852" y="1828801"/>
            <a:ext cx="7155237"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Set aside some income for savings — about 5 – 10%.</a:t>
            </a:r>
          </a:p>
        </p:txBody>
      </p:sp>
      <p:sp>
        <p:nvSpPr>
          <p:cNvPr id="9" name="Oval 8"/>
          <p:cNvSpPr/>
          <p:nvPr/>
        </p:nvSpPr>
        <p:spPr>
          <a:xfrm>
            <a:off x="543857" y="1648333"/>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514" y="1852611"/>
            <a:ext cx="519559" cy="486794"/>
          </a:xfrm>
          <a:prstGeom prst="rect">
            <a:avLst/>
          </a:prstGeom>
        </p:spPr>
      </p:pic>
      <p:sp>
        <p:nvSpPr>
          <p:cNvPr id="11" name="Content Placeholder 2"/>
          <p:cNvSpPr txBox="1">
            <a:spLocks/>
          </p:cNvSpPr>
          <p:nvPr/>
        </p:nvSpPr>
        <p:spPr bwMode="auto">
          <a:xfrm>
            <a:off x="587242" y="3011595"/>
            <a:ext cx="11311989" cy="289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If you deposit or move money into your savings account every time you get paid, you may be less likely to spend it on your everyday expenses. This practice can help you foster a habit of saving that will add up over time and help you be prepared for large or unexpected expenses.</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A good target is to save 5 – 10% of your take-home pay and put it toward your savings goals. Saving even $25 or $50 a month is one small step you can take to help you get into the habit.</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By paying yourself first, you make saving a top priority</a:t>
            </a:r>
            <a:r>
              <a:rPr lang="en-US" sz="1800" dirty="0" smtClean="0">
                <a:solidFill>
                  <a:srgbClr val="000000"/>
                </a:solidFill>
                <a:latin typeface="+mn-lt"/>
              </a:rPr>
              <a:t>.</a:t>
            </a:r>
            <a:endParaRPr lang="en-US" sz="1800" dirty="0">
              <a:solidFill>
                <a:srgbClr val="000000"/>
              </a:solidFill>
              <a:latin typeface="+mn-lt"/>
            </a:endParaRPr>
          </a:p>
        </p:txBody>
      </p:sp>
    </p:spTree>
    <p:extLst>
      <p:ext uri="{BB962C8B-B14F-4D97-AF65-F5344CB8AC3E}">
        <p14:creationId xmlns:p14="http://schemas.microsoft.com/office/powerpoint/2010/main" val="233105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safety net</a:t>
            </a:r>
          </a:p>
        </p:txBody>
      </p:sp>
      <p:sp>
        <p:nvSpPr>
          <p:cNvPr id="3" name="Slide Number Placeholder 2"/>
          <p:cNvSpPr>
            <a:spLocks noGrp="1"/>
          </p:cNvSpPr>
          <p:nvPr>
            <p:ph type="sldNum" sz="quarter" idx="10"/>
          </p:nvPr>
        </p:nvSpPr>
        <p:spPr/>
        <p:txBody>
          <a:bodyPr/>
          <a:lstStyle/>
          <a:p>
            <a:fld id="{000F85C7-EC28-5C4D-9577-C5634B07539F}" type="slidenum">
              <a:rPr lang="en-US" smtClean="0"/>
              <a:pPr/>
              <a:t>4</a:t>
            </a:fld>
            <a:endParaRPr lang="en-US" dirty="0"/>
          </a:p>
        </p:txBody>
      </p:sp>
      <p:cxnSp>
        <p:nvCxnSpPr>
          <p:cNvPr id="4" name="Straight Connector 3"/>
          <p:cNvCxnSpPr/>
          <p:nvPr/>
        </p:nvCxnSpPr>
        <p:spPr>
          <a:xfrm flipV="1">
            <a:off x="564307" y="1460971"/>
            <a:ext cx="10548861" cy="21772"/>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6" name="Rectangle 5"/>
          <p:cNvSpPr/>
          <p:nvPr/>
        </p:nvSpPr>
        <p:spPr bwMode="auto">
          <a:xfrm>
            <a:off x="1590045" y="1981200"/>
            <a:ext cx="9723646"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Build up emergency savings to cover 3 – 6 months’ worth of expenses.</a:t>
            </a:r>
          </a:p>
        </p:txBody>
      </p:sp>
      <p:sp>
        <p:nvSpPr>
          <p:cNvPr id="7" name="Oval 6"/>
          <p:cNvSpPr/>
          <p:nvPr/>
        </p:nvSpPr>
        <p:spPr>
          <a:xfrm>
            <a:off x="538713" y="1800732"/>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446" y="1999663"/>
            <a:ext cx="499407" cy="4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bwMode="auto">
          <a:xfrm>
            <a:off x="645687" y="2989996"/>
            <a:ext cx="10880566" cy="289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An emergency savings fund is a separate account you can use to cover expenses during an unforeseen event, like an illness, losing a job, or even a major car repair. Having money at your fingertips can take some of the financial sting out of dealing with unforeseen events – and could also help you avoid taking on extra debt.</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A good goal is to put away at least 3 – 6 months’ worth of living expenses. That might seem like a big amount at first, but the idea is to put a small amount away each week or two to build up to that goal. </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Placing your emergency fund in an </a:t>
            </a:r>
            <a:r>
              <a:rPr lang="en-US" sz="1800" dirty="0" smtClean="0">
                <a:solidFill>
                  <a:srgbClr val="000000"/>
                </a:solidFill>
                <a:latin typeface="+mn-lt"/>
              </a:rPr>
              <a:t>interest-earning </a:t>
            </a:r>
            <a:r>
              <a:rPr lang="en-US" sz="1800" dirty="0">
                <a:solidFill>
                  <a:srgbClr val="000000"/>
                </a:solidFill>
                <a:latin typeface="+mn-lt"/>
              </a:rPr>
              <a:t>bank </a:t>
            </a:r>
            <a:r>
              <a:rPr lang="en-US" sz="1800" dirty="0" smtClean="0">
                <a:solidFill>
                  <a:srgbClr val="000000"/>
                </a:solidFill>
                <a:latin typeface="+mn-lt"/>
              </a:rPr>
              <a:t>account </a:t>
            </a:r>
            <a:r>
              <a:rPr lang="en-US" sz="1800" dirty="0">
                <a:solidFill>
                  <a:srgbClr val="000000"/>
                </a:solidFill>
                <a:latin typeface="+mn-lt"/>
              </a:rPr>
              <a:t>can give you easy access </a:t>
            </a:r>
            <a:r>
              <a:rPr lang="en-US" sz="1800" dirty="0" smtClean="0">
                <a:solidFill>
                  <a:srgbClr val="000000"/>
                </a:solidFill>
                <a:latin typeface="+mn-lt"/>
              </a:rPr>
              <a:t>to your money when you need it.</a:t>
            </a:r>
            <a:endParaRPr lang="en-US" sz="1800" dirty="0">
              <a:solidFill>
                <a:srgbClr val="000000"/>
              </a:solidFill>
              <a:latin typeface="+mn-lt"/>
            </a:endParaRPr>
          </a:p>
        </p:txBody>
      </p:sp>
    </p:spTree>
    <p:extLst>
      <p:ext uri="{BB962C8B-B14F-4D97-AF65-F5344CB8AC3E}">
        <p14:creationId xmlns:p14="http://schemas.microsoft.com/office/powerpoint/2010/main" val="2522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 on time, every time</a:t>
            </a:r>
          </a:p>
        </p:txBody>
      </p:sp>
      <p:sp>
        <p:nvSpPr>
          <p:cNvPr id="3" name="Slide Number Placeholder 2"/>
          <p:cNvSpPr>
            <a:spLocks noGrp="1"/>
          </p:cNvSpPr>
          <p:nvPr>
            <p:ph type="sldNum" sz="quarter" idx="10"/>
          </p:nvPr>
        </p:nvSpPr>
        <p:spPr/>
        <p:txBody>
          <a:bodyPr/>
          <a:lstStyle/>
          <a:p>
            <a:fld id="{000F85C7-EC28-5C4D-9577-C5634B07539F}" type="slidenum">
              <a:rPr lang="en-US" smtClean="0"/>
              <a:pPr/>
              <a:t>5</a:t>
            </a:fld>
            <a:endParaRPr lang="en-US" dirty="0"/>
          </a:p>
        </p:txBody>
      </p:sp>
      <p:cxnSp>
        <p:nvCxnSpPr>
          <p:cNvPr id="4" name="Straight Connector 3"/>
          <p:cNvCxnSpPr/>
          <p:nvPr/>
        </p:nvCxnSpPr>
        <p:spPr>
          <a:xfrm>
            <a:off x="576339" y="1422584"/>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6" name="Rectangle 5"/>
          <p:cNvSpPr/>
          <p:nvPr/>
        </p:nvSpPr>
        <p:spPr bwMode="auto">
          <a:xfrm>
            <a:off x="1741087" y="2013857"/>
            <a:ext cx="9327961"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Improve and maintain your credit score by paying your bills on time.</a:t>
            </a:r>
          </a:p>
        </p:txBody>
      </p:sp>
      <p:sp>
        <p:nvSpPr>
          <p:cNvPr id="7" name="Oval 6"/>
          <p:cNvSpPr/>
          <p:nvPr/>
        </p:nvSpPr>
        <p:spPr>
          <a:xfrm>
            <a:off x="537994"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308" y="2013857"/>
            <a:ext cx="444246" cy="526998"/>
          </a:xfrm>
          <a:prstGeom prst="rect">
            <a:avLst/>
          </a:prstGeom>
        </p:spPr>
      </p:pic>
      <p:sp>
        <p:nvSpPr>
          <p:cNvPr id="9" name="Content Placeholder 2"/>
          <p:cNvSpPr txBox="1">
            <a:spLocks/>
          </p:cNvSpPr>
          <p:nvPr/>
        </p:nvSpPr>
        <p:spPr bwMode="auto">
          <a:xfrm>
            <a:off x="657725" y="3044425"/>
            <a:ext cx="10964780" cy="289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Your payment history is a big part of your credit score, representing about 35% of the total. So, paying all your bills on time is one of the best and most important things you can do to protect your credit rating and avoid late fees.</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It’s a good idea to prioritize and schedule your monthly payments, making sure to pay at least the minimum balance every month on all your accounts. Take it one step further, and set up automatic payments and reminders online to save you time and help ensure all your bills are paid before they’re due.</a:t>
            </a:r>
          </a:p>
        </p:txBody>
      </p:sp>
    </p:spTree>
    <p:extLst>
      <p:ext uri="{BB962C8B-B14F-4D97-AF65-F5344CB8AC3E}">
        <p14:creationId xmlns:p14="http://schemas.microsoft.com/office/powerpoint/2010/main" val="76279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your insurance annually</a:t>
            </a:r>
          </a:p>
        </p:txBody>
      </p:sp>
      <p:sp>
        <p:nvSpPr>
          <p:cNvPr id="3" name="Slide Number Placeholder 2"/>
          <p:cNvSpPr>
            <a:spLocks noGrp="1"/>
          </p:cNvSpPr>
          <p:nvPr>
            <p:ph type="sldNum" sz="quarter" idx="10"/>
          </p:nvPr>
        </p:nvSpPr>
        <p:spPr/>
        <p:txBody>
          <a:bodyPr/>
          <a:lstStyle/>
          <a:p>
            <a:fld id="{000F85C7-EC28-5C4D-9577-C5634B07539F}" type="slidenum">
              <a:rPr lang="en-US" smtClean="0"/>
              <a:pPr/>
              <a:t>6</a:t>
            </a:fld>
            <a:endParaRPr lang="en-US" dirty="0"/>
          </a:p>
        </p:txBody>
      </p:sp>
      <p:cxnSp>
        <p:nvCxnSpPr>
          <p:cNvPr id="4" name="Straight Connector 3"/>
          <p:cNvCxnSpPr/>
          <p:nvPr/>
        </p:nvCxnSpPr>
        <p:spPr>
          <a:xfrm>
            <a:off x="552275" y="1470710"/>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7" name="Oval 6"/>
          <p:cNvSpPr/>
          <p:nvPr/>
        </p:nvSpPr>
        <p:spPr>
          <a:xfrm>
            <a:off x="574085"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0" name="Rectangle 9"/>
          <p:cNvSpPr/>
          <p:nvPr/>
        </p:nvSpPr>
        <p:spPr bwMode="auto">
          <a:xfrm>
            <a:off x="1696027" y="2006441"/>
            <a:ext cx="9629699"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Protect what counts by checking your insurance coverage every year.</a:t>
            </a:r>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77" y="2148838"/>
            <a:ext cx="616090" cy="26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bwMode="auto">
          <a:xfrm>
            <a:off x="594396" y="3044188"/>
            <a:ext cx="11112330" cy="289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You work hard for yourself and your loved ones. Protecting what you value doesn’t have to be as hard. To secure yourself financially and protect those you love, there are a few types of insurance that everyone should consider, such as homeowners or renters, auto, life, and umbrella insurance. </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It’s a good idea to review your coverage once a year. Keep in mind that insurance needs change as your life changes, so you should also review your insurance whenever big events happen, such as moving, getting married, starting a family, or changing jobs.</a:t>
            </a:r>
          </a:p>
        </p:txBody>
      </p:sp>
    </p:spTree>
    <p:extLst>
      <p:ext uri="{BB962C8B-B14F-4D97-AF65-F5344CB8AC3E}">
        <p14:creationId xmlns:p14="http://schemas.microsoft.com/office/powerpoint/2010/main" val="102499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your spending</a:t>
            </a:r>
          </a:p>
        </p:txBody>
      </p:sp>
      <p:sp>
        <p:nvSpPr>
          <p:cNvPr id="3" name="Slide Number Placeholder 2"/>
          <p:cNvSpPr>
            <a:spLocks noGrp="1"/>
          </p:cNvSpPr>
          <p:nvPr>
            <p:ph type="sldNum" sz="quarter" idx="10"/>
          </p:nvPr>
        </p:nvSpPr>
        <p:spPr/>
        <p:txBody>
          <a:bodyPr/>
          <a:lstStyle/>
          <a:p>
            <a:fld id="{000F85C7-EC28-5C4D-9577-C5634B07539F}" type="slidenum">
              <a:rPr lang="en-US" smtClean="0"/>
              <a:pPr/>
              <a:t>7</a:t>
            </a:fld>
            <a:endParaRPr lang="en-US" dirty="0"/>
          </a:p>
        </p:txBody>
      </p:sp>
      <p:cxnSp>
        <p:nvCxnSpPr>
          <p:cNvPr id="4" name="Straight Connector 3"/>
          <p:cNvCxnSpPr/>
          <p:nvPr/>
        </p:nvCxnSpPr>
        <p:spPr>
          <a:xfrm>
            <a:off x="576339" y="1482742"/>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7" name="Oval 6"/>
          <p:cNvSpPr/>
          <p:nvPr/>
        </p:nvSpPr>
        <p:spPr>
          <a:xfrm>
            <a:off x="646274"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9" name="Rectangle 8"/>
          <p:cNvSpPr/>
          <p:nvPr/>
        </p:nvSpPr>
        <p:spPr bwMode="auto">
          <a:xfrm>
            <a:off x="1874027" y="2013857"/>
            <a:ext cx="8810011"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Make sure you know where your money is going every month.</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578" y="1998159"/>
            <a:ext cx="368265" cy="565810"/>
          </a:xfrm>
          <a:prstGeom prst="rect">
            <a:avLst/>
          </a:prstGeom>
        </p:spPr>
      </p:pic>
      <p:sp>
        <p:nvSpPr>
          <p:cNvPr id="14" name="Content Placeholder 2"/>
          <p:cNvSpPr txBox="1">
            <a:spLocks/>
          </p:cNvSpPr>
          <p:nvPr/>
        </p:nvSpPr>
        <p:spPr bwMode="auto">
          <a:xfrm>
            <a:off x="625642" y="2948168"/>
            <a:ext cx="11189369" cy="357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If you’re trying to get your finances on track, a good first step is to know how you’re spending your money. Here are 3 steps to help you maximize every dollar you earn</a:t>
            </a:r>
            <a:r>
              <a:rPr lang="en-US" sz="1800" dirty="0" smtClean="0">
                <a:solidFill>
                  <a:srgbClr val="000000"/>
                </a:solidFill>
                <a:latin typeface="+mn-lt"/>
              </a:rPr>
              <a:t>:</a:t>
            </a:r>
          </a:p>
          <a:p>
            <a:pPr marL="0" lvl="0" indent="0" fontAlgn="auto">
              <a:spcAft>
                <a:spcPts val="0"/>
              </a:spcAft>
              <a:buNone/>
            </a:pPr>
            <a:endParaRPr lang="en-US" sz="1800" dirty="0">
              <a:solidFill>
                <a:srgbClr val="000000"/>
              </a:solidFill>
              <a:latin typeface="+mn-lt"/>
            </a:endParaRPr>
          </a:p>
          <a:p>
            <a:pPr lvl="0" fontAlgn="auto">
              <a:spcAft>
                <a:spcPts val="0"/>
              </a:spcAft>
              <a:buFont typeface="+mj-lt"/>
              <a:buAutoNum type="arabicPeriod"/>
            </a:pPr>
            <a:r>
              <a:rPr lang="en-US" sz="1800" dirty="0">
                <a:solidFill>
                  <a:srgbClr val="000000"/>
                </a:solidFill>
                <a:latin typeface="Wells Fargo Sans SemiBold" panose="020B0703020203020204" pitchFamily="34" charset="0"/>
              </a:rPr>
              <a:t>Find out where your money is going. </a:t>
            </a:r>
            <a:r>
              <a:rPr lang="en-US" sz="1800" dirty="0">
                <a:solidFill>
                  <a:srgbClr val="000000"/>
                </a:solidFill>
                <a:latin typeface="+mn-lt"/>
              </a:rPr>
              <a:t>Add up your monthly bills, such as your mortgage or rent, insurance, utilities and phone. Then, track your personal expenses, such as groceries, gas, clothes, even coffee and </a:t>
            </a:r>
            <a:r>
              <a:rPr lang="en-US" sz="1800" dirty="0" smtClean="0">
                <a:solidFill>
                  <a:srgbClr val="000000"/>
                </a:solidFill>
                <a:latin typeface="+mn-lt"/>
              </a:rPr>
              <a:t>snacks.</a:t>
            </a:r>
          </a:p>
          <a:p>
            <a:pPr lvl="0" fontAlgn="auto">
              <a:spcAft>
                <a:spcPts val="0"/>
              </a:spcAft>
              <a:buFont typeface="+mj-lt"/>
              <a:buAutoNum type="arabicPeriod"/>
            </a:pPr>
            <a:r>
              <a:rPr lang="en-US" sz="1800" dirty="0" smtClean="0">
                <a:solidFill>
                  <a:srgbClr val="000000"/>
                </a:solidFill>
                <a:latin typeface="Wells Fargo Sans SemiBold" panose="020B0703020203020204" pitchFamily="34" charset="0"/>
              </a:rPr>
              <a:t>Put </a:t>
            </a:r>
            <a:r>
              <a:rPr lang="en-US" sz="1800" dirty="0">
                <a:solidFill>
                  <a:srgbClr val="000000"/>
                </a:solidFill>
                <a:latin typeface="Wells Fargo Sans SemiBold" panose="020B0703020203020204" pitchFamily="34" charset="0"/>
              </a:rPr>
              <a:t>your money where it matters most. </a:t>
            </a:r>
            <a:r>
              <a:rPr lang="en-US" sz="1800" dirty="0">
                <a:solidFill>
                  <a:srgbClr val="000000"/>
                </a:solidFill>
                <a:latin typeface="+mn-lt"/>
              </a:rPr>
              <a:t>Ensure you have enough money to cover your needs first, like paying your bills, paying down debt, and adding money to </a:t>
            </a:r>
            <a:r>
              <a:rPr lang="en-US" sz="1800" dirty="0" smtClean="0">
                <a:solidFill>
                  <a:srgbClr val="000000"/>
                </a:solidFill>
                <a:latin typeface="+mn-lt"/>
              </a:rPr>
              <a:t>savings.</a:t>
            </a:r>
          </a:p>
          <a:p>
            <a:pPr lvl="0" fontAlgn="auto">
              <a:spcAft>
                <a:spcPts val="0"/>
              </a:spcAft>
              <a:buFont typeface="+mj-lt"/>
              <a:buAutoNum type="arabicPeriod"/>
            </a:pPr>
            <a:r>
              <a:rPr lang="en-US" sz="1800" dirty="0" smtClean="0">
                <a:solidFill>
                  <a:srgbClr val="000000"/>
                </a:solidFill>
                <a:latin typeface="Wells Fargo Sans SemiBold" panose="020B0703020203020204" pitchFamily="34" charset="0"/>
              </a:rPr>
              <a:t>Review </a:t>
            </a:r>
            <a:r>
              <a:rPr lang="en-US" sz="1800" dirty="0">
                <a:solidFill>
                  <a:srgbClr val="000000"/>
                </a:solidFill>
                <a:latin typeface="Wells Fargo Sans SemiBold" panose="020B0703020203020204" pitchFamily="34" charset="0"/>
              </a:rPr>
              <a:t>your needs. </a:t>
            </a:r>
            <a:r>
              <a:rPr lang="en-US" sz="1800" dirty="0">
                <a:solidFill>
                  <a:srgbClr val="000000"/>
                </a:solidFill>
                <a:latin typeface="+mn-lt"/>
              </a:rPr>
              <a:t>As you review your expenses, consider whether an expense is something you need or something you want. This step will help you find areas to reduce your spending and find ways to save. If you find you don’t have enough money to cover your spending and allow for savings each month, think about ways to reduce your spending on the things you don’t need.</a:t>
            </a:r>
          </a:p>
        </p:txBody>
      </p:sp>
    </p:spTree>
    <p:extLst>
      <p:ext uri="{BB962C8B-B14F-4D97-AF65-F5344CB8AC3E}">
        <p14:creationId xmlns:p14="http://schemas.microsoft.com/office/powerpoint/2010/main" val="229447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 down high-interest-rate debt</a:t>
            </a:r>
          </a:p>
        </p:txBody>
      </p:sp>
      <p:sp>
        <p:nvSpPr>
          <p:cNvPr id="3" name="Slide Number Placeholder 2"/>
          <p:cNvSpPr>
            <a:spLocks noGrp="1"/>
          </p:cNvSpPr>
          <p:nvPr>
            <p:ph type="sldNum" sz="quarter" idx="10"/>
          </p:nvPr>
        </p:nvSpPr>
        <p:spPr/>
        <p:txBody>
          <a:bodyPr/>
          <a:lstStyle/>
          <a:p>
            <a:fld id="{000F85C7-EC28-5C4D-9577-C5634B07539F}" type="slidenum">
              <a:rPr lang="en-US" smtClean="0"/>
              <a:pPr/>
              <a:t>8</a:t>
            </a:fld>
            <a:endParaRPr lang="en-US" dirty="0"/>
          </a:p>
        </p:txBody>
      </p:sp>
      <p:cxnSp>
        <p:nvCxnSpPr>
          <p:cNvPr id="4" name="Straight Connector 3"/>
          <p:cNvCxnSpPr/>
          <p:nvPr/>
        </p:nvCxnSpPr>
        <p:spPr>
          <a:xfrm>
            <a:off x="576339" y="1482744"/>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7" name="Oval 6"/>
          <p:cNvSpPr/>
          <p:nvPr/>
        </p:nvSpPr>
        <p:spPr>
          <a:xfrm>
            <a:off x="550021"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10" name="Rectangle 9"/>
          <p:cNvSpPr/>
          <p:nvPr/>
        </p:nvSpPr>
        <p:spPr bwMode="auto">
          <a:xfrm>
            <a:off x="1489930" y="1998159"/>
            <a:ext cx="9811731"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Spend less on interest by paying down the debt that costs you the most.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70" y="2099218"/>
            <a:ext cx="630175" cy="363691"/>
          </a:xfrm>
          <a:prstGeom prst="rect">
            <a:avLst/>
          </a:prstGeom>
        </p:spPr>
      </p:pic>
      <p:sp>
        <p:nvSpPr>
          <p:cNvPr id="12" name="Content Placeholder 2"/>
          <p:cNvSpPr txBox="1">
            <a:spLocks/>
          </p:cNvSpPr>
          <p:nvPr/>
        </p:nvSpPr>
        <p:spPr bwMode="auto">
          <a:xfrm>
            <a:off x="625642" y="3028726"/>
            <a:ext cx="11008895" cy="325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You can reduce your total debt faster and pay less on interest and fees by using a pay-down strategy.</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It’s helpful to make a list of all your debt amounts and interest rates. You’ll get the most financial reward by paying down your highest-interest-rate debt first, such as credit cards. That’s because the higher the interest rate, the more money you’re charged in borrowing fees.</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By targeting this debt, and paying it off in full first, you’ll reduce the total amount you owe faster. You’ll also free up money to put toward savings or paying down your next debt. Use this approach to pay down accounts with the highest interest rates, one by one, while still making regular payments on the rest — more than the minimum amount if you are able.</a:t>
            </a:r>
          </a:p>
        </p:txBody>
      </p:sp>
    </p:spTree>
    <p:extLst>
      <p:ext uri="{BB962C8B-B14F-4D97-AF65-F5344CB8AC3E}">
        <p14:creationId xmlns:p14="http://schemas.microsoft.com/office/powerpoint/2010/main" val="24969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 where your credit stands</a:t>
            </a:r>
          </a:p>
        </p:txBody>
      </p:sp>
      <p:sp>
        <p:nvSpPr>
          <p:cNvPr id="3" name="Slide Number Placeholder 2"/>
          <p:cNvSpPr>
            <a:spLocks noGrp="1"/>
          </p:cNvSpPr>
          <p:nvPr>
            <p:ph type="sldNum" sz="quarter" idx="10"/>
          </p:nvPr>
        </p:nvSpPr>
        <p:spPr>
          <a:xfrm>
            <a:off x="11313700" y="6400800"/>
            <a:ext cx="457200" cy="228600"/>
          </a:xfrm>
        </p:spPr>
        <p:txBody>
          <a:bodyPr/>
          <a:lstStyle/>
          <a:p>
            <a:fld id="{000F85C7-EC28-5C4D-9577-C5634B07539F}" type="slidenum">
              <a:rPr lang="en-US" smtClean="0"/>
              <a:pPr/>
              <a:t>9</a:t>
            </a:fld>
            <a:endParaRPr lang="en-US" dirty="0"/>
          </a:p>
        </p:txBody>
      </p:sp>
      <p:cxnSp>
        <p:nvCxnSpPr>
          <p:cNvPr id="4" name="Straight Connector 3"/>
          <p:cNvCxnSpPr/>
          <p:nvPr/>
        </p:nvCxnSpPr>
        <p:spPr>
          <a:xfrm>
            <a:off x="576339" y="1518840"/>
            <a:ext cx="10864547" cy="10885"/>
          </a:xfrm>
          <a:prstGeom prst="line">
            <a:avLst/>
          </a:prstGeom>
          <a:ln w="19050" cap="sq">
            <a:solidFill>
              <a:srgbClr val="FFCD41"/>
            </a:solidFill>
          </a:ln>
        </p:spPr>
        <p:style>
          <a:lnRef idx="1">
            <a:srgbClr val="787070"/>
          </a:lnRef>
          <a:fillRef idx="0">
            <a:schemeClr val="accent1"/>
          </a:fillRef>
          <a:effectRef idx="0">
            <a:schemeClr val="dk1"/>
          </a:effectRef>
          <a:fontRef idx="minor">
            <a:schemeClr val="lt1"/>
          </a:fontRef>
        </p:style>
      </p:cxnSp>
      <p:sp>
        <p:nvSpPr>
          <p:cNvPr id="7" name="Oval 6"/>
          <p:cNvSpPr/>
          <p:nvPr/>
        </p:nvSpPr>
        <p:spPr>
          <a:xfrm>
            <a:off x="670338" y="1833389"/>
            <a:ext cx="904875" cy="895350"/>
          </a:xfrm>
          <a:prstGeom prst="ellipse">
            <a:avLst/>
          </a:prstGeom>
          <a:solidFill>
            <a:srgbClr val="7870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Wells Fargo Sans SemiBold" panose="020B0703020203020204" pitchFamily="34" charset="0"/>
            </a:endParaRPr>
          </a:p>
        </p:txBody>
      </p:sp>
      <p:sp>
        <p:nvSpPr>
          <p:cNvPr id="9" name="Rectangle 8"/>
          <p:cNvSpPr/>
          <p:nvPr/>
        </p:nvSpPr>
        <p:spPr bwMode="auto">
          <a:xfrm>
            <a:off x="1837670" y="2013857"/>
            <a:ext cx="8653865" cy="534414"/>
          </a:xfrm>
          <a:prstGeom prst="rect">
            <a:avLst/>
          </a:prstGeom>
          <a:noFill/>
          <a:ln w="9525" cap="flat" cmpd="sng" algn="ctr">
            <a:noFill/>
            <a:prstDash val="solid"/>
            <a:round/>
            <a:headEnd type="none" w="med" len="med"/>
            <a:tailEnd type="none" w="med" len="med"/>
          </a:ln>
          <a:effectLst/>
        </p:spPr>
        <p:txBody>
          <a:bodyPr vert="horz" wrap="square" lIns="41470" tIns="41470" rIns="41470" bIns="41470" numCol="1" rtlCol="0" anchor="ctr" anchorCtr="0" compatLnSpc="1">
            <a:prstTxWarp prst="textNoShape">
              <a:avLst/>
            </a:prstTxWarp>
          </a:bodyPr>
          <a:lstStyle/>
          <a:p>
            <a:pPr algn="l" defTabSz="829421"/>
            <a:r>
              <a:rPr lang="en-US" sz="2400" dirty="0">
                <a:solidFill>
                  <a:srgbClr val="D71E28"/>
                </a:solidFill>
                <a:latin typeface="+mn-lt"/>
                <a:ea typeface="MS PGothic" pitchFamily="34" charset="-128"/>
              </a:rPr>
              <a:t>Check your credit report annually to make sure it’s accurate.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457" y="2034747"/>
            <a:ext cx="492634" cy="492634"/>
          </a:xfrm>
          <a:prstGeom prst="rect">
            <a:avLst/>
          </a:prstGeom>
        </p:spPr>
      </p:pic>
      <p:sp>
        <p:nvSpPr>
          <p:cNvPr id="14" name="Content Placeholder 2"/>
          <p:cNvSpPr txBox="1">
            <a:spLocks/>
          </p:cNvSpPr>
          <p:nvPr/>
        </p:nvSpPr>
        <p:spPr bwMode="auto">
          <a:xfrm>
            <a:off x="605413" y="3044425"/>
            <a:ext cx="11125375" cy="289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ts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ts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ts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0"/>
              </a:spcAft>
              <a:buFont typeface="Wingdings" pitchFamily="2" charset="2"/>
              <a:buNone/>
            </a:pPr>
            <a:r>
              <a:rPr lang="en-US" sz="1800" dirty="0" smtClean="0">
                <a:solidFill>
                  <a:srgbClr val="C00000"/>
                </a:solidFill>
                <a:latin typeface="+mn-lt"/>
              </a:rPr>
              <a:t>Why it’s important</a:t>
            </a:r>
          </a:p>
          <a:p>
            <a:pPr marL="0" lvl="0" indent="0" fontAlgn="auto">
              <a:spcAft>
                <a:spcPts val="0"/>
              </a:spcAft>
              <a:buNone/>
            </a:pPr>
            <a:r>
              <a:rPr lang="en-US" sz="1800" dirty="0">
                <a:solidFill>
                  <a:srgbClr val="000000"/>
                </a:solidFill>
                <a:latin typeface="+mn-lt"/>
              </a:rPr>
              <a:t>Maintaining good credit is one of the best things you can do to keep financially healthy. A strong credit history and credit score </a:t>
            </a:r>
            <a:r>
              <a:rPr lang="en-US" sz="1800" dirty="0" smtClean="0">
                <a:solidFill>
                  <a:srgbClr val="000000"/>
                </a:solidFill>
                <a:latin typeface="+mn-lt"/>
              </a:rPr>
              <a:t>may </a:t>
            </a:r>
            <a:r>
              <a:rPr lang="en-US" sz="1800" dirty="0">
                <a:solidFill>
                  <a:srgbClr val="000000"/>
                </a:solidFill>
                <a:latin typeface="+mn-lt"/>
              </a:rPr>
              <a:t>help you get better interest rates on loans, credit cards, and lines of credit. Plus, many insurance companies, cell phone providers, and landlords refer to your credit score to make decisions.</a:t>
            </a:r>
          </a:p>
          <a:p>
            <a:pPr marL="0" lvl="0" indent="0" fontAlgn="auto">
              <a:spcAft>
                <a:spcPts val="0"/>
              </a:spcAft>
              <a:buNone/>
            </a:pPr>
            <a:endParaRPr lang="en-US" sz="1800" dirty="0">
              <a:solidFill>
                <a:srgbClr val="000000"/>
              </a:solidFill>
              <a:latin typeface="+mn-lt"/>
            </a:endParaRPr>
          </a:p>
          <a:p>
            <a:pPr marL="0" lvl="0" indent="0" fontAlgn="auto">
              <a:spcAft>
                <a:spcPts val="0"/>
              </a:spcAft>
              <a:buNone/>
            </a:pPr>
            <a:r>
              <a:rPr lang="en-US" sz="1800" dirty="0">
                <a:solidFill>
                  <a:srgbClr val="000000"/>
                </a:solidFill>
                <a:latin typeface="+mn-lt"/>
              </a:rPr>
              <a:t>Your credit activity, or what you borrow and when you repay it, make up your credit history. Credit reporting agencies collect this information from various sources and issue reports based on your borrowing and debt-paying habits. All this information contributes to your credit score, which is like a grade for your credit report.</a:t>
            </a:r>
          </a:p>
        </p:txBody>
      </p:sp>
    </p:spTree>
    <p:extLst>
      <p:ext uri="{BB962C8B-B14F-4D97-AF65-F5344CB8AC3E}">
        <p14:creationId xmlns:p14="http://schemas.microsoft.com/office/powerpoint/2010/main" val="40801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lcome to the Wells Fargo  16x9 PowerPoint standards and template&amp;quot;&quot;/&gt;&lt;property id=&quot;20307&quot; value=&quot;275&quot;/&gt;&lt;/object&gt;&lt;object type=&quot;3&quot; unique_id=&quot;10005&quot;&gt;&lt;property id=&quot;20148&quot; value=&quot;5&quot;/&gt;&lt;property id=&quot;20300&quot; value=&quot;Slide 2 - &amp;quot;Using this PowerPoint document&amp;quot;&quot;/&gt;&lt;property id=&quot;20307&quot; value=&quot;318&quot;/&gt;&lt;/object&gt;&lt;object type=&quot;3&quot; unique_id=&quot;10006&quot;&gt;&lt;property id=&quot;20148&quot; value=&quot;5&quot;/&gt;&lt;property id=&quot;20300&quot; value=&quot;Slide 3 - &amp;quot;Printing&amp;quot;&quot;/&gt;&lt;property id=&quot;20307&quot; value=&quot;301&quot;/&gt;&lt;/object&gt;&lt;object type=&quot;3&quot; unique_id=&quot;10007&quot;&gt;&lt;property id=&quot;20148&quot; value=&quot;5&quot;/&gt;&lt;property id=&quot;20300&quot; value=&quot;Slide 4 - &amp;quot;Saving as PDF&amp;quot;&quot;/&gt;&lt;property id=&quot;20307&quot; value=&quot;317&quot;/&gt;&lt;/object&gt;&lt;object type=&quot;3&quot; unique_id=&quot;10008&quot;&gt;&lt;property id=&quot;20148&quot; value=&quot;5&quot;/&gt;&lt;property id=&quot;20300&quot; value=&quot;Slide 5 - &amp;quot;PowerPoint standards&amp;quot;&quot;/&gt;&lt;property id=&quot;20307&quot; value=&quot;319&quot;/&gt;&lt;/object&gt;&lt;object type=&quot;3&quot; unique_id=&quot;10009&quot;&gt;&lt;property id=&quot;20148&quot; value=&quot;5&quot;/&gt;&lt;property id=&quot;20300&quot; value=&quot;Slide 6 - &amp;quot;PowerPoint standards (continued)&amp;quot;&quot;/&gt;&lt;property id=&quot;20307&quot; value=&quot;320&quot;/&gt;&lt;/object&gt;&lt;object type=&quot;3&quot; unique_id=&quot;10010&quot;&gt;&lt;property id=&quot;20148&quot; value=&quot;5&quot;/&gt;&lt;property id=&quot;20300&quot; value=&quot;Slide 7 - &amp;quot;Fonts&amp;quot;&quot;/&gt;&lt;property id=&quot;20307&quot; value=&quot;286&quot;/&gt;&lt;/object&gt;&lt;object type=&quot;3&quot; unique_id=&quot;10011&quot;&gt;&lt;property id=&quot;20148&quot; value=&quot;5&quot;/&gt;&lt;property id=&quot;20300&quot; value=&quot;Slide 8 - &amp;quot;Font embedding&amp;quot;&quot;/&gt;&lt;property id=&quot;20307&quot; value=&quot;310&quot;/&gt;&lt;/object&gt;&lt;object type=&quot;3&quot; unique_id=&quot;10012&quot;&gt;&lt;property id=&quot;20148&quot; value=&quot;5&quot;/&gt;&lt;property id=&quot;20300&quot; value=&quot;Slide 9 - &amp;quot;Colors&amp;quot;&quot;/&gt;&lt;property id=&quot;20307&quot; value=&quot;327&quot;/&gt;&lt;/object&gt;&lt;object type=&quot;3&quot; unique_id=&quot;10013&quot;&gt;&lt;property id=&quot;20148&quot; value=&quot;5&quot;/&gt;&lt;property id=&quot;20300&quot; value=&quot;Slide 10 - &amp;quot;Accessibility considerations&amp;quot;&quot;/&gt;&lt;property id=&quot;20307&quot; value=&quot;321&quot;/&gt;&lt;/object&gt;&lt;object type=&quot;3&quot; unique_id=&quot;10014&quot;&gt;&lt;property id=&quot;20148&quot; value=&quot;5&quot;/&gt;&lt;property id=&quot;20300&quot; value=&quot;Slide 11 - &amp;quot;Accessibility in fonts and colors&amp;quot;&quot;/&gt;&lt;property id=&quot;20307&quot; value=&quot;300&quot;/&gt;&lt;/object&gt;&lt;object type=&quot;3&quot; unique_id=&quot;10015&quot;&gt;&lt;property id=&quot;20148&quot; value=&quot;5&quot;/&gt;&lt;property id=&quot;20300&quot; value=&quot;Slide 12 - &amp;quot;Tables&amp;quot;&quot;/&gt;&lt;property id=&quot;20307&quot; value=&quot;274&quot;/&gt;&lt;/object&gt;&lt;object type=&quot;3&quot; unique_id=&quot;10016&quot;&gt;&lt;property id=&quot;20148&quot; value=&quot;5&quot;/&gt;&lt;property id=&quot;20300&quot; value=&quot;Slide 13 - &amp;quot;Tables (continued)&amp;quot;&quot;/&gt;&lt;property id=&quot;20307&quot; value=&quot;307&quot;/&gt;&lt;/object&gt;&lt;object type=&quot;3&quot; unique_id=&quot;10017&quot;&gt;&lt;property id=&quot;20148&quot; value=&quot;5&quot;/&gt;&lt;property id=&quot;20300&quot; value=&quot;Slide 14 - &amp;quot;Charts&amp;quot;&quot;/&gt;&lt;property id=&quot;20307&quot; value=&quot;282&quot;/&gt;&lt;/object&gt;&lt;object type=&quot;3&quot; unique_id=&quot;10018&quot;&gt;&lt;property id=&quot;20148&quot; value=&quot;5&quot;/&gt;&lt;property id=&quot;20300&quot; value=&quot;Slide 15 - &amp;quot;Charts (continued)&amp;quot;&quot;/&gt;&lt;property id=&quot;20307&quot; value=&quot;330&quot;/&gt;&lt;/object&gt;&lt;object type=&quot;3&quot; unique_id=&quot;10019&quot;&gt;&lt;property id=&quot;20148&quot; value=&quot;5&quot;/&gt;&lt;property id=&quot;20300&quot; value=&quot;Slide 16 - &amp;quot;Charts (continued)&amp;quot;&quot;/&gt;&lt;property id=&quot;20307&quot; value=&quot;304&quot;/&gt;&lt;/object&gt;&lt;object type=&quot;3&quot; unique_id=&quot;10020&quot;&gt;&lt;property id=&quot;20148&quot; value=&quot;5&quot;/&gt;&lt;property id=&quot;20300&quot; value=&quot;Slide 17 - &amp;quot;Charts (continued)&amp;quot;&quot;/&gt;&lt;property id=&quot;20307&quot; value=&quot;306&quot;/&gt;&lt;/object&gt;&lt;object type=&quot;3&quot; unique_id=&quot;10021&quot;&gt;&lt;property id=&quot;20148&quot; value=&quot;5&quot;/&gt;&lt;property id=&quot;20300&quot; value=&quot;Slide 18 - &amp;quot;Charts (continued)&amp;quot;&quot;/&gt;&lt;property id=&quot;20307&quot; value=&quot;308&quot;/&gt;&lt;/object&gt;&lt;object type=&quot;3&quot; unique_id=&quot;10022&quot;&gt;&lt;property id=&quot;20148&quot; value=&quot;5&quot;/&gt;&lt;property id=&quot;20300&quot; value=&quot;Slide 19 - &amp;quot;Charts (continued)&amp;quot;&quot;/&gt;&lt;property id=&quot;20307&quot; value=&quot;325&quot;/&gt;&lt;/object&gt;&lt;object type=&quot;3&quot; unique_id=&quot;10023&quot;&gt;&lt;property id=&quot;20148&quot; value=&quot;5&quot;/&gt;&lt;property id=&quot;20300&quot; value=&quot;Slide 20 - &amp;quot;SmartArt and graphics&amp;quot;&quot;/&gt;&lt;property id=&quot;20307&quot; value=&quot;287&quot;/&gt;&lt;/object&gt;&lt;object type=&quot;3&quot; unique_id=&quot;10024&quot;&gt;&lt;property id=&quot;20148&quot; value=&quot;5&quot;/&gt;&lt;property id=&quot;20300&quot; value=&quot;Slide 21 - &amp;quot;SmartArt and graphics (continued)&amp;quot;&quot;/&gt;&lt;property id=&quot;20307&quot; value=&quot;311&quot;/&gt;&lt;/object&gt;&lt;object type=&quot;3&quot; unique_id=&quot;10025&quot;&gt;&lt;property id=&quot;20148&quot; value=&quot;5&quot;/&gt;&lt;property id=&quot;20300&quot; value=&quot;Slide 22 - &amp;quot;Using imagery in PowerPoint&amp;quot;&quot;/&gt;&lt;property id=&quot;20307&quot; value=&quot;299&quot;/&gt;&lt;/object&gt;&lt;object type=&quot;3&quot; unique_id=&quot;10026&quot;&gt;&lt;property id=&quot;20148&quot; value=&quot;5&quot;/&gt;&lt;property id=&quot;20300&quot; value=&quot;Slide 23 - &amp;quot;Using imagery in PowerPoint (continued)&amp;quot;&quot;/&gt;&lt;property id=&quot;20307&quot; value=&quot;312&quot;/&gt;&lt;/object&gt;&lt;object type=&quot;3&quot; unique_id=&quot;10027&quot;&gt;&lt;property id=&quot;20148&quot; value=&quot;5&quot;/&gt;&lt;property id=&quot;20300&quot; value=&quot;Slide 24 - &amp;quot;Copyrights and trademarks&amp;quot;&quot;/&gt;&lt;property id=&quot;20307&quot; value=&quot;322&quot;/&gt;&lt;/object&gt;&lt;object type=&quot;3&quot; unique_id=&quot;10028&quot;&gt;&lt;property id=&quot;20148&quot; value=&quot;5&quot;/&gt;&lt;property id=&quot;20300&quot; value=&quot;Slide 25 - &amp;quot;Video considerations&amp;quot;&quot;/&gt;&lt;property id=&quot;20307&quot; value=&quot;297&quot;/&gt;&lt;/object&gt;&lt;object type=&quot;3&quot; unique_id=&quot;10029&quot;&gt;&lt;property id=&quot;20148&quot; value=&quot;5&quot;/&gt;&lt;property id=&quot;20300&quot; value=&quot;Slide 26 - &amp;quot;Transitions, animations, and graphic effects&amp;quot;&quot;/&gt;&lt;property id=&quot;20307&quot; value=&quot;283&quot;/&gt;&lt;/object&gt;&lt;object type=&quot;3&quot; unique_id=&quot;10030&quot;&gt;&lt;property id=&quot;20148&quot; value=&quot;5&quot;/&gt;&lt;property id=&quot;20300&quot; value=&quot;Slide 27 - &amp;quot;Copyright notice and information classifications&amp;quot;&quot;/&gt;&lt;property id=&quot;20307&quot; value=&quot;298&quot;/&gt;&lt;/object&gt;&lt;object type=&quot;3&quot; unique_id=&quot;10031&quot;&gt;&lt;property id=&quot;20148&quot; value=&quot;5&quot;/&gt;&lt;property id=&quot;20300&quot; value=&quot;Slide 28&quot;/&gt;&lt;property id=&quot;20307&quot; value=&quot;328&quot;/&gt;&lt;/object&gt;&lt;object type=&quot;3&quot; unique_id=&quot;10032&quot;&gt;&lt;property id=&quot;20148&quot; value=&quot;5&quot;/&gt;&lt;property id=&quot;20300&quot; value=&quot;Slide 29 - &amp;quot;Presentation title is Wells Fargo Sans Display 36pt, two lines max&amp;quot;&quot;/&gt;&lt;property id=&quot;20307&quot; value=&quot;256&quot;/&gt;&lt;/object&gt;&lt;object type=&quot;3&quot; unique_id=&quot;10033&quot;&gt;&lt;property id=&quot;20148&quot; value=&quot;5&quot;/&gt;&lt;property id=&quot;20300&quot; value=&quot;Slide 30 - &amp;quot;Presentation title is Wells Fargo Sans Display 32pt,  two lines max&amp;quot;&quot;/&gt;&lt;property id=&quot;20307&quot; value=&quot;259&quot;/&gt;&lt;/object&gt;&lt;object type=&quot;3&quot; unique_id=&quot;10034&quot;&gt;&lt;property id=&quot;20148&quot; value=&quot;5&quot;/&gt;&lt;property id=&quot;20300&quot; value=&quot;Slide 31 - &amp;quot;Agenda&amp;quot;&quot;/&gt;&lt;property id=&quot;20307&quot; value=&quot;281&quot;/&gt;&lt;/object&gt;&lt;object type=&quot;3&quot; unique_id=&quot;10035&quot;&gt;&lt;property id=&quot;20148&quot; value=&quot;5&quot;/&gt;&lt;property id=&quot;20300&quot; value=&quot;Slide 32 - &amp;quot;Agenda&amp;quot;&quot;/&gt;&lt;property id=&quot;20307&quot; value=&quot;288&quot;/&gt;&lt;/object&gt;&lt;object type=&quot;3&quot; unique_id=&quot;10037&quot;&gt;&lt;property id=&quot;20148&quot; value=&quot;5&quot;/&gt;&lt;property id=&quot;20300&quot; value=&quot;Slide 33 - &amp;quot;Slide title is Wells Fargo Sans Display 32pt Two lines max&amp;quot;&quot;/&gt;&lt;property id=&quot;20307&quot; value=&quot;261&quot;/&gt;&lt;/object&gt;&lt;object type=&quot;3&quot; unique_id=&quot;10038&quot;&gt;&lt;property id=&quot;20148&quot; value=&quot;5&quot;/&gt;&lt;property id=&quot;20300&quot; value=&quot;Slide 34 - &amp;quot;This is a “Large Text” slide&amp;quot;&quot;/&gt;&lt;property id=&quot;20307&quot; value=&quot;309&quot;/&gt;&lt;/object&gt;&lt;object type=&quot;3&quot; unique_id=&quot;10039&quot;&gt;&lt;property id=&quot;20148&quot; value=&quot;5&quot;/&gt;&lt;property id=&quot;20300&quot; value=&quot;Slide 35 - &amp;quot;This is a “Two Content” slide Slide subtitle, if needed, is WF Sans SemiBold 18pt, black&amp;quot;&quot;/&gt;&lt;property id=&quot;20307&quot; value=&quot;262&quot;/&gt;&lt;/object&gt;&lt;object type=&quot;3&quot; unique_id=&quot;10040&quot;&gt;&lt;property id=&quot;20148&quot; value=&quot;5&quot;/&gt;&lt;property id=&quot;20300&quot; value=&quot;Slide 36 - &amp;quot;Columns can be used for text, tables,  charts, graphics, and/or photos&amp;quot;&quot;/&gt;&lt;property id=&quot;20307&quot; value=&quot;273&quot;/&gt;&lt;/object&gt;&lt;object type=&quot;3&quot; unique_id=&quot;10041&quot;&gt;&lt;property id=&quot;20148&quot; value=&quot;5&quot;/&gt;&lt;property id=&quot;20300&quot; value=&quot;Slide 37 - &amp;quot;This is a “Three Content” slide&amp;quot;&quot;/&gt;&lt;property id=&quot;20307&quot; value=&quot;336&quot;/&gt;&lt;/object&gt;&lt;object type=&quot;3&quot; unique_id=&quot;10042&quot;&gt;&lt;property id=&quot;20148&quot; value=&quot;5&quot;/&gt;&lt;property id=&quot;20300&quot; value=&quot;Slide 38 - &amp;quot;This is a “Sidebar Left” slide&amp;quot;&quot;/&gt;&lt;property id=&quot;20307&quot; value=&quot;276&quot;/&gt;&lt;/object&gt;&lt;object type=&quot;3&quot; unique_id=&quot;10043&quot;&gt;&lt;property id=&quot;20148&quot; value=&quot;5&quot;/&gt;&lt;property id=&quot;20300&quot; value=&quot;Slide 39 - &amp;quot;This is a “Sidebar Right” slide&amp;quot;&quot;/&gt;&lt;property id=&quot;20307&quot; value=&quot;277&quot;/&gt;&lt;/object&gt;&lt;object type=&quot;3&quot; unique_id=&quot;10044&quot;&gt;&lt;property id=&quot;20148&quot; value=&quot;5&quot;/&gt;&lt;property id=&quot;20300&quot; value=&quot;Slide 40 - &amp;quot;This is a “Text and Photo” slide&amp;quot;&quot;/&gt;&lt;property id=&quot;20307&quot; value=&quot;303&quot;/&gt;&lt;/object&gt;&lt;object type=&quot;3&quot; unique_id=&quot;10045&quot;&gt;&lt;property id=&quot;20148&quot; value=&quot;5&quot;/&gt;&lt;property id=&quot;20300&quot; value=&quot;Slide 41 - &amp;quot;This is a “One Photo and Caption” slide&amp;quot;&quot;/&gt;&lt;property id=&quot;20307&quot; value=&quot;271&quot;/&gt;&lt;/object&gt;&lt;object type=&quot;3&quot; unique_id=&quot;10046&quot;&gt;&lt;property id=&quot;20148&quot; value=&quot;5&quot;/&gt;&lt;property id=&quot;20300&quot; value=&quot;Slide 42 - &amp;quot;This is a “Two Photos and Captions” slide&amp;quot;&quot;/&gt;&lt;property id=&quot;20307&quot; value=&quot;272&quot;/&gt;&lt;/object&gt;&lt;object type=&quot;3&quot; unique_id=&quot;10047&quot;&gt;&lt;property id=&quot;20148&quot; value=&quot;5&quot;/&gt;&lt;property id=&quot;20300&quot; value=&quot;Slide 43&quot;/&gt;&lt;property id=&quot;20307&quot; value=&quot;265&quot;/&gt;&lt;/object&gt;&lt;object type=&quot;3&quot; unique_id=&quot;10048&quot;&gt;&lt;property id=&quot;20148&quot; value=&quot;5&quot;/&gt;&lt;property id=&quot;20300&quot; value=&quot;Slide 44&quot;/&gt;&lt;property id=&quot;20307&quot; value=&quot;269&quot;/&gt;&lt;/object&gt;&lt;object type=&quot;3&quot; unique_id=&quot;10049&quot;&gt;&lt;property id=&quot;20148&quot; value=&quot;5&quot;/&gt;&lt;property id=&quot;20300&quot; value=&quot;Slide 45&quot;/&gt;&lt;property id=&quot;20307&quot; value=&quot;278&quot;/&gt;&lt;/object&gt;&lt;object type=&quot;3&quot; unique_id=&quot;10050&quot;&gt;&lt;property id=&quot;20148&quot; value=&quot;5&quot;/&gt;&lt;property id=&quot;20300&quot; value=&quot;Slide 46&quot;/&gt;&lt;property id=&quot;20307&quot; value=&quot;267&quot;/&gt;&lt;/object&gt;&lt;object type=&quot;3&quot; unique_id=&quot;10051&quot;&gt;&lt;property id=&quot;20148&quot; value=&quot;5&quot;/&gt;&lt;property id=&quot;20300&quot; value=&quot;Slide 47&quot;/&gt;&lt;property id=&quot;20307&quot; value=&quot;284&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D100"/>
    </a:custClr>
    <a:custClr name="WF Yellow Tint 1">
      <a:srgbClr val="FFDF4C"/>
    </a:custClr>
    <a:custClr name="WF Yellow Tint 2">
      <a:srgbClr val="FFE87F"/>
    </a:custClr>
    <a:custClr name="WF Yellow Tint 3">
      <a:srgbClr val="FFF1B2"/>
    </a:custClr>
    <a:custClr name="WF Yellow Tint 4">
      <a:srgbClr val="FFF8D9"/>
    </a:custClr>
    <a:custClr name="WF Gray 1">
      <a:srgbClr val="3B3331"/>
    </a:custClr>
    <a:custClr name="WF Gray 2">
      <a:srgbClr val="787070"/>
    </a:custClr>
    <a:custClr name="WF Gray 3">
      <a:srgbClr val="B5ADAD"/>
    </a:custClr>
    <a:custClr name="WF Gray 4">
      <a:srgbClr val="F4F0ED"/>
    </a:custClr>
    <a:custClr name="WF Coral Dark 2">
      <a:srgbClr val="87190A"/>
    </a:custClr>
    <a:custClr name="WF Coral Dark 1">
      <a:srgbClr val="B42D19"/>
    </a:custClr>
    <a:custClr name="WF Coral">
      <a:srgbClr val="D73F26"/>
    </a:custClr>
    <a:custClr name="WF Coral Light 1">
      <a:srgbClr val="FF755E"/>
    </a:custClr>
    <a:custClr name="WF Coral Light 2">
      <a:srgbClr val="FFB1A6"/>
    </a:custClr>
    <a:custClr name="WF Purple Dark 2">
      <a:srgbClr val="640A4B"/>
    </a:custClr>
    <a:custClr name="WF Purple Dark 1">
      <a:srgbClr val="871469"/>
    </a:custClr>
    <a:custClr name="WF Purple">
      <a:srgbClr val="AA1E87"/>
    </a:custClr>
    <a:custClr name="WF Purple Light 1">
      <a:srgbClr val="D169B8"/>
    </a:custClr>
    <a:custClr name="WF Purple Light 2">
      <a:srgbClr val="F2A5DC"/>
    </a:custClr>
    <a:custClr name="WF Orange Dark 2">
      <a:srgbClr val="873100"/>
    </a:custClr>
    <a:custClr name="WF Orange Dark 1">
      <a:srgbClr val="A93E00"/>
    </a:custClr>
    <a:custClr name="WF Orange">
      <a:srgbClr val="EB691E"/>
    </a:custClr>
    <a:custClr name="WF Orange Light 1">
      <a:srgbClr val="FF9657"/>
    </a:custClr>
    <a:custClr name="WF Orange Light 2">
      <a:srgbClr val="FFC5A3"/>
    </a:custClr>
    <a:custClr name="WF Indigo Dark 2">
      <a:srgbClr val="352B6B"/>
    </a:custClr>
    <a:custClr name="WF Indigo Dark 1">
      <a:srgbClr val="463782"/>
    </a:custClr>
    <a:custClr name="WF Indigo">
      <a:srgbClr val="5A469B"/>
    </a:custClr>
    <a:custClr name="WF Indigo Light 1">
      <a:srgbClr val="9A89D9"/>
    </a:custClr>
    <a:custClr name="WF Indigo Light 2">
      <a:srgbClr val="BFB3F2"/>
    </a:custClr>
    <a:custClr name="WF Pink Dark 2">
      <a:srgbClr val="6E142D"/>
    </a:custClr>
    <a:custClr name="WF Pink Dark 1">
      <a:srgbClr val="9B2341"/>
    </a:custClr>
    <a:custClr name="WF Pink">
      <a:srgbClr val="C83255"/>
    </a:custClr>
    <a:custClr name="WF Pink Light 1">
      <a:srgbClr val="F26D91"/>
    </a:custClr>
    <a:custClr name="WF Pink Light 2">
      <a:srgbClr val="FFA6BE"/>
    </a:custClr>
    <a:custClr name="WF Violet Dark 2">
      <a:srgbClr val="5A1E64"/>
    </a:custClr>
    <a:custClr name="WF Violet Dark 1">
      <a:srgbClr val="64287D"/>
    </a:custClr>
    <a:custClr name="WF Violet">
      <a:srgbClr val="823291"/>
    </a:custClr>
    <a:custClr name="WF Violet Light 1">
      <a:srgbClr val="BB70CC"/>
    </a:custClr>
    <a:custClr name="WF Violet Light 2">
      <a:srgbClr val="E5A2F2"/>
    </a:custClr>
    <a:custClr name="Indicator Green">
      <a:srgbClr val="178757"/>
    </a:custClr>
  </a:custClrLst>
  <a:extLst>
    <a:ext uri="{05A4C25C-085E-4340-85A3-A5531E510DB2}">
      <thm15:themeFamily xmlns:thm15="http://schemas.microsoft.com/office/thememl/2012/main" name="WF 16x9 WFSans PowerPoint 03Mar2020" id="{A6523473-F0C2-4C84-AF02-37DBC6735F7E}" vid="{245EC062-9454-4AD6-B388-FC848FF942D5}"/>
    </a:ext>
  </a:extLst>
</a:theme>
</file>

<file path=ppt/theme/theme2.xml><?xml version="1.0" encoding="utf-8"?>
<a:theme xmlns:a="http://schemas.openxmlformats.org/drawingml/2006/main" name="Wells Fargo 2020">
  <a:themeElements>
    <a:clrScheme name="Wells Fargo 2020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20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20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D100"/>
    </a:custClr>
    <a:custClr name="WF Yellow Tint 1">
      <a:srgbClr val="FFDF4C"/>
    </a:custClr>
    <a:custClr name="WF Yellow Tint 2">
      <a:srgbClr val="FFE87F"/>
    </a:custClr>
    <a:custClr name="WF Yellow Tint 3">
      <a:srgbClr val="FFF1B2"/>
    </a:custClr>
    <a:custClr name="WF Yellow Tint 4">
      <a:srgbClr val="FFF8D9"/>
    </a:custClr>
    <a:custClr name="WF Gray 1">
      <a:srgbClr val="3B3331"/>
    </a:custClr>
    <a:custClr name="WF Gray 2">
      <a:srgbClr val="787070"/>
    </a:custClr>
    <a:custClr name="WF Gray 3">
      <a:srgbClr val="B5ADAD"/>
    </a:custClr>
    <a:custClr name="WF Gray 4">
      <a:srgbClr val="F4F0ED"/>
    </a:custClr>
    <a:custClr name="WF Coral Dark 2">
      <a:srgbClr val="87190A"/>
    </a:custClr>
    <a:custClr name="WF Coral Dark 1">
      <a:srgbClr val="B42D19"/>
    </a:custClr>
    <a:custClr name="WF Coral">
      <a:srgbClr val="D73F26"/>
    </a:custClr>
    <a:custClr name="WF Coral Light 1">
      <a:srgbClr val="FF755E"/>
    </a:custClr>
    <a:custClr name="WF Coral Light 2">
      <a:srgbClr val="FFB1A6"/>
    </a:custClr>
    <a:custClr name="WF Purple Dark 2">
      <a:srgbClr val="640A4B"/>
    </a:custClr>
    <a:custClr name="WF Purple Dark 1">
      <a:srgbClr val="871469"/>
    </a:custClr>
    <a:custClr name="WF Purple">
      <a:srgbClr val="AA1E87"/>
    </a:custClr>
    <a:custClr name="WF Purple Light 1">
      <a:srgbClr val="D169B8"/>
    </a:custClr>
    <a:custClr name="WF Purple Light 2">
      <a:srgbClr val="F2A5DC"/>
    </a:custClr>
    <a:custClr name="WF Orange Dark 2">
      <a:srgbClr val="873100"/>
    </a:custClr>
    <a:custClr name="WF Orange Dark 1">
      <a:srgbClr val="A93E00"/>
    </a:custClr>
    <a:custClr name="WF Orange">
      <a:srgbClr val="EB691E"/>
    </a:custClr>
    <a:custClr name="WF Orange Light 1">
      <a:srgbClr val="FF9657"/>
    </a:custClr>
    <a:custClr name="WF Orange Light 2">
      <a:srgbClr val="FFC5A3"/>
    </a:custClr>
    <a:custClr name="WF Indigo Dark 2">
      <a:srgbClr val="352B6B"/>
    </a:custClr>
    <a:custClr name="WF Indigo Dark 1">
      <a:srgbClr val="463782"/>
    </a:custClr>
    <a:custClr name="WF Indigo">
      <a:srgbClr val="5A469B"/>
    </a:custClr>
    <a:custClr name="WF Indigo Light 1">
      <a:srgbClr val="9A89D9"/>
    </a:custClr>
    <a:custClr name="WF Indigo Light 2">
      <a:srgbClr val="BFB3F2"/>
    </a:custClr>
    <a:custClr name="WF Pink Dark 2">
      <a:srgbClr val="6E142D"/>
    </a:custClr>
    <a:custClr name="WF Pink Dark 1">
      <a:srgbClr val="9B2341"/>
    </a:custClr>
    <a:custClr name="WF Pink">
      <a:srgbClr val="C83255"/>
    </a:custClr>
    <a:custClr name="WF Pink Light 1">
      <a:srgbClr val="F26D91"/>
    </a:custClr>
    <a:custClr name="WF Pink Light 2">
      <a:srgbClr val="FFA6BE"/>
    </a:custClr>
    <a:custClr name="WF Violet Dark 2">
      <a:srgbClr val="5A1E64"/>
    </a:custClr>
    <a:custClr name="WF Violet Dark 1">
      <a:srgbClr val="64287D"/>
    </a:custClr>
    <a:custClr name="WF Violet">
      <a:srgbClr val="823291"/>
    </a:custClr>
    <a:custClr name="WF Violet Light 1">
      <a:srgbClr val="BB70CC"/>
    </a:custClr>
    <a:custClr name="WF Violet Light 2">
      <a:srgbClr val="E5A2F2"/>
    </a:custClr>
    <a:custClr name="Indicator Green">
      <a:srgbClr val="178757"/>
    </a:custClr>
  </a:custClrLst>
  <a:extLst>
    <a:ext uri="{05A4C25C-085E-4340-85A3-A5531E510DB2}">
      <thm15:themeFamily xmlns:thm15="http://schemas.microsoft.com/office/thememl/2012/main" name="WF_PowerPoint_16x9_WFSans_F3" id="{67035D2D-212F-4867-B584-671B3AD01EE8}" vid="{86013E00-FECB-4F02-8995-0C39891C5C33}"/>
    </a:ext>
  </a:ext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D100"/>
    </a:custClr>
    <a:custClr name="WF Yellow Tint 1">
      <a:srgbClr val="FFDF4C"/>
    </a:custClr>
    <a:custClr name="WF Yellow Tint 2">
      <a:srgbClr val="FFE87F"/>
    </a:custClr>
    <a:custClr name="WF Yellow Tint 3">
      <a:srgbClr val="FFF1B2"/>
    </a:custClr>
    <a:custClr name="WF Yellow Tint 4">
      <a:srgbClr val="FFF8D9"/>
    </a:custClr>
    <a:custClr name="WF Gray 1">
      <a:srgbClr val="3B3331"/>
    </a:custClr>
    <a:custClr name="WF Gray 2">
      <a:srgbClr val="787070"/>
    </a:custClr>
    <a:custClr name="WF Gray 3">
      <a:srgbClr val="B5ADAD"/>
    </a:custClr>
    <a:custClr name="WF Gray 4">
      <a:srgbClr val="F4F0ED"/>
    </a:custClr>
    <a:custClr name="WF Coral Dark 2">
      <a:srgbClr val="87190A"/>
    </a:custClr>
    <a:custClr name="WF Coral Dark 1">
      <a:srgbClr val="B42D19"/>
    </a:custClr>
    <a:custClr name="WF Coral">
      <a:srgbClr val="D73F26"/>
    </a:custClr>
    <a:custClr name="WF Coral Light 1">
      <a:srgbClr val="FF755E"/>
    </a:custClr>
    <a:custClr name="WF Coral Light 2">
      <a:srgbClr val="FFB1A6"/>
    </a:custClr>
    <a:custClr name="WF Purple Dark 2">
      <a:srgbClr val="640A4B"/>
    </a:custClr>
    <a:custClr name="WF Purple Dark 1">
      <a:srgbClr val="871469"/>
    </a:custClr>
    <a:custClr name="WF Purple">
      <a:srgbClr val="AA1E87"/>
    </a:custClr>
    <a:custClr name="WF Purple Light 1">
      <a:srgbClr val="D169B8"/>
    </a:custClr>
    <a:custClr name="WF Purple Light 2">
      <a:srgbClr val="F2A5DC"/>
    </a:custClr>
    <a:custClr name="WF Orange Dark 2">
      <a:srgbClr val="873100"/>
    </a:custClr>
    <a:custClr name="WF Orange Dark 1">
      <a:srgbClr val="A93E00"/>
    </a:custClr>
    <a:custClr name="WF Orange">
      <a:srgbClr val="EB691E"/>
    </a:custClr>
    <a:custClr name="WF Orange Light 1">
      <a:srgbClr val="FF9657"/>
    </a:custClr>
    <a:custClr name="WF Orange Light 2">
      <a:srgbClr val="FFC5A3"/>
    </a:custClr>
    <a:custClr name="WF Indigo Dark 2">
      <a:srgbClr val="352B6B"/>
    </a:custClr>
    <a:custClr name="WF Indigo Dark 1">
      <a:srgbClr val="463782"/>
    </a:custClr>
    <a:custClr name="WF Indigo">
      <a:srgbClr val="5A469B"/>
    </a:custClr>
    <a:custClr name="WF Indigo Light 1">
      <a:srgbClr val="9A89D9"/>
    </a:custClr>
    <a:custClr name="WF Indigo Light 2">
      <a:srgbClr val="BFB3F2"/>
    </a:custClr>
    <a:custClr name="WF Pink Dark 2">
      <a:srgbClr val="6E142D"/>
    </a:custClr>
    <a:custClr name="WF Pink Dark 1">
      <a:srgbClr val="9B2341"/>
    </a:custClr>
    <a:custClr name="WF Pink">
      <a:srgbClr val="C83255"/>
    </a:custClr>
    <a:custClr name="WF Pink Light 1">
      <a:srgbClr val="F26D91"/>
    </a:custClr>
    <a:custClr name="WF Pink Light 2">
      <a:srgbClr val="FFA6BE"/>
    </a:custClr>
    <a:custClr name="WF Violet Dark 2">
      <a:srgbClr val="5A1E64"/>
    </a:custClr>
    <a:custClr name="WF Violet Dark 1">
      <a:srgbClr val="64287D"/>
    </a:custClr>
    <a:custClr name="WF Violet">
      <a:srgbClr val="823291"/>
    </a:custClr>
    <a:custClr name="WF Violet Light 1">
      <a:srgbClr val="BB70CC"/>
    </a:custClr>
    <a:custClr name="WF Violet Light 2">
      <a:srgbClr val="E5A2F2"/>
    </a:custClr>
    <a:custClr name="Indicator Green">
      <a:srgbClr val="178757"/>
    </a:custClr>
  </a:custClrLst>
</a:theme>
</file>

<file path=ppt/theme/theme4.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D100"/>
    </a:custClr>
    <a:custClr name="WF Yellow Tint 1">
      <a:srgbClr val="FFDF4C"/>
    </a:custClr>
    <a:custClr name="WF Yellow Tint 2">
      <a:srgbClr val="FFE87F"/>
    </a:custClr>
    <a:custClr name="WF Yellow Tint 3">
      <a:srgbClr val="FFF1B2"/>
    </a:custClr>
    <a:custClr name="WF Yellow Tint 4">
      <a:srgbClr val="FFF8D9"/>
    </a:custClr>
    <a:custClr name="WF Gray 1">
      <a:srgbClr val="3B3331"/>
    </a:custClr>
    <a:custClr name="WF Gray 2">
      <a:srgbClr val="787070"/>
    </a:custClr>
    <a:custClr name="WF Gray 3">
      <a:srgbClr val="B5ADAD"/>
    </a:custClr>
    <a:custClr name="WF Gray 4">
      <a:srgbClr val="F4F0ED"/>
    </a:custClr>
    <a:custClr name="WF Coral Dark 2">
      <a:srgbClr val="87190A"/>
    </a:custClr>
    <a:custClr name="WF Coral Dark 1">
      <a:srgbClr val="B42D19"/>
    </a:custClr>
    <a:custClr name="WF Coral">
      <a:srgbClr val="D73F26"/>
    </a:custClr>
    <a:custClr name="WF Coral Light 1">
      <a:srgbClr val="FF755E"/>
    </a:custClr>
    <a:custClr name="WF Coral Light 2">
      <a:srgbClr val="FFB1A6"/>
    </a:custClr>
    <a:custClr name="WF Purple Dark 2">
      <a:srgbClr val="640A4B"/>
    </a:custClr>
    <a:custClr name="WF Purple Dark 1">
      <a:srgbClr val="871469"/>
    </a:custClr>
    <a:custClr name="WF Purple">
      <a:srgbClr val="AA1E87"/>
    </a:custClr>
    <a:custClr name="WF Purple Light 1">
      <a:srgbClr val="D169B8"/>
    </a:custClr>
    <a:custClr name="WF Purple Light 2">
      <a:srgbClr val="F2A5DC"/>
    </a:custClr>
    <a:custClr name="WF Orange Dark 2">
      <a:srgbClr val="873100"/>
    </a:custClr>
    <a:custClr name="WF Orange Dark 1">
      <a:srgbClr val="A93E00"/>
    </a:custClr>
    <a:custClr name="WF Orange">
      <a:srgbClr val="EB691E"/>
    </a:custClr>
    <a:custClr name="WF Orange Light 1">
      <a:srgbClr val="FF9657"/>
    </a:custClr>
    <a:custClr name="WF Orange Light 2">
      <a:srgbClr val="FFC5A3"/>
    </a:custClr>
    <a:custClr name="WF Indigo Dark 2">
      <a:srgbClr val="352B6B"/>
    </a:custClr>
    <a:custClr name="WF Indigo Dark 1">
      <a:srgbClr val="463782"/>
    </a:custClr>
    <a:custClr name="WF Indigo">
      <a:srgbClr val="5A469B"/>
    </a:custClr>
    <a:custClr name="WF Indigo Light 1">
      <a:srgbClr val="9A89D9"/>
    </a:custClr>
    <a:custClr name="WF Indigo Light 2">
      <a:srgbClr val="BFB3F2"/>
    </a:custClr>
    <a:custClr name="WF Pink Dark 2">
      <a:srgbClr val="6E142D"/>
    </a:custClr>
    <a:custClr name="WF Pink Dark 1">
      <a:srgbClr val="9B2341"/>
    </a:custClr>
    <a:custClr name="WF Pink">
      <a:srgbClr val="C83255"/>
    </a:custClr>
    <a:custClr name="WF Pink Light 1">
      <a:srgbClr val="F26D91"/>
    </a:custClr>
    <a:custClr name="WF Pink Light 2">
      <a:srgbClr val="FFA6BE"/>
    </a:custClr>
    <a:custClr name="WF Violet Dark 2">
      <a:srgbClr val="5A1E64"/>
    </a:custClr>
    <a:custClr name="WF Violet Dark 1">
      <a:srgbClr val="64287D"/>
    </a:custClr>
    <a:custClr name="WF Violet">
      <a:srgbClr val="823291"/>
    </a:custClr>
    <a:custClr name="WF Violet Light 1">
      <a:srgbClr val="BB70CC"/>
    </a:custClr>
    <a:custClr name="WF Violet Light 2">
      <a:srgbClr val="E5A2F2"/>
    </a:custClr>
    <a:custClr name="Indicator Green">
      <a:srgbClr val="17875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BBC94E2950824F94D0F9C156BFBF1A" ma:contentTypeVersion="11" ma:contentTypeDescription="Create a new document." ma:contentTypeScope="" ma:versionID="f5f6a3a1645f7e15ab20d45c6f49a925">
  <xsd:schema xmlns:xsd="http://www.w3.org/2001/XMLSchema" xmlns:xs="http://www.w3.org/2001/XMLSchema" xmlns:p="http://schemas.microsoft.com/office/2006/metadata/properties" xmlns:ns1="http://schemas.microsoft.com/sharepoint/v3" xmlns:ns2="8cf5c951-d28a-4d52-842f-e4353e29c5f3" targetNamespace="http://schemas.microsoft.com/office/2006/metadata/properties" ma:root="true" ma:fieldsID="ce3e84ab937c2e425579e182a8ef37a3" ns1:_="" ns2:_="">
    <xsd:import namespace="http://schemas.microsoft.com/sharepoint/v3"/>
    <xsd:import namespace="8cf5c951-d28a-4d52-842f-e4353e29c5f3"/>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f5c951-d28a-4d52-842f-e4353e29c5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493F86-46BC-4D5B-99E4-5E29C0B72F6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8cf5c951-d28a-4d52-842f-e4353e29c5f3"/>
    <ds:schemaRef ds:uri="http://www.w3.org/XML/1998/namespace"/>
  </ds:schemaRefs>
</ds:datastoreItem>
</file>

<file path=customXml/itemProps2.xml><?xml version="1.0" encoding="utf-8"?>
<ds:datastoreItem xmlns:ds="http://schemas.openxmlformats.org/officeDocument/2006/customXml" ds:itemID="{321DBD07-ADCE-4877-966D-CF98565A06B2}">
  <ds:schemaRefs>
    <ds:schemaRef ds:uri="http://schemas.microsoft.com/sharepoint/v3/contenttype/forms"/>
  </ds:schemaRefs>
</ds:datastoreItem>
</file>

<file path=customXml/itemProps3.xml><?xml version="1.0" encoding="utf-8"?>
<ds:datastoreItem xmlns:ds="http://schemas.openxmlformats.org/officeDocument/2006/customXml" ds:itemID="{27EE9E92-5BAC-4F20-B668-A9D83108BA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f5c951-d28a-4d52-842f-e4353e29c5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WF 16x9 WFSans PowerPoint 03Mar2020</Template>
  <TotalTime>0</TotalTime>
  <Words>1414</Words>
  <Application>Microsoft Office PowerPoint</Application>
  <PresentationFormat>Widescreen</PresentationFormat>
  <Paragraphs>117</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MS PGothic</vt:lpstr>
      <vt:lpstr>Arial</vt:lpstr>
      <vt:lpstr>Segoe UI</vt:lpstr>
      <vt:lpstr>Verdana</vt:lpstr>
      <vt:lpstr>Wells Fargo Sans</vt:lpstr>
      <vt:lpstr>Wells Fargo Sans Display</vt:lpstr>
      <vt:lpstr>Wells Fargo Sans SemiBold</vt:lpstr>
      <vt:lpstr>Wingdings</vt:lpstr>
      <vt:lpstr>Wells Fargo 2019</vt:lpstr>
      <vt:lpstr>Wells Fargo 2020</vt:lpstr>
      <vt:lpstr>Wells Fargo’s 8 Healthy Financial Habits</vt:lpstr>
      <vt:lpstr>Boost financial health one step at a time Get started with simple, easy-to-follow guidelines. </vt:lpstr>
      <vt:lpstr>Pay yourself first</vt:lpstr>
      <vt:lpstr>Create a safety net</vt:lpstr>
      <vt:lpstr>Pay on time, every time</vt:lpstr>
      <vt:lpstr>Review your insurance annually</vt:lpstr>
      <vt:lpstr>Track your spending</vt:lpstr>
      <vt:lpstr>Pay down high-interest-rate debt</vt:lpstr>
      <vt:lpstr>Know where your credit stands</vt:lpstr>
      <vt:lpstr>Save for retirement</vt:lpstr>
      <vt:lpstr>PowerPoint Presentation</vt:lpstr>
      <vt:lpstr>PowerPoint Presentation</vt:lpstr>
      <vt:lpstr>PowerPoint Presentation</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Wells Fargo  16x9 PowerPoint standards and template</dc:title>
  <dc:subject/>
  <dc:creator>Gonzalez, Jo-el</dc:creator>
  <cp:keywords/>
  <dc:description/>
  <cp:lastModifiedBy>Hill, Robyn</cp:lastModifiedBy>
  <cp:revision>91</cp:revision>
  <cp:lastPrinted>2018-10-13T23:11:53Z</cp:lastPrinted>
  <dcterms:created xsi:type="dcterms:W3CDTF">2020-04-07T13:53:38Z</dcterms:created>
  <dcterms:modified xsi:type="dcterms:W3CDTF">2021-03-16T22:42:57Z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0x010100D3BBC94E2950824F94D0F9C156BFBF1A</vt:lpwstr>
  </property>
</Properties>
</file>