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76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mudez, Noelle M" initials="BNM" lastIdx="7" clrIdx="0">
    <p:extLst>
      <p:ext uri="{19B8F6BF-5375-455C-9EA6-DF929625EA0E}">
        <p15:presenceInfo xmlns:p15="http://schemas.microsoft.com/office/powerpoint/2012/main" userId="Bermudez, Noelle M" providerId="None"/>
      </p:ext>
    </p:extLst>
  </p:cmAuthor>
  <p:cmAuthor id="2" name="Gonzalez, Jo-el" initials="GJ" lastIdx="12" clrIdx="1">
    <p:extLst>
      <p:ext uri="{19B8F6BF-5375-455C-9EA6-DF929625EA0E}">
        <p15:presenceInfo xmlns:p15="http://schemas.microsoft.com/office/powerpoint/2012/main" userId="Gonzalez, Jo-el" providerId="None"/>
      </p:ext>
    </p:extLst>
  </p:cmAuthor>
  <p:cmAuthor id="3" name="Mckelvie, Margaret" initials="MM" lastIdx="8" clrIdx="2">
    <p:extLst>
      <p:ext uri="{19B8F6BF-5375-455C-9EA6-DF929625EA0E}">
        <p15:presenceInfo xmlns:p15="http://schemas.microsoft.com/office/powerpoint/2012/main" userId="Mckelvie, Margaret" providerId="None"/>
      </p:ext>
    </p:extLst>
  </p:cmAuthor>
  <p:cmAuthor id="4" name="Spearman, Ceseli M (Compliance)" initials="SCM(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4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A2FFF61B-D25C-49D6-9A28-29191314A49D}">
  <a:tblStyle styleId="{A2FFF61B-D25C-49D6-9A28-29191314A49D}" styleName="Wells Fargo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lastRow>
      <a:tcTxStyle b="on">
        <a:fontRef idx="minor"/>
        <a:schemeClr val="dk1"/>
      </a:tcTxStyle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69" autoAdjust="0"/>
    <p:restoredTop sz="95550" autoAdjust="0"/>
  </p:normalViewPr>
  <p:slideViewPr>
    <p:cSldViewPr snapToGrid="0" showGuides="1">
      <p:cViewPr varScale="1">
        <p:scale>
          <a:sx n="108" d="100"/>
          <a:sy n="108" d="100"/>
        </p:scale>
        <p:origin x="14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0E776E-58AC-EA47-948C-28ACB05C00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CC68A-51A6-A942-94B5-D9C64A8DAA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CB8E-A16E-3C45-8DCF-0C93D26340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EF68-7CC1-1340-B300-DF14A44D03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FE8C6-40C5-3A47-B40B-BF6D66835A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Wells Fargo Sans" panose="020B0503020203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Wells Fargo Sans" panose="020B0503020203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8FE8C6-40C5-3A47-B40B-BF6D66835A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8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8321040" cy="1554459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09160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4937759"/>
            <a:ext cx="5943600" cy="91805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/>
            </a:pPr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08FCB257-EBF9-DA49-A133-B2BC6A7440CB}"/>
              </a:ext>
            </a:extLst>
          </p:cNvPr>
          <p:cNvSpPr txBox="1"/>
          <p:nvPr userDrawn="1"/>
        </p:nvSpPr>
        <p:spPr>
          <a:xfrm>
            <a:off x="457200" y="6172200"/>
            <a:ext cx="5413248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 dirty="0"/>
              <a:t>© 2020 Wells Fargo Bank, N.A. All rights reserved. For public</a:t>
            </a:r>
            <a:r>
              <a:rPr lang="en-US" sz="800" baseline="0" dirty="0"/>
              <a:t> </a:t>
            </a:r>
            <a:r>
              <a:rPr lang="en-US" sz="800" dirty="0"/>
              <a:t>use.</a:t>
            </a:r>
          </a:p>
        </p:txBody>
      </p:sp>
    </p:spTree>
    <p:extLst>
      <p:ext uri="{BB962C8B-B14F-4D97-AF65-F5344CB8AC3E}">
        <p14:creationId xmlns:p14="http://schemas.microsoft.com/office/powerpoint/2010/main" val="37955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7366001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4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BDA51D-739A-6147-AE33-B80AD5046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0E22618-D046-4A43-A145-B5CC229DC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5" name="Chart Placeholder 1">
            <a:extLst>
              <a:ext uri="{FF2B5EF4-FFF2-40B4-BE49-F238E27FC236}">
                <a16:creationId xmlns:a16="http://schemas.microsoft.com/office/drawing/2014/main" id="{1739FB7C-9269-7342-8648-01158E245B2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0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A9A5DDBF-F036-D247-8214-85BE84E1C4F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367213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E53449-679B-CC46-BF8F-F1C105ECD917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277225" y="16002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Chart Placeholder 4">
            <a:extLst>
              <a:ext uri="{FF2B5EF4-FFF2-40B4-BE49-F238E27FC236}">
                <a16:creationId xmlns:a16="http://schemas.microsoft.com/office/drawing/2014/main" id="{964DD178-5836-D24D-9CF5-2E0FDE4934E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57200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9" name="Chart Placeholder 5">
            <a:extLst>
              <a:ext uri="{FF2B5EF4-FFF2-40B4-BE49-F238E27FC236}">
                <a16:creationId xmlns:a16="http://schemas.microsoft.com/office/drawing/2014/main" id="{CB0AE243-8D47-2941-B6AB-7A7BFCBEE1B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4367213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10" name="Chart Placeholder 6">
            <a:extLst>
              <a:ext uri="{FF2B5EF4-FFF2-40B4-BE49-F238E27FC236}">
                <a16:creationId xmlns:a16="http://schemas.microsoft.com/office/drawing/2014/main" id="{C99EE39F-D270-8347-9E90-33ACBAEA071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8277225" y="4114800"/>
            <a:ext cx="3454400" cy="2057400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9DBD1E6-5A74-274B-8433-97A77208C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D71E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F2A7E-ED94-E540-9CF4-B56F980A38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2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Orange">
    <p:bg>
      <p:bgPr>
        <a:solidFill>
          <a:srgbClr val="EB6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969CF6-897C-2A47-AFD1-3CED01FF01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92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Orange">
    <p:bg>
      <p:bgPr>
        <a:solidFill>
          <a:srgbClr val="FF9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37D924-28E5-5843-9BA3-6C88EE563D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63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5433CB49-42F4-4BEC-BD47-AAACD63E2C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7366000" cy="5714999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2"/>
                </a:solidFill>
                <a:latin typeface="+mj-lt"/>
              </a:defRPr>
            </a:lvl1pPr>
            <a:lvl2pPr marL="0" indent="0"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2pPr>
            <a:lvl3pPr marL="228600" indent="-228600">
              <a:spcBef>
                <a:spcPts val="1200"/>
              </a:spcBef>
              <a:buFont typeface="Wells Fargo Sans" panose="020B0503020203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457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4pPr>
            <a:lvl5pPr marL="6858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5pPr>
            <a:lvl6pPr marL="9144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6pPr>
            <a:lvl7pPr marL="11430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7pPr>
            <a:lvl8pPr marL="13716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8pPr>
            <a:lvl9pPr marL="1600200" indent="-228600">
              <a:spcBef>
                <a:spcPts val="300"/>
              </a:spcBef>
              <a:buFont typeface="Wells Fargo Sans" panose="020B0503020203020204" pitchFamily="34" charset="0"/>
              <a:buChar char="–"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[Section header title or quote]</a:t>
            </a:r>
          </a:p>
          <a:p>
            <a:pPr lvl="1"/>
            <a:r>
              <a:rPr lang="en-US" dirty="0"/>
              <a:t>Additional information, if needed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A6D6C7-DEED-604E-9F87-29E1838E56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59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7366001" cy="91440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E076051-AE4B-CF44-AB12-A6CC31DC24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1" y="1600200"/>
            <a:ext cx="7366000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77225" y="5862"/>
            <a:ext cx="3914775" cy="685800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42F1D1-52E8-5643-866B-0EB322CE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Photo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95504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12192000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C7E36A9-B84B-7E40-9E84-C82B263B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hoto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0D26346-61C4-6C44-B93D-0EBC0C5CAE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1600200"/>
            <a:ext cx="7366001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F62EF48E-356C-2242-ADD1-8AEA6280E3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03120"/>
            <a:ext cx="8277224" cy="4754880"/>
          </a:xfrm>
          <a:solidFill>
            <a:srgbClr val="F4F0E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44CA248-D2A9-BE4C-8A71-862CADED02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77225" y="1600200"/>
            <a:ext cx="3457575" cy="4114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 marL="0" indent="0">
              <a:spcBef>
                <a:spcPts val="0"/>
              </a:spcBef>
              <a:buNone/>
              <a:defRPr sz="1200"/>
            </a:lvl2pPr>
            <a:lvl3pPr marL="0" indent="0">
              <a:spcBef>
                <a:spcPts val="0"/>
              </a:spcBef>
              <a:buNone/>
              <a:defRPr sz="1200"/>
            </a:lvl3pPr>
            <a:lvl4pPr marL="0" indent="0">
              <a:spcBef>
                <a:spcPts val="0"/>
              </a:spcBef>
              <a:buNone/>
              <a:defRPr sz="1200"/>
            </a:lvl4pPr>
            <a:lvl5pPr marL="0" indent="0">
              <a:spcBef>
                <a:spcPts val="0"/>
              </a:spcBef>
              <a:buNone/>
              <a:defRPr sz="1200"/>
            </a:lvl5pPr>
            <a:lvl6pPr marL="0" indent="0">
              <a:spcBef>
                <a:spcPts val="0"/>
              </a:spcBef>
              <a:buNone/>
              <a:defRPr sz="1200"/>
            </a:lvl6pPr>
            <a:lvl7pPr marL="0" indent="0">
              <a:spcBef>
                <a:spcPts val="0"/>
              </a:spcBef>
              <a:buNone/>
              <a:defRPr sz="1200"/>
            </a:lvl7pPr>
            <a:lvl8pPr marL="0" indent="0">
              <a:spcBef>
                <a:spcPts val="0"/>
              </a:spcBef>
              <a:buNone/>
              <a:defRPr sz="1200"/>
            </a:lvl8pPr>
            <a:lvl9pPr marL="0" indent="0">
              <a:spcBef>
                <a:spcPts val="0"/>
              </a:spcBef>
              <a:buNone/>
              <a:defRPr sz="1200"/>
            </a:lvl9pPr>
          </a:lstStyle>
          <a:p>
            <a:pPr lvl="0"/>
            <a:r>
              <a:rPr lang="en-US" dirty="0"/>
              <a:t>[Optional photo caption]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8DA8240D-0BD4-F841-8B8F-61635137F8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77224" y="2103120"/>
            <a:ext cx="3914775" cy="4754880"/>
          </a:xfrm>
          <a:solidFill>
            <a:srgbClr val="B5ADAD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695995-E9EC-9741-9AB6-FA7A10F354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7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CD4D62C-8EA9-44FC-83B2-701A7A41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E475588-47DB-0041-A49C-8F0EF860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Wells Fargo" descr="Wells Fargo">
            <a:extLst>
              <a:ext uri="{FF2B5EF4-FFF2-40B4-BE49-F238E27FC236}">
                <a16:creationId xmlns:a16="http://schemas.microsoft.com/office/drawing/2014/main" id="{967B39BB-CE83-594E-A5D5-2233EAE08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5BF1F789-5F18-4A39-AD7A-F27D50655E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2971800"/>
            <a:ext cx="5943600" cy="1554459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[Presentation title, </a:t>
            </a:r>
            <a:br>
              <a:rPr lang="en-US" dirty="0"/>
            </a:br>
            <a:r>
              <a:rPr lang="en-US" dirty="0"/>
              <a:t>three lines max]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6A76A1E-D9BB-3D47-BDB3-0A2EB2F6A22E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4709160"/>
            <a:ext cx="1719072" cy="0"/>
          </a:xfrm>
          <a:prstGeom prst="line">
            <a:avLst/>
          </a:prstGeom>
          <a:ln w="2540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DCD36CB7-C5B7-427E-B007-04E7C37DC94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99" y="4937759"/>
            <a:ext cx="5943599" cy="91805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lls Fargo Sans" panose="020B0503020203020204" pitchFamily="34" charset="0"/>
              <a:buNone/>
              <a:tabLst/>
              <a:defRPr sz="1400"/>
            </a:lvl1pPr>
            <a:lvl2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 dirty="0"/>
              <a:t>[Month XX, 20XX]</a:t>
            </a:r>
            <a:br>
              <a:rPr lang="en-US" dirty="0"/>
            </a:br>
            <a:r>
              <a:rPr lang="en-US" dirty="0"/>
              <a:t>[Presenter information]</a:t>
            </a:r>
            <a:br>
              <a:rPr lang="en-US" dirty="0"/>
            </a:br>
            <a:r>
              <a:rPr lang="en-US" dirty="0"/>
              <a:t>[Presenter information optional line 2]</a:t>
            </a:r>
            <a:br>
              <a:rPr lang="en-US" dirty="0"/>
            </a:br>
            <a:r>
              <a:rPr lang="en-US" dirty="0"/>
              <a:t>[Presenter information optional line 3]</a:t>
            </a:r>
          </a:p>
        </p:txBody>
      </p:sp>
      <p:sp>
        <p:nvSpPr>
          <p:cNvPr id="5" name="Picture">
            <a:extLst>
              <a:ext uri="{FF2B5EF4-FFF2-40B4-BE49-F238E27FC236}">
                <a16:creationId xmlns:a16="http://schemas.microsoft.com/office/drawing/2014/main" id="{6C5F8AF9-2651-F949-B47F-5DF3904FB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42760" y="2194560"/>
            <a:ext cx="4892040" cy="3520440"/>
          </a:xfrm>
          <a:solidFill>
            <a:srgbClr val="F4F0ED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Legal">
            <a:extLst>
              <a:ext uri="{FF2B5EF4-FFF2-40B4-BE49-F238E27FC236}">
                <a16:creationId xmlns:a16="http://schemas.microsoft.com/office/drawing/2014/main" id="{08FCB257-EBF9-DA49-A133-B2BC6A7440CB}"/>
              </a:ext>
            </a:extLst>
          </p:cNvPr>
          <p:cNvSpPr txBox="1"/>
          <p:nvPr userDrawn="1"/>
        </p:nvSpPr>
        <p:spPr>
          <a:xfrm>
            <a:off x="457200" y="6172200"/>
            <a:ext cx="5413248" cy="4572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r>
              <a:rPr lang="en-US" sz="800" dirty="0"/>
              <a:t>© 20XX Wells Fargo Bank, N.A. All rights reserved. Internal use.</a:t>
            </a:r>
          </a:p>
        </p:txBody>
      </p:sp>
    </p:spTree>
    <p:extLst>
      <p:ext uri="{BB962C8B-B14F-4D97-AF65-F5344CB8AC3E}">
        <p14:creationId xmlns:p14="http://schemas.microsoft.com/office/powerpoint/2010/main" val="31096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665BEEFC-B89E-9C41-8260-1542F0B43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Wells Fargo" descr="Wells Fargo">
            <a:extLst>
              <a:ext uri="{FF2B5EF4-FFF2-40B4-BE49-F238E27FC236}">
                <a16:creationId xmlns:a16="http://schemas.microsoft.com/office/drawing/2014/main" id="{0DE7FB8E-1AD3-5B42-BE1D-61941DA7FC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57200"/>
            <a:ext cx="1033271" cy="1033271"/>
          </a:xfrm>
          <a:prstGeom prst="rect">
            <a:avLst/>
          </a:prstGeom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C8B33B-B32E-0C4D-947A-87A5447D23F3}"/>
              </a:ext>
            </a:extLst>
          </p:cNvPr>
          <p:cNvSpPr txBox="1">
            <a:spLocks/>
          </p:cNvSpPr>
          <p:nvPr userDrawn="1"/>
        </p:nvSpPr>
        <p:spPr>
          <a:xfrm>
            <a:off x="457200" y="1600200"/>
            <a:ext cx="9550400" cy="16001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Thank you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D580231D-7943-F647-B67D-262940DDD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341845"/>
            <a:ext cx="3454400" cy="1830355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400"/>
            </a:lvl1pPr>
            <a:lvl2pPr marL="0" indent="0">
              <a:spcBef>
                <a:spcPts val="0"/>
              </a:spcBef>
              <a:buFontTx/>
              <a:buNone/>
              <a:defRPr sz="1400"/>
            </a:lvl2pPr>
            <a:lvl3pPr marL="0" indent="0">
              <a:spcBef>
                <a:spcPts val="0"/>
              </a:spcBef>
              <a:buFontTx/>
              <a:buNone/>
              <a:defRPr sz="1400"/>
            </a:lvl3pPr>
            <a:lvl4pPr marL="0" indent="0">
              <a:spcBef>
                <a:spcPts val="0"/>
              </a:spcBef>
              <a:buFontTx/>
              <a:buNone/>
              <a:defRPr sz="1400"/>
            </a:lvl4pPr>
            <a:lvl5pPr marL="0" indent="0">
              <a:spcBef>
                <a:spcPts val="0"/>
              </a:spcBef>
              <a:buFontTx/>
              <a:buNone/>
              <a:defRPr sz="1400"/>
            </a:lvl5pPr>
            <a:lvl6pPr marL="0" indent="0">
              <a:spcBef>
                <a:spcPts val="0"/>
              </a:spcBef>
              <a:buFontTx/>
              <a:buNone/>
              <a:defRPr sz="1400"/>
            </a:lvl6pPr>
            <a:lvl7pPr marL="0" indent="0">
              <a:spcBef>
                <a:spcPts val="0"/>
              </a:spcBef>
              <a:buFontTx/>
              <a:buNone/>
              <a:defRPr sz="1400"/>
            </a:lvl7pPr>
            <a:lvl8pPr marL="0" indent="0">
              <a:spcBef>
                <a:spcPts val="0"/>
              </a:spcBef>
              <a:buFontTx/>
              <a:buNone/>
              <a:defRPr sz="1400"/>
            </a:lvl8pPr>
            <a:lvl9pPr marL="0" indent="0">
              <a:spcBef>
                <a:spcPts val="0"/>
              </a:spcBef>
              <a:buFontTx/>
              <a:buNone/>
              <a:defRPr sz="1400"/>
            </a:lvl9pPr>
          </a:lstStyle>
          <a:p>
            <a:pPr lvl="0"/>
            <a:r>
              <a:rPr lang="en-US" dirty="0"/>
              <a:t>[Optional contact information]</a:t>
            </a:r>
          </a:p>
        </p:txBody>
      </p:sp>
    </p:spTree>
    <p:extLst>
      <p:ext uri="{BB962C8B-B14F-4D97-AF65-F5344CB8AC3E}">
        <p14:creationId xmlns:p14="http://schemas.microsoft.com/office/powerpoint/2010/main" val="205521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828800"/>
            <a:ext cx="5410200" cy="4340224"/>
          </a:xfrm>
        </p:spPr>
        <p:txBody>
          <a:bodyPr numCol="1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941C5E-69DA-4A4E-99CB-9F761C379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cxnSp>
        <p:nvCxnSpPr>
          <p:cNvPr id="4" name="Line">
            <a:extLst>
              <a:ext uri="{FF2B5EF4-FFF2-40B4-BE49-F238E27FC236}">
                <a16:creationId xmlns:a16="http://schemas.microsoft.com/office/drawing/2014/main" id="{4D348C42-76C9-E94C-BD38-85471A87E30C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4572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" name="Line">
            <a:extLst>
              <a:ext uri="{FF2B5EF4-FFF2-40B4-BE49-F238E27FC236}">
                <a16:creationId xmlns:a16="http://schemas.microsoft.com/office/drawing/2014/main" id="{827E2BA7-0F08-6A47-9026-1A567427BC27}"/>
              </a:ext>
            </a:extLst>
          </p:cNvPr>
          <p:cNvCxnSpPr>
            <a:cxnSpLocks/>
          </p:cNvCxnSpPr>
          <p:nvPr userDrawn="1"/>
        </p:nvCxnSpPr>
        <p:spPr bwMode="hidden">
          <a:xfrm>
            <a:off x="6324600" y="1600200"/>
            <a:ext cx="5410200" cy="0"/>
          </a:xfrm>
          <a:prstGeom prst="line">
            <a:avLst/>
          </a:prstGeom>
          <a:ln w="19050" cap="flat">
            <a:solidFill>
              <a:srgbClr val="FFD1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2"/>
            <a:ext cx="11277600" cy="4340224"/>
          </a:xfrm>
        </p:spPr>
        <p:txBody>
          <a:bodyPr numCol="2"/>
          <a:lstStyle>
            <a:lvl1pPr marL="228600" indent="-228600">
              <a:buFont typeface="Wells Fargo Sans" panose="020B0503020203020204" pitchFamily="34" charset="0"/>
              <a:buChar char="•"/>
              <a:tabLst>
                <a:tab pos="5365750" algn="r"/>
              </a:tabLst>
              <a:defRPr/>
            </a:lvl1pPr>
            <a:lvl2pPr marL="457200" indent="-228600">
              <a:tabLst>
                <a:tab pos="5365750" algn="r"/>
              </a:tabLst>
              <a:defRPr/>
            </a:lvl2pPr>
            <a:lvl3pPr marL="685800" indent="-228600">
              <a:tabLst>
                <a:tab pos="5365750" algn="r"/>
              </a:tabLst>
              <a:defRPr/>
            </a:lvl3pPr>
            <a:lvl4pPr marL="914400" indent="-228600">
              <a:tabLst>
                <a:tab pos="5365750" algn="r"/>
              </a:tabLst>
              <a:defRPr/>
            </a:lvl4pPr>
            <a:lvl5pPr marL="1143000" indent="-228600">
              <a:tabLst>
                <a:tab pos="5365750" algn="r"/>
              </a:tabLst>
              <a:defRPr/>
            </a:lvl5pPr>
            <a:lvl6pPr marL="1371600" indent="-228600">
              <a:tabLst>
                <a:tab pos="5365750" algn="r"/>
              </a:tabLst>
              <a:defRPr/>
            </a:lvl6pPr>
            <a:lvl7pPr marL="1600200" indent="-228600">
              <a:tabLst>
                <a:tab pos="5365750" algn="r"/>
              </a:tabLst>
              <a:defRPr/>
            </a:lvl7pPr>
            <a:lvl8pPr marL="1828800" indent="-228600">
              <a:tabLst>
                <a:tab pos="5365750" algn="r"/>
              </a:tabLst>
              <a:defRPr/>
            </a:lvl8pPr>
            <a:lvl9pPr marL="2057400" indent="-228600">
              <a:tabLst>
                <a:tab pos="5365750" algn="r"/>
              </a:tabLst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0427-6005-7646-A1DA-069FBA064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277600" cy="45688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8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">
            <a:extLst>
              <a:ext uri="{FF2B5EF4-FFF2-40B4-BE49-F238E27FC236}">
                <a16:creationId xmlns:a16="http://schemas.microsoft.com/office/drawing/2014/main" id="{9D9BA87F-F94E-2547-8D0D-4850B2717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5ACDF6B2-62B8-404E-8D30-59480441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366000" cy="4568825"/>
          </a:xfrm>
        </p:spPr>
        <p:txBody>
          <a:bodyPr>
            <a:noAutofit/>
          </a:bodyPr>
          <a:lstStyle>
            <a:lvl1pPr marL="365760" indent="-365760">
              <a:lnSpc>
                <a:spcPct val="90000"/>
              </a:lnSpc>
              <a:buFont typeface="Wells Fargo Sans Display" panose="020B0503020203020204" pitchFamily="34" charset="0"/>
              <a:buChar char="•"/>
              <a:defRPr sz="3200">
                <a:latin typeface="+mj-lt"/>
              </a:defRPr>
            </a:lvl1pPr>
            <a:lvl2pPr marL="7315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2pPr>
            <a:lvl3pPr marL="10972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3pPr>
            <a:lvl4pPr marL="14630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4pPr>
            <a:lvl5pPr marL="182880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5pPr>
            <a:lvl6pPr marL="219456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6pPr>
            <a:lvl7pPr marL="256032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7pPr>
            <a:lvl8pPr marL="292608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8pPr>
            <a:lvl9pPr marL="3291840" indent="-365760">
              <a:lnSpc>
                <a:spcPct val="90000"/>
              </a:lnSpc>
              <a:buFont typeface="Wells Fargo Sans Display" panose="020B0503020203020204" pitchFamily="34" charset="0"/>
              <a:buChar char="–"/>
              <a:defRPr sz="3200">
                <a:latin typeface="+mj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968B0-98BE-A54C-8F1A-69CB67A0F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0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>
            <a:extLst>
              <a:ext uri="{FF2B5EF4-FFF2-40B4-BE49-F238E27FC236}">
                <a16:creationId xmlns:a16="http://schemas.microsoft.com/office/drawing/2014/main" id="{5A6DEEE1-C08A-1E44-BEC5-E09044562C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600200"/>
            <a:ext cx="5413248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BFDC9A-8BFC-8946-84F2-2786226F4A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2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3454400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AAE1199F-835A-AB49-B657-252EF2C5A8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77224" y="1600200"/>
            <a:ext cx="3457575" cy="45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759C7B-BF36-F44D-BEAC-32033DC697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0FEC781B-6995-FC4B-8081-5377A71B2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18C91035-5E9C-427C-BB14-3C95EF5E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3457575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6D2EDA-1064-496E-9F5C-3A8317F7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5626" y="1600200"/>
            <a:ext cx="7369174" cy="4572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805AD4-73CF-FE45-8F86-233D14A0CF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1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EF5521F-5C5A-4C48-8B35-7AA5E060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48CBF009-1B9F-4150-8EC1-2D97F9BB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4552" cy="4572000"/>
          </a:xfrm>
          <a:prstGeom prst="rect">
            <a:avLst/>
          </a:prstGeom>
        </p:spPr>
        <p:txBody>
          <a:bodyPr vert="horz" lIns="0" tIns="0" rIns="0" bIns="0" spcCol="45720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B92F20D-48D7-2E43-BCAC-BA410B21D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00800"/>
            <a:ext cx="4572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00F85C7-EC28-5C4D-9577-C5634B075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7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spcAft>
          <a:spcPts val="0"/>
        </a:spcAft>
        <a:buFont typeface="Wells Fargo Sans" panose="020B05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Font typeface="Wells Fargo Sans" panose="020B0503020203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1008">
          <p15:clr>
            <a:srgbClr val="F26B43"/>
          </p15:clr>
        </p15:guide>
        <p15:guide id="5" orient="horz" pos="3888">
          <p15:clr>
            <a:srgbClr val="F26B43"/>
          </p15:clr>
        </p15:guide>
        <p15:guide id="6" orient="horz" pos="4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36174"/>
            <a:ext cx="8321040" cy="155445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Privacy-Preserving Federated System for Adaptive Malicious Prompt Mitigation in LLMs Using Behavioral Signatures, Trust-Weighted Aggregation, and Auditable Rollback Control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Rahul </a:t>
            </a:r>
            <a:r>
              <a:rPr lang="en-IN" sz="24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Prasanth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35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696897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12054"/>
            <a:ext cx="11277600" cy="5299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large language models (LLMs) such as GPT are increasingly used in sensitive, user-facing applications, a critical and unsolved challenge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remains, How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LLM providers continue to improve their ability to detect and mitigate malicious intrusions (e.g., jailbreaks, social engineering, code injections) without centralizing user data and preserving privacy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particular, current methods face several key limitations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Centralization risks: Traditional approaches rely on consolidating user data or model updates on a central server, which could expose sensitive or private information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Uniform security mechanisms: Existing models use a single set of security classifiers that often ignore user or organization-specific risk tolerances, behavioral patterns, or threat profiles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adaptive control: Once harmful or aberrant model behaviors are discovered, current systems lack accurate, privacy-respecting remediation or isolation mechanisms to effectively contain and remediate threats, and often require laborious manual intervention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Insufficient auditability: The ability to cryptographically audit or replay the effect of local model updates on global security is limited, especially without sharing or exposing raw user data.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07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696897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to solve the problem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12054"/>
            <a:ext cx="11277600" cy="5299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need for a federated, privacy-preserving learning framework that enables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Continuous, context-aware improvements in the immediate detection and mitigation of malicious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Personalized, adaptive security mechanisms that reflect user or organization-specific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Robust, autonomous refactoring and isolation to protect against model drift or negative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Cryptographically secure, privacy-preserving auditing and source tracking of updates and interventions.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6968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Claims: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12054"/>
            <a:ext cx="11277600" cy="5299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Federated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adaptation through behavioral signature-conditioned, parameter-efficient adapters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Trust-Weighted Federated Averaging (TW-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FedAvg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aggregation, modulating client influence via reputation metrics (gradient drift, anomaly rate, diversity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Prompt-Class Anchoring Layer (PCAL) for distributed, privacy-preserving classification of prompt intent/risk, federated independently of base LLM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Autonomous quarantine and rollback protocol for clients whose updates deviate or show risk signatures, with cryptographic audit trail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9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48" y="0"/>
            <a:ext cx="11277600" cy="6968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949910"/>
            <a:ext cx="11277600" cy="5299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4" y="512869"/>
            <a:ext cx="9188388" cy="611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6968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12054"/>
            <a:ext cx="11277600" cy="5299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User Interaction at Client Node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 User submits a prompt to their local client application/interface.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 The client routes the prompt to the on-device LLM, which consists of: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base LLM (e.g., GPT variant)</a:t>
            </a:r>
          </a:p>
          <a:p>
            <a:pPr lvl="1"/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adapters conditioned by the client’s behavioral signature profile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Prompt-Class Anchoring Layer (PCAL) for prompt safety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  <a:p>
            <a:pPr lvl="1"/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Local Inference &amp; Safety Check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 The LLM processes the prompt.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 The PCAL head classifies the prompt in real time (e.g., Safe, Jailbreak, Social Engineering).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prompt is safe, the adapter generates a standard completion.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risky/malicious, the client may suppress, rephrase, or warn the user, applying local mitigation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Local Update and Training Cycle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 The client logs prompt-class outcomes, anomalies, and behavioral data locally, updating:</a:t>
            </a:r>
          </a:p>
          <a:p>
            <a:pPr lvl="1"/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adapters: Fine-tuned with user-specific context and behavioral signatures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PCAL head: Locally updated with new examples, reinforcing prompt classification performance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 Client computes weight deltas for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adapters and the PCAL head, tags them with a behavioral context hash.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0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6968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12054"/>
            <a:ext cx="11277600" cy="5299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Privacy-Preserving Synchronization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7: At set intervals or based on a local trigger, the client prepares an update package: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PCAL delta weights (no raw data or prompts)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the behavioral signature hash, trust metrics, and cryptographic hashes 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branches) for update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lineage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8: Client transmits only these privacy-preserving updates/assets to the central federated server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Federated Aggregation &amp; Trust Modulation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9: The central server: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Receives updates from all participating clients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Validates quality and trust features (gradient drift analysis, prompt-class anomaly rates, reputational signals)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Down-weights or ignores suspicious or low-trust updates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Aggregates trustworthy updates using Trust-Weighted Federated Averaging (TW-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FedAvg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Aggregates only PCAL head weights, not base model or raw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Rollback &amp; Quarantine Control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10: If a client’s update diverges excessively, seems adversarial, or fails prompt-class validation: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server flags the client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Instructs the client to rollback to a previous adapter and PCAL version (client initiates the rollback locally)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Updates the audit log with cryptographic evidence 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proof) for </a:t>
            </a:r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traceability</a:t>
            </a:r>
          </a:p>
          <a:p>
            <a:r>
              <a:rPr lang="en-US" sz="14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11: Quarantined clients are isolated in the next federation round until remediation</a:t>
            </a:r>
          </a:p>
        </p:txBody>
      </p:sp>
    </p:spTree>
    <p:extLst>
      <p:ext uri="{BB962C8B-B14F-4D97-AF65-F5344CB8AC3E}">
        <p14:creationId xmlns:p14="http://schemas.microsoft.com/office/powerpoint/2010/main" val="34485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6968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F85C7-EC28-5C4D-9577-C5634B07539F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012054"/>
            <a:ext cx="11277600" cy="529996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Auditable History and Forensic Replay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12: All client/server update transactions are hashed and merged into a distributed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audit chain: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Clients retain local branches (with version lineage)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 keeps only the hashes/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roots—no raw data or prompts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enables privacy-preserving forensic audit and replay if ever required, supporting regulatory and internal compliance</a:t>
            </a:r>
          </a:p>
          <a:p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Update Distribution and Continuous Learning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13: Once aggregation is done, the central server sends back the improved global adapter weights (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updated PCAL head weights to all clients.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14: Clients receive these updates, integrate the new weights, and start a new inference/fine-tuning cycle.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2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lcome to the Wells Fargo  16x9 PowerPoint standards and template&amp;quot;&quot;/&gt;&lt;property id=&quot;20307&quot; value=&quot;275&quot;/&gt;&lt;/object&gt;&lt;object type=&quot;3&quot; unique_id=&quot;10005&quot;&gt;&lt;property id=&quot;20148&quot; value=&quot;5&quot;/&gt;&lt;property id=&quot;20300&quot; value=&quot;Slide 2 - &amp;quot;Using this PowerPoint document&amp;quot;&quot;/&gt;&lt;property id=&quot;20307&quot; value=&quot;318&quot;/&gt;&lt;/object&gt;&lt;object type=&quot;3&quot; unique_id=&quot;10006&quot;&gt;&lt;property id=&quot;20148&quot; value=&quot;5&quot;/&gt;&lt;property id=&quot;20300&quot; value=&quot;Slide 3 - &amp;quot;Printing&amp;quot;&quot;/&gt;&lt;property id=&quot;20307&quot; value=&quot;301&quot;/&gt;&lt;/object&gt;&lt;object type=&quot;3&quot; unique_id=&quot;10007&quot;&gt;&lt;property id=&quot;20148&quot; value=&quot;5&quot;/&gt;&lt;property id=&quot;20300&quot; value=&quot;Slide 4 - &amp;quot;Saving as PDF&amp;quot;&quot;/&gt;&lt;property id=&quot;20307&quot; value=&quot;317&quot;/&gt;&lt;/object&gt;&lt;object type=&quot;3&quot; unique_id=&quot;10008&quot;&gt;&lt;property id=&quot;20148&quot; value=&quot;5&quot;/&gt;&lt;property id=&quot;20300&quot; value=&quot;Slide 5 - &amp;quot;PowerPoint standards&amp;quot;&quot;/&gt;&lt;property id=&quot;20307&quot; value=&quot;319&quot;/&gt;&lt;/object&gt;&lt;object type=&quot;3&quot; unique_id=&quot;10009&quot;&gt;&lt;property id=&quot;20148&quot; value=&quot;5&quot;/&gt;&lt;property id=&quot;20300&quot; value=&quot;Slide 6 - &amp;quot;PowerPoint standards (continued)&amp;quot;&quot;/&gt;&lt;property id=&quot;20307&quot; value=&quot;320&quot;/&gt;&lt;/object&gt;&lt;object type=&quot;3&quot; unique_id=&quot;10010&quot;&gt;&lt;property id=&quot;20148&quot; value=&quot;5&quot;/&gt;&lt;property id=&quot;20300&quot; value=&quot;Slide 7 - &amp;quot;Fonts&amp;quot;&quot;/&gt;&lt;property id=&quot;20307&quot; value=&quot;286&quot;/&gt;&lt;/object&gt;&lt;object type=&quot;3&quot; unique_id=&quot;10011&quot;&gt;&lt;property id=&quot;20148&quot; value=&quot;5&quot;/&gt;&lt;property id=&quot;20300&quot; value=&quot;Slide 8 - &amp;quot;Font embedding&amp;quot;&quot;/&gt;&lt;property id=&quot;20307&quot; value=&quot;310&quot;/&gt;&lt;/object&gt;&lt;object type=&quot;3&quot; unique_id=&quot;10012&quot;&gt;&lt;property id=&quot;20148&quot; value=&quot;5&quot;/&gt;&lt;property id=&quot;20300&quot; value=&quot;Slide 9 - &amp;quot;Colors&amp;quot;&quot;/&gt;&lt;property id=&quot;20307&quot; value=&quot;327&quot;/&gt;&lt;/object&gt;&lt;object type=&quot;3&quot; unique_id=&quot;10013&quot;&gt;&lt;property id=&quot;20148&quot; value=&quot;5&quot;/&gt;&lt;property id=&quot;20300&quot; value=&quot;Slide 10 - &amp;quot;Accessibility considerations&amp;quot;&quot;/&gt;&lt;property id=&quot;20307&quot; value=&quot;321&quot;/&gt;&lt;/object&gt;&lt;object type=&quot;3&quot; unique_id=&quot;10014&quot;&gt;&lt;property id=&quot;20148&quot; value=&quot;5&quot;/&gt;&lt;property id=&quot;20300&quot; value=&quot;Slide 11 - &amp;quot;Accessibility in fonts and colors&amp;quot;&quot;/&gt;&lt;property id=&quot;20307&quot; value=&quot;300&quot;/&gt;&lt;/object&gt;&lt;object type=&quot;3&quot; unique_id=&quot;10015&quot;&gt;&lt;property id=&quot;20148&quot; value=&quot;5&quot;/&gt;&lt;property id=&quot;20300&quot; value=&quot;Slide 12 - &amp;quot;Tables&amp;quot;&quot;/&gt;&lt;property id=&quot;20307&quot; value=&quot;274&quot;/&gt;&lt;/object&gt;&lt;object type=&quot;3&quot; unique_id=&quot;10016&quot;&gt;&lt;property id=&quot;20148&quot; value=&quot;5&quot;/&gt;&lt;property id=&quot;20300&quot; value=&quot;Slide 13 - &amp;quot;Tables (continued)&amp;quot;&quot;/&gt;&lt;property id=&quot;20307&quot; value=&quot;307&quot;/&gt;&lt;/object&gt;&lt;object type=&quot;3&quot; unique_id=&quot;10017&quot;&gt;&lt;property id=&quot;20148&quot; value=&quot;5&quot;/&gt;&lt;property id=&quot;20300&quot; value=&quot;Slide 14 - &amp;quot;Charts&amp;quot;&quot;/&gt;&lt;property id=&quot;20307&quot; value=&quot;282&quot;/&gt;&lt;/object&gt;&lt;object type=&quot;3&quot; unique_id=&quot;10018&quot;&gt;&lt;property id=&quot;20148&quot; value=&quot;5&quot;/&gt;&lt;property id=&quot;20300&quot; value=&quot;Slide 15 - &amp;quot;Charts (continued)&amp;quot;&quot;/&gt;&lt;property id=&quot;20307&quot; value=&quot;330&quot;/&gt;&lt;/object&gt;&lt;object type=&quot;3&quot; unique_id=&quot;10019&quot;&gt;&lt;property id=&quot;20148&quot; value=&quot;5&quot;/&gt;&lt;property id=&quot;20300&quot; value=&quot;Slide 16 - &amp;quot;Charts (continued)&amp;quot;&quot;/&gt;&lt;property id=&quot;20307&quot; value=&quot;304&quot;/&gt;&lt;/object&gt;&lt;object type=&quot;3&quot; unique_id=&quot;10020&quot;&gt;&lt;property id=&quot;20148&quot; value=&quot;5&quot;/&gt;&lt;property id=&quot;20300&quot; value=&quot;Slide 17 - &amp;quot;Charts (continued)&amp;quot;&quot;/&gt;&lt;property id=&quot;20307&quot; value=&quot;306&quot;/&gt;&lt;/object&gt;&lt;object type=&quot;3&quot; unique_id=&quot;10021&quot;&gt;&lt;property id=&quot;20148&quot; value=&quot;5&quot;/&gt;&lt;property id=&quot;20300&quot; value=&quot;Slide 18 - &amp;quot;Charts (continued)&amp;quot;&quot;/&gt;&lt;property id=&quot;20307&quot; value=&quot;308&quot;/&gt;&lt;/object&gt;&lt;object type=&quot;3&quot; unique_id=&quot;10022&quot;&gt;&lt;property id=&quot;20148&quot; value=&quot;5&quot;/&gt;&lt;property id=&quot;20300&quot; value=&quot;Slide 19 - &amp;quot;Charts (continued)&amp;quot;&quot;/&gt;&lt;property id=&quot;20307&quot; value=&quot;325&quot;/&gt;&lt;/object&gt;&lt;object type=&quot;3&quot; unique_id=&quot;10023&quot;&gt;&lt;property id=&quot;20148&quot; value=&quot;5&quot;/&gt;&lt;property id=&quot;20300&quot; value=&quot;Slide 20 - &amp;quot;SmartArt and graphics&amp;quot;&quot;/&gt;&lt;property id=&quot;20307&quot; value=&quot;287&quot;/&gt;&lt;/object&gt;&lt;object type=&quot;3&quot; unique_id=&quot;10024&quot;&gt;&lt;property id=&quot;20148&quot; value=&quot;5&quot;/&gt;&lt;property id=&quot;20300&quot; value=&quot;Slide 21 - &amp;quot;SmartArt and graphics (continued)&amp;quot;&quot;/&gt;&lt;property id=&quot;20307&quot; value=&quot;311&quot;/&gt;&lt;/object&gt;&lt;object type=&quot;3&quot; unique_id=&quot;10025&quot;&gt;&lt;property id=&quot;20148&quot; value=&quot;5&quot;/&gt;&lt;property id=&quot;20300&quot; value=&quot;Slide 22 - &amp;quot;Using imagery in PowerPoint&amp;quot;&quot;/&gt;&lt;property id=&quot;20307&quot; value=&quot;299&quot;/&gt;&lt;/object&gt;&lt;object type=&quot;3&quot; unique_id=&quot;10026&quot;&gt;&lt;property id=&quot;20148&quot; value=&quot;5&quot;/&gt;&lt;property id=&quot;20300&quot; value=&quot;Slide 23 - &amp;quot;Using imagery in PowerPoint (continued)&amp;quot;&quot;/&gt;&lt;property id=&quot;20307&quot; value=&quot;312&quot;/&gt;&lt;/object&gt;&lt;object type=&quot;3&quot; unique_id=&quot;10027&quot;&gt;&lt;property id=&quot;20148&quot; value=&quot;5&quot;/&gt;&lt;property id=&quot;20300&quot; value=&quot;Slide 24 - &amp;quot;Copyrights and trademarks&amp;quot;&quot;/&gt;&lt;property id=&quot;20307&quot; value=&quot;322&quot;/&gt;&lt;/object&gt;&lt;object type=&quot;3&quot; unique_id=&quot;10028&quot;&gt;&lt;property id=&quot;20148&quot; value=&quot;5&quot;/&gt;&lt;property id=&quot;20300&quot; value=&quot;Slide 25 - &amp;quot;Video considerations&amp;quot;&quot;/&gt;&lt;property id=&quot;20307&quot; value=&quot;297&quot;/&gt;&lt;/object&gt;&lt;object type=&quot;3&quot; unique_id=&quot;10029&quot;&gt;&lt;property id=&quot;20148&quot; value=&quot;5&quot;/&gt;&lt;property id=&quot;20300&quot; value=&quot;Slide 26 - &amp;quot;Transitions, animations, and graphic effects&amp;quot;&quot;/&gt;&lt;property id=&quot;20307&quot; value=&quot;283&quot;/&gt;&lt;/object&gt;&lt;object type=&quot;3&quot; unique_id=&quot;10030&quot;&gt;&lt;property id=&quot;20148&quot; value=&quot;5&quot;/&gt;&lt;property id=&quot;20300&quot; value=&quot;Slide 27 - &amp;quot;Copyright notice and information classifications&amp;quot;&quot;/&gt;&lt;property id=&quot;20307&quot; value=&quot;298&quot;/&gt;&lt;/object&gt;&lt;object type=&quot;3&quot; unique_id=&quot;10031&quot;&gt;&lt;property id=&quot;20148&quot; value=&quot;5&quot;/&gt;&lt;property id=&quot;20300&quot; value=&quot;Slide 28&quot;/&gt;&lt;property id=&quot;20307&quot; value=&quot;328&quot;/&gt;&lt;/object&gt;&lt;object type=&quot;3&quot; unique_id=&quot;10032&quot;&gt;&lt;property id=&quot;20148&quot; value=&quot;5&quot;/&gt;&lt;property id=&quot;20300&quot; value=&quot;Slide 29 - &amp;quot;Presentation title is Wells Fargo Sans Display 36pt, two lines max&amp;quot;&quot;/&gt;&lt;property id=&quot;20307&quot; value=&quot;256&quot;/&gt;&lt;/object&gt;&lt;object type=&quot;3&quot; unique_id=&quot;10033&quot;&gt;&lt;property id=&quot;20148&quot; value=&quot;5&quot;/&gt;&lt;property id=&quot;20300&quot; value=&quot;Slide 30 - &amp;quot;Presentation title is Wells Fargo Sans Display 32pt,  two lines max&amp;quot;&quot;/&gt;&lt;property id=&quot;20307&quot; value=&quot;259&quot;/&gt;&lt;/object&gt;&lt;object type=&quot;3&quot; unique_id=&quot;10034&quot;&gt;&lt;property id=&quot;20148&quot; value=&quot;5&quot;/&gt;&lt;property id=&quot;20300&quot; value=&quot;Slide 31 - &amp;quot;Agenda&amp;quot;&quot;/&gt;&lt;property id=&quot;20307&quot; value=&quot;281&quot;/&gt;&lt;/object&gt;&lt;object type=&quot;3&quot; unique_id=&quot;10035&quot;&gt;&lt;property id=&quot;20148&quot; value=&quot;5&quot;/&gt;&lt;property id=&quot;20300&quot; value=&quot;Slide 32 - &amp;quot;Agenda&amp;quot;&quot;/&gt;&lt;property id=&quot;20307&quot; value=&quot;288&quot;/&gt;&lt;/object&gt;&lt;object type=&quot;3&quot; unique_id=&quot;10037&quot;&gt;&lt;property id=&quot;20148&quot; value=&quot;5&quot;/&gt;&lt;property id=&quot;20300&quot; value=&quot;Slide 33 - &amp;quot;Slide title is Wells Fargo Sans Display 32pt Two lines max&amp;quot;&quot;/&gt;&lt;property id=&quot;20307&quot; value=&quot;261&quot;/&gt;&lt;/object&gt;&lt;object type=&quot;3&quot; unique_id=&quot;10038&quot;&gt;&lt;property id=&quot;20148&quot; value=&quot;5&quot;/&gt;&lt;property id=&quot;20300&quot; value=&quot;Slide 34 - &amp;quot;This is a “Large Text” slide&amp;quot;&quot;/&gt;&lt;property id=&quot;20307&quot; value=&quot;309&quot;/&gt;&lt;/object&gt;&lt;object type=&quot;3&quot; unique_id=&quot;10039&quot;&gt;&lt;property id=&quot;20148&quot; value=&quot;5&quot;/&gt;&lt;property id=&quot;20300&quot; value=&quot;Slide 35 - &amp;quot;This is a “Two Content” slide Slide subtitle, if needed, is WF Sans SemiBold 18pt, black&amp;quot;&quot;/&gt;&lt;property id=&quot;20307&quot; value=&quot;262&quot;/&gt;&lt;/object&gt;&lt;object type=&quot;3&quot; unique_id=&quot;10040&quot;&gt;&lt;property id=&quot;20148&quot; value=&quot;5&quot;/&gt;&lt;property id=&quot;20300&quot; value=&quot;Slide 36 - &amp;quot;Columns can be used for text, tables,  charts, graphics, and/or photos&amp;quot;&quot;/&gt;&lt;property id=&quot;20307&quot; value=&quot;273&quot;/&gt;&lt;/object&gt;&lt;object type=&quot;3&quot; unique_id=&quot;10041&quot;&gt;&lt;property id=&quot;20148&quot; value=&quot;5&quot;/&gt;&lt;property id=&quot;20300&quot; value=&quot;Slide 37 - &amp;quot;This is a “Three Content” slide&amp;quot;&quot;/&gt;&lt;property id=&quot;20307&quot; value=&quot;336&quot;/&gt;&lt;/object&gt;&lt;object type=&quot;3&quot; unique_id=&quot;10042&quot;&gt;&lt;property id=&quot;20148&quot; value=&quot;5&quot;/&gt;&lt;property id=&quot;20300&quot; value=&quot;Slide 38 - &amp;quot;This is a “Sidebar Left” slide&amp;quot;&quot;/&gt;&lt;property id=&quot;20307&quot; value=&quot;276&quot;/&gt;&lt;/object&gt;&lt;object type=&quot;3&quot; unique_id=&quot;10043&quot;&gt;&lt;property id=&quot;20148&quot; value=&quot;5&quot;/&gt;&lt;property id=&quot;20300&quot; value=&quot;Slide 39 - &amp;quot;This is a “Sidebar Right” slide&amp;quot;&quot;/&gt;&lt;property id=&quot;20307&quot; value=&quot;277&quot;/&gt;&lt;/object&gt;&lt;object type=&quot;3&quot; unique_id=&quot;10044&quot;&gt;&lt;property id=&quot;20148&quot; value=&quot;5&quot;/&gt;&lt;property id=&quot;20300&quot; value=&quot;Slide 40 - &amp;quot;This is a “Text and Photo” slide&amp;quot;&quot;/&gt;&lt;property id=&quot;20307&quot; value=&quot;303&quot;/&gt;&lt;/object&gt;&lt;object type=&quot;3&quot; unique_id=&quot;10045&quot;&gt;&lt;property id=&quot;20148&quot; value=&quot;5&quot;/&gt;&lt;property id=&quot;20300&quot; value=&quot;Slide 41 - &amp;quot;This is a “One Photo and Caption” slide&amp;quot;&quot;/&gt;&lt;property id=&quot;20307&quot; value=&quot;271&quot;/&gt;&lt;/object&gt;&lt;object type=&quot;3&quot; unique_id=&quot;10046&quot;&gt;&lt;property id=&quot;20148&quot; value=&quot;5&quot;/&gt;&lt;property id=&quot;20300&quot; value=&quot;Slide 42 - &amp;quot;This is a “Two Photos and Captions” slide&amp;quot;&quot;/&gt;&lt;property id=&quot;20307&quot; value=&quot;272&quot;/&gt;&lt;/object&gt;&lt;object type=&quot;3&quot; unique_id=&quot;10047&quot;&gt;&lt;property id=&quot;20148&quot; value=&quot;5&quot;/&gt;&lt;property id=&quot;20300&quot; value=&quot;Slide 43&quot;/&gt;&lt;property id=&quot;20307&quot; value=&quot;265&quot;/&gt;&lt;/object&gt;&lt;object type=&quot;3&quot; unique_id=&quot;10048&quot;&gt;&lt;property id=&quot;20148&quot; value=&quot;5&quot;/&gt;&lt;property id=&quot;20300&quot; value=&quot;Slide 44&quot;/&gt;&lt;property id=&quot;20307&quot; value=&quot;269&quot;/&gt;&lt;/object&gt;&lt;object type=&quot;3&quot; unique_id=&quot;10049&quot;&gt;&lt;property id=&quot;20148&quot; value=&quot;5&quot;/&gt;&lt;property id=&quot;20300&quot; value=&quot;Slide 45&quot;/&gt;&lt;property id=&quot;20307&quot; value=&quot;278&quot;/&gt;&lt;/object&gt;&lt;object type=&quot;3&quot; unique_id=&quot;10050&quot;&gt;&lt;property id=&quot;20148&quot; value=&quot;5&quot;/&gt;&lt;property id=&quot;20300&quot; value=&quot;Slide 46&quot;/&gt;&lt;property id=&quot;20307&quot; value=&quot;267&quot;/&gt;&lt;/object&gt;&lt;object type=&quot;3&quot; unique_id=&quot;10051&quot;&gt;&lt;property id=&quot;20148&quot; value=&quot;5&quot;/&gt;&lt;property id=&quot;20300&quot; value=&quot;Slide 47&quot;/&gt;&lt;property id=&quot;20307&quot; value=&quot;28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Wells Fargo 2020">
  <a:themeElements>
    <a:clrScheme name="Wells Fargo 2020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20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20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  <a:extLst>
    <a:ext uri="{05A4C25C-085E-4340-85A3-A5531E510DB2}">
      <thm15:themeFamily xmlns:thm15="http://schemas.microsoft.com/office/thememl/2012/main" name="WF_PowerPoint_16x9_WFSans_F3" id="{67035D2D-212F-4867-B584-671B3AD01EE8}" vid="{86013E00-FECB-4F02-8995-0C39891C5C33}"/>
    </a:ext>
  </a:extLst>
</a:theme>
</file>

<file path=ppt/theme/theme2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ppt/theme/theme3.xml><?xml version="1.0" encoding="utf-8"?>
<a:theme xmlns:a="http://schemas.openxmlformats.org/drawingml/2006/main" name="Wells Fargo 2019">
  <a:themeElements>
    <a:clrScheme name="Wells Fargo 2019 Colors">
      <a:dk1>
        <a:srgbClr val="141414"/>
      </a:dk1>
      <a:lt1>
        <a:srgbClr val="FFFFFF"/>
      </a:lt1>
      <a:dk2>
        <a:srgbClr val="D71E28"/>
      </a:dk2>
      <a:lt2>
        <a:srgbClr val="F4F0ED"/>
      </a:lt2>
      <a:accent1>
        <a:srgbClr val="D73F26"/>
      </a:accent1>
      <a:accent2>
        <a:srgbClr val="AA1E87"/>
      </a:accent2>
      <a:accent3>
        <a:srgbClr val="EB691E"/>
      </a:accent3>
      <a:accent4>
        <a:srgbClr val="5A469B"/>
      </a:accent4>
      <a:accent5>
        <a:srgbClr val="C83255"/>
      </a:accent5>
      <a:accent6>
        <a:srgbClr val="823291"/>
      </a:accent6>
      <a:hlink>
        <a:srgbClr val="5A469B"/>
      </a:hlink>
      <a:folHlink>
        <a:srgbClr val="5A469B"/>
      </a:folHlink>
    </a:clrScheme>
    <a:fontScheme name="Wells Fargo 2019 Fonts">
      <a:majorFont>
        <a:latin typeface="Wells Fargo Sans Display" panose="020B0503020203020204" pitchFamily="34" charset="0"/>
        <a:ea typeface=""/>
        <a:cs typeface=""/>
      </a:majorFont>
      <a:minorFont>
        <a:latin typeface="Wells Fargo Sans" panose="020B0503020203020204" pitchFamily="34" charset="0"/>
        <a:ea typeface=""/>
        <a:cs typeface=""/>
      </a:minorFont>
    </a:fontScheme>
    <a:fmtScheme name="Wells Fargo 2019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800"/>
        </a:defPPr>
      </a:lstStyle>
      <a:style>
        <a:lnRef idx="0">
          <a:srgbClr val="787070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rgbClr val="787070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228600" indent="-228600">
          <a:lnSpc>
            <a:spcPct val="100000"/>
          </a:lnSpc>
          <a:spcBef>
            <a:spcPts val="1200"/>
          </a:spcBef>
          <a:buSzPct val="100000"/>
          <a:buFont typeface="Wells Fargo Sans"/>
          <a:buChar char="•"/>
          <a:defRPr sz="1800"/>
        </a:defPPr>
      </a:lstStyle>
    </a:txDef>
  </a:objectDefaults>
  <a:extraClrSchemeLst/>
  <a:custClrLst>
    <a:custClr name="WF Red">
      <a:srgbClr val="D71E28"/>
    </a:custClr>
    <a:custClr name="WF Yellow">
      <a:srgbClr val="FFD100"/>
    </a:custClr>
    <a:custClr name="WF Yellow Tint 1">
      <a:srgbClr val="FFDF4C"/>
    </a:custClr>
    <a:custClr name="WF Yellow Tint 2">
      <a:srgbClr val="FFE87F"/>
    </a:custClr>
    <a:custClr name="WF Yellow Tint 3">
      <a:srgbClr val="FFF1B2"/>
    </a:custClr>
    <a:custClr name="WF Yellow Tint 4">
      <a:srgbClr val="FFF8D9"/>
    </a:custClr>
    <a:custClr name="WF Gray 1">
      <a:srgbClr val="3B3331"/>
    </a:custClr>
    <a:custClr name="WF Gray 2">
      <a:srgbClr val="787070"/>
    </a:custClr>
    <a:custClr name="WF Gray 3">
      <a:srgbClr val="B5ADAD"/>
    </a:custClr>
    <a:custClr name="WF Gray 4">
      <a:srgbClr val="F4F0ED"/>
    </a:custClr>
    <a:custClr name="WF Coral Dark 2">
      <a:srgbClr val="87190A"/>
    </a:custClr>
    <a:custClr name="WF Coral Dark 1">
      <a:srgbClr val="B42D19"/>
    </a:custClr>
    <a:custClr name="WF Coral">
      <a:srgbClr val="D73F26"/>
    </a:custClr>
    <a:custClr name="WF Coral Light 1">
      <a:srgbClr val="FF755E"/>
    </a:custClr>
    <a:custClr name="WF Coral Light 2">
      <a:srgbClr val="FFB1A6"/>
    </a:custClr>
    <a:custClr name="WF Purple Dark 2">
      <a:srgbClr val="640A4B"/>
    </a:custClr>
    <a:custClr name="WF Purple Dark 1">
      <a:srgbClr val="871469"/>
    </a:custClr>
    <a:custClr name="WF Purple">
      <a:srgbClr val="AA1E87"/>
    </a:custClr>
    <a:custClr name="WF Purple Light 1">
      <a:srgbClr val="D169B8"/>
    </a:custClr>
    <a:custClr name="WF Purple Light 2">
      <a:srgbClr val="F2A5DC"/>
    </a:custClr>
    <a:custClr name="WF Orange Dark 2">
      <a:srgbClr val="873100"/>
    </a:custClr>
    <a:custClr name="WF Orange Dark 1">
      <a:srgbClr val="A93E00"/>
    </a:custClr>
    <a:custClr name="WF Orange">
      <a:srgbClr val="EB691E"/>
    </a:custClr>
    <a:custClr name="WF Orange Light 1">
      <a:srgbClr val="FF9657"/>
    </a:custClr>
    <a:custClr name="WF Orange Light 2">
      <a:srgbClr val="FFC5A3"/>
    </a:custClr>
    <a:custClr name="WF Indigo Dark 2">
      <a:srgbClr val="352B6B"/>
    </a:custClr>
    <a:custClr name="WF Indigo Dark 1">
      <a:srgbClr val="463782"/>
    </a:custClr>
    <a:custClr name="WF Indigo">
      <a:srgbClr val="5A469B"/>
    </a:custClr>
    <a:custClr name="WF Indigo Light 1">
      <a:srgbClr val="9A89D9"/>
    </a:custClr>
    <a:custClr name="WF Indigo Light 2">
      <a:srgbClr val="BFB3F2"/>
    </a:custClr>
    <a:custClr name="WF Pink Dark 2">
      <a:srgbClr val="6E142D"/>
    </a:custClr>
    <a:custClr name="WF Pink Dark 1">
      <a:srgbClr val="9B2341"/>
    </a:custClr>
    <a:custClr name="WF Pink">
      <a:srgbClr val="C83255"/>
    </a:custClr>
    <a:custClr name="WF Pink Light 1">
      <a:srgbClr val="F26D91"/>
    </a:custClr>
    <a:custClr name="WF Pink Light 2">
      <a:srgbClr val="FFA6BE"/>
    </a:custClr>
    <a:custClr name="WF Violet Dark 2">
      <a:srgbClr val="5A1E64"/>
    </a:custClr>
    <a:custClr name="WF Violet Dark 1">
      <a:srgbClr val="64287D"/>
    </a:custClr>
    <a:custClr name="WF Violet">
      <a:srgbClr val="823291"/>
    </a:custClr>
    <a:custClr name="WF Violet Light 1">
      <a:srgbClr val="BB70CC"/>
    </a:custClr>
    <a:custClr name="WF Violet Light 2">
      <a:srgbClr val="E5A2F2"/>
    </a:custClr>
    <a:custClr name="Indicator Green">
      <a:srgbClr val="178757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BBC94E2950824F94D0F9C156BFBF1A" ma:contentTypeVersion="11" ma:contentTypeDescription="Create a new document." ma:contentTypeScope="" ma:versionID="f5f6a3a1645f7e15ab20d45c6f49a925">
  <xsd:schema xmlns:xsd="http://www.w3.org/2001/XMLSchema" xmlns:xs="http://www.w3.org/2001/XMLSchema" xmlns:p="http://schemas.microsoft.com/office/2006/metadata/properties" xmlns:ns1="http://schemas.microsoft.com/sharepoint/v3" xmlns:ns2="8cf5c951-d28a-4d52-842f-e4353e29c5f3" targetNamespace="http://schemas.microsoft.com/office/2006/metadata/properties" ma:root="true" ma:fieldsID="ce3e84ab937c2e425579e182a8ef37a3" ns1:_="" ns2:_="">
    <xsd:import namespace="http://schemas.microsoft.com/sharepoint/v3"/>
    <xsd:import namespace="8cf5c951-d28a-4d52-842f-e4353e29c5f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c951-d28a-4d52-842f-e4353e29c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EE9E92-5BAC-4F20-B668-A9D83108BA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cf5c951-d28a-4d52-842f-e4353e29c5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493F86-46BC-4D5B-99E4-5E29C0B72F6C}">
  <ds:schemaRefs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8cf5c951-d28a-4d52-842f-e4353e29c5f3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321DBD07-ADCE-4877-966D-CF98565A06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410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Wells Fargo Sans</vt:lpstr>
      <vt:lpstr>Wells Fargo Sans Display</vt:lpstr>
      <vt:lpstr>Wells Fargo 2020</vt:lpstr>
      <vt:lpstr>Privacy-Preserving Federated System for Adaptive Malicious Prompt Mitigation in LLMs Using Behavioral Signatures, Trust-Weighted Aggregation, and Auditable Rollback Control</vt:lpstr>
      <vt:lpstr>Problem Statement</vt:lpstr>
      <vt:lpstr>Needs to solve the problem</vt:lpstr>
      <vt:lpstr>Key Claims:</vt:lpstr>
      <vt:lpstr>Architecture:</vt:lpstr>
      <vt:lpstr>Steps:</vt:lpstr>
      <vt:lpstr>Steps:</vt:lpstr>
      <vt:lpstr>Steps:</vt:lpstr>
      <vt:lpstr>PowerPoint Presentation</vt:lpstr>
    </vt:vector>
  </TitlesOfParts>
  <Manager/>
  <Company>Wells Fargo N.A.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Wells Fargo  16x9 PowerPoint standards and template</dc:title>
  <dc:subject/>
  <dc:creator>Gonzalez, Jo-el</dc:creator>
  <cp:keywords/>
  <dc:description/>
  <cp:lastModifiedBy>Dell</cp:lastModifiedBy>
  <cp:revision>98</cp:revision>
  <cp:lastPrinted>2018-10-13T23:11:53Z</cp:lastPrinted>
  <dcterms:created xsi:type="dcterms:W3CDTF">2020-04-07T13:53:38Z</dcterms:created>
  <dcterms:modified xsi:type="dcterms:W3CDTF">2025-07-29T16:53:01Z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0x010100D3BBC94E2950824F94D0F9C156BFBF1A</vt:lpwstr>
  </property>
</Properties>
</file>