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1CD3CF-137A-4FBD-88E3-E270A318B59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24CB68F-04E4-464E-8106-99F1C802905E}">
      <dgm:prSet/>
      <dgm:spPr/>
      <dgm:t>
        <a:bodyPr/>
        <a:lstStyle/>
        <a:p>
          <a:r>
            <a:rPr lang="en-US" dirty="0"/>
            <a:t>Data &amp; Business Understanding</a:t>
          </a:r>
        </a:p>
      </dgm:t>
    </dgm:pt>
    <dgm:pt modelId="{629F09A2-391A-49C0-956E-497F7FBF1DD0}" type="parTrans" cxnId="{041EE9E2-2187-4BC9-8234-27B15469B481}">
      <dgm:prSet/>
      <dgm:spPr/>
      <dgm:t>
        <a:bodyPr/>
        <a:lstStyle/>
        <a:p>
          <a:endParaRPr lang="en-US"/>
        </a:p>
      </dgm:t>
    </dgm:pt>
    <dgm:pt modelId="{81C1D901-7AAD-4199-9E2E-59899FA7A261}" type="sibTrans" cxnId="{041EE9E2-2187-4BC9-8234-27B15469B481}">
      <dgm:prSet/>
      <dgm:spPr/>
      <dgm:t>
        <a:bodyPr/>
        <a:lstStyle/>
        <a:p>
          <a:endParaRPr lang="en-US"/>
        </a:p>
      </dgm:t>
    </dgm:pt>
    <dgm:pt modelId="{8E5BF88F-E662-4810-995F-F3058F2523C0}">
      <dgm:prSet/>
      <dgm:spPr/>
      <dgm:t>
        <a:bodyPr/>
        <a:lstStyle/>
        <a:p>
          <a:r>
            <a:rPr lang="en-US" dirty="0"/>
            <a:t>Data Cleaning</a:t>
          </a:r>
        </a:p>
      </dgm:t>
    </dgm:pt>
    <dgm:pt modelId="{2B790EB9-D4A5-4ED5-976D-DDCC9E863AC0}" type="parTrans" cxnId="{E9B87E49-7D81-40E0-A326-4C23E3CCA4DB}">
      <dgm:prSet/>
      <dgm:spPr/>
      <dgm:t>
        <a:bodyPr/>
        <a:lstStyle/>
        <a:p>
          <a:endParaRPr lang="en-US"/>
        </a:p>
      </dgm:t>
    </dgm:pt>
    <dgm:pt modelId="{CCB14CB6-5DE8-4842-B4AE-7917D3C6A50F}" type="sibTrans" cxnId="{E9B87E49-7D81-40E0-A326-4C23E3CCA4DB}">
      <dgm:prSet/>
      <dgm:spPr/>
      <dgm:t>
        <a:bodyPr/>
        <a:lstStyle/>
        <a:p>
          <a:endParaRPr lang="en-US"/>
        </a:p>
      </dgm:t>
    </dgm:pt>
    <dgm:pt modelId="{0B78EC58-93BF-46A0-8B4D-F941CDA34A8B}">
      <dgm:prSet/>
      <dgm:spPr/>
      <dgm:t>
        <a:bodyPr/>
        <a:lstStyle/>
        <a:p>
          <a:r>
            <a:rPr lang="en-US" dirty="0"/>
            <a:t>Standardizing Values</a:t>
          </a:r>
        </a:p>
      </dgm:t>
    </dgm:pt>
    <dgm:pt modelId="{603302E7-4A9A-4673-8C1D-C8DF2ACB5743}" type="parTrans" cxnId="{767A5256-0961-4E07-B81B-DB0AC26E2B8D}">
      <dgm:prSet/>
      <dgm:spPr/>
      <dgm:t>
        <a:bodyPr/>
        <a:lstStyle/>
        <a:p>
          <a:endParaRPr lang="en-US"/>
        </a:p>
      </dgm:t>
    </dgm:pt>
    <dgm:pt modelId="{52FBD707-F244-4755-B26A-1E62CA96BA15}" type="sibTrans" cxnId="{767A5256-0961-4E07-B81B-DB0AC26E2B8D}">
      <dgm:prSet/>
      <dgm:spPr/>
      <dgm:t>
        <a:bodyPr/>
        <a:lstStyle/>
        <a:p>
          <a:endParaRPr lang="en-US"/>
        </a:p>
      </dgm:t>
    </dgm:pt>
    <dgm:pt modelId="{FBA8D721-9A34-4888-BDC1-DEDC2ADA783F}">
      <dgm:prSet/>
      <dgm:spPr/>
      <dgm:t>
        <a:bodyPr/>
        <a:lstStyle/>
        <a:p>
          <a:r>
            <a:rPr lang="en-US" dirty="0"/>
            <a:t>Finding Outliers</a:t>
          </a:r>
        </a:p>
      </dgm:t>
    </dgm:pt>
    <dgm:pt modelId="{E2B596EE-44E4-48EC-888C-744F5353DBFB}" type="parTrans" cxnId="{ED4726A4-2C1D-46C6-877B-7269A7511D43}">
      <dgm:prSet/>
      <dgm:spPr/>
      <dgm:t>
        <a:bodyPr/>
        <a:lstStyle/>
        <a:p>
          <a:endParaRPr lang="en-US"/>
        </a:p>
      </dgm:t>
    </dgm:pt>
    <dgm:pt modelId="{642E3A43-6103-426F-8D97-DB2D697DAB18}" type="sibTrans" cxnId="{ED4726A4-2C1D-46C6-877B-7269A7511D43}">
      <dgm:prSet/>
      <dgm:spPr/>
      <dgm:t>
        <a:bodyPr/>
        <a:lstStyle/>
        <a:p>
          <a:endParaRPr lang="en-US"/>
        </a:p>
      </dgm:t>
    </dgm:pt>
    <dgm:pt modelId="{C5E4CCA4-BBFC-4ADD-9C82-A9607E9303B8}">
      <dgm:prSet/>
      <dgm:spPr/>
      <dgm:t>
        <a:bodyPr/>
        <a:lstStyle/>
        <a:p>
          <a:r>
            <a:rPr lang="en-US" dirty="0"/>
            <a:t>Data Analysis</a:t>
          </a:r>
        </a:p>
      </dgm:t>
    </dgm:pt>
    <dgm:pt modelId="{C7A28EC7-0B27-4D45-A928-D3CC6936FB68}" type="parTrans" cxnId="{75C86C7E-E007-46E2-9908-2A0F3E5E657D}">
      <dgm:prSet/>
      <dgm:spPr/>
      <dgm:t>
        <a:bodyPr/>
        <a:lstStyle/>
        <a:p>
          <a:endParaRPr lang="en-US"/>
        </a:p>
      </dgm:t>
    </dgm:pt>
    <dgm:pt modelId="{928C5FC0-5127-4F38-819F-A5057EFD5276}" type="sibTrans" cxnId="{75C86C7E-E007-46E2-9908-2A0F3E5E657D}">
      <dgm:prSet/>
      <dgm:spPr/>
      <dgm:t>
        <a:bodyPr/>
        <a:lstStyle/>
        <a:p>
          <a:endParaRPr lang="en-US"/>
        </a:p>
      </dgm:t>
    </dgm:pt>
    <dgm:pt modelId="{23E2FF93-EAEA-4EB8-AAB7-43EE0FACC1C9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D8F3CDC4-9A8D-4539-9CDF-06020A446FED}" type="parTrans" cxnId="{CB184C3C-F679-4656-AD35-045A9EDAE582}">
      <dgm:prSet/>
      <dgm:spPr/>
      <dgm:t>
        <a:bodyPr/>
        <a:lstStyle/>
        <a:p>
          <a:endParaRPr lang="en-US"/>
        </a:p>
      </dgm:t>
    </dgm:pt>
    <dgm:pt modelId="{D2E12255-93C4-4FEB-B783-41C9CA417290}" type="sibTrans" cxnId="{CB184C3C-F679-4656-AD35-045A9EDAE582}">
      <dgm:prSet/>
      <dgm:spPr/>
      <dgm:t>
        <a:bodyPr/>
        <a:lstStyle/>
        <a:p>
          <a:endParaRPr lang="en-US"/>
        </a:p>
      </dgm:t>
    </dgm:pt>
    <dgm:pt modelId="{E6E13FEB-8A92-4A5F-A000-F8E9F3F1CFDF}" type="pres">
      <dgm:prSet presAssocID="{B81CD3CF-137A-4FBD-88E3-E270A318B59C}" presName="linear" presStyleCnt="0">
        <dgm:presLayoutVars>
          <dgm:animLvl val="lvl"/>
          <dgm:resizeHandles val="exact"/>
        </dgm:presLayoutVars>
      </dgm:prSet>
      <dgm:spPr/>
    </dgm:pt>
    <dgm:pt modelId="{78AEEE7F-09CA-426A-9A63-D2C3A3B2FB4F}" type="pres">
      <dgm:prSet presAssocID="{F24CB68F-04E4-464E-8106-99F1C802905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4C97FDB-CF06-4E63-AA00-7D6692E75E95}" type="pres">
      <dgm:prSet presAssocID="{81C1D901-7AAD-4199-9E2E-59899FA7A261}" presName="spacer" presStyleCnt="0"/>
      <dgm:spPr/>
    </dgm:pt>
    <dgm:pt modelId="{550864AC-3B8C-4545-AE60-34ABF2E67C95}" type="pres">
      <dgm:prSet presAssocID="{8E5BF88F-E662-4810-995F-F3058F2523C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C89DD59-9712-4DD7-B31A-490C33E9B617}" type="pres">
      <dgm:prSet presAssocID="{CCB14CB6-5DE8-4842-B4AE-7917D3C6A50F}" presName="spacer" presStyleCnt="0"/>
      <dgm:spPr/>
    </dgm:pt>
    <dgm:pt modelId="{706B3F11-D7AC-4D51-9CFE-1C9EDFA1461D}" type="pres">
      <dgm:prSet presAssocID="{0B78EC58-93BF-46A0-8B4D-F941CDA34A8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042E7C8-037A-4AD3-BD8D-CA5CCE6F1B9A}" type="pres">
      <dgm:prSet presAssocID="{52FBD707-F244-4755-B26A-1E62CA96BA15}" presName="spacer" presStyleCnt="0"/>
      <dgm:spPr/>
    </dgm:pt>
    <dgm:pt modelId="{F712389A-37B3-4BCD-9809-246021A265A3}" type="pres">
      <dgm:prSet presAssocID="{FBA8D721-9A34-4888-BDC1-DEDC2ADA783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1615363-9F43-46A1-8147-1EF32CF77AA6}" type="pres">
      <dgm:prSet presAssocID="{642E3A43-6103-426F-8D97-DB2D697DAB18}" presName="spacer" presStyleCnt="0"/>
      <dgm:spPr/>
    </dgm:pt>
    <dgm:pt modelId="{2C4623C2-3462-4664-9988-FD8537865E53}" type="pres">
      <dgm:prSet presAssocID="{C5E4CCA4-BBFC-4ADD-9C82-A9607E9303B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297E81E-65ED-4F44-BEF1-4424D5E05326}" type="pres">
      <dgm:prSet presAssocID="{928C5FC0-5127-4F38-819F-A5057EFD5276}" presName="spacer" presStyleCnt="0"/>
      <dgm:spPr/>
    </dgm:pt>
    <dgm:pt modelId="{EAA851F3-50DD-4E52-9643-83739C73349B}" type="pres">
      <dgm:prSet presAssocID="{23E2FF93-EAEA-4EB8-AAB7-43EE0FACC1C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0F9970F-0B0D-4180-9F6A-CDC8DD523CCC}" type="presOf" srcId="{FBA8D721-9A34-4888-BDC1-DEDC2ADA783F}" destId="{F712389A-37B3-4BCD-9809-246021A265A3}" srcOrd="0" destOrd="0" presId="urn:microsoft.com/office/officeart/2005/8/layout/vList2"/>
    <dgm:cxn modelId="{CB184C3C-F679-4656-AD35-045A9EDAE582}" srcId="{B81CD3CF-137A-4FBD-88E3-E270A318B59C}" destId="{23E2FF93-EAEA-4EB8-AAB7-43EE0FACC1C9}" srcOrd="5" destOrd="0" parTransId="{D8F3CDC4-9A8D-4539-9CDF-06020A446FED}" sibTransId="{D2E12255-93C4-4FEB-B783-41C9CA417290}"/>
    <dgm:cxn modelId="{10FA4C5C-7B0E-4372-95CB-C5C4A1536419}" type="presOf" srcId="{23E2FF93-EAEA-4EB8-AAB7-43EE0FACC1C9}" destId="{EAA851F3-50DD-4E52-9643-83739C73349B}" srcOrd="0" destOrd="0" presId="urn:microsoft.com/office/officeart/2005/8/layout/vList2"/>
    <dgm:cxn modelId="{E9B87E49-7D81-40E0-A326-4C23E3CCA4DB}" srcId="{B81CD3CF-137A-4FBD-88E3-E270A318B59C}" destId="{8E5BF88F-E662-4810-995F-F3058F2523C0}" srcOrd="1" destOrd="0" parTransId="{2B790EB9-D4A5-4ED5-976D-DDCC9E863AC0}" sibTransId="{CCB14CB6-5DE8-4842-B4AE-7917D3C6A50F}"/>
    <dgm:cxn modelId="{767A5256-0961-4E07-B81B-DB0AC26E2B8D}" srcId="{B81CD3CF-137A-4FBD-88E3-E270A318B59C}" destId="{0B78EC58-93BF-46A0-8B4D-F941CDA34A8B}" srcOrd="2" destOrd="0" parTransId="{603302E7-4A9A-4673-8C1D-C8DF2ACB5743}" sibTransId="{52FBD707-F244-4755-B26A-1E62CA96BA15}"/>
    <dgm:cxn modelId="{5BB56F7B-EC86-46B1-B7D5-AA5B26D2BA46}" type="presOf" srcId="{8E5BF88F-E662-4810-995F-F3058F2523C0}" destId="{550864AC-3B8C-4545-AE60-34ABF2E67C95}" srcOrd="0" destOrd="0" presId="urn:microsoft.com/office/officeart/2005/8/layout/vList2"/>
    <dgm:cxn modelId="{75C86C7E-E007-46E2-9908-2A0F3E5E657D}" srcId="{B81CD3CF-137A-4FBD-88E3-E270A318B59C}" destId="{C5E4CCA4-BBFC-4ADD-9C82-A9607E9303B8}" srcOrd="4" destOrd="0" parTransId="{C7A28EC7-0B27-4D45-A928-D3CC6936FB68}" sibTransId="{928C5FC0-5127-4F38-819F-A5057EFD5276}"/>
    <dgm:cxn modelId="{B3350985-0FBD-4183-A9D5-82260901BF71}" type="presOf" srcId="{F24CB68F-04E4-464E-8106-99F1C802905E}" destId="{78AEEE7F-09CA-426A-9A63-D2C3A3B2FB4F}" srcOrd="0" destOrd="0" presId="urn:microsoft.com/office/officeart/2005/8/layout/vList2"/>
    <dgm:cxn modelId="{ED4726A4-2C1D-46C6-877B-7269A7511D43}" srcId="{B81CD3CF-137A-4FBD-88E3-E270A318B59C}" destId="{FBA8D721-9A34-4888-BDC1-DEDC2ADA783F}" srcOrd="3" destOrd="0" parTransId="{E2B596EE-44E4-48EC-888C-744F5353DBFB}" sibTransId="{642E3A43-6103-426F-8D97-DB2D697DAB18}"/>
    <dgm:cxn modelId="{104812E0-C3EE-49CD-B063-067F61DA2CA8}" type="presOf" srcId="{C5E4CCA4-BBFC-4ADD-9C82-A9607E9303B8}" destId="{2C4623C2-3462-4664-9988-FD8537865E53}" srcOrd="0" destOrd="0" presId="urn:microsoft.com/office/officeart/2005/8/layout/vList2"/>
    <dgm:cxn modelId="{041EE9E2-2187-4BC9-8234-27B15469B481}" srcId="{B81CD3CF-137A-4FBD-88E3-E270A318B59C}" destId="{F24CB68F-04E4-464E-8106-99F1C802905E}" srcOrd="0" destOrd="0" parTransId="{629F09A2-391A-49C0-956E-497F7FBF1DD0}" sibTransId="{81C1D901-7AAD-4199-9E2E-59899FA7A261}"/>
    <dgm:cxn modelId="{79C623EA-60F5-4B8F-95E4-D00A3E1737B3}" type="presOf" srcId="{0B78EC58-93BF-46A0-8B4D-F941CDA34A8B}" destId="{706B3F11-D7AC-4D51-9CFE-1C9EDFA1461D}" srcOrd="0" destOrd="0" presId="urn:microsoft.com/office/officeart/2005/8/layout/vList2"/>
    <dgm:cxn modelId="{50DF03F7-7E70-4676-B50E-56D9981C116C}" type="presOf" srcId="{B81CD3CF-137A-4FBD-88E3-E270A318B59C}" destId="{E6E13FEB-8A92-4A5F-A000-F8E9F3F1CFDF}" srcOrd="0" destOrd="0" presId="urn:microsoft.com/office/officeart/2005/8/layout/vList2"/>
    <dgm:cxn modelId="{F59B32F9-BB75-496A-A0FE-F607B5E50ED9}" type="presParOf" srcId="{E6E13FEB-8A92-4A5F-A000-F8E9F3F1CFDF}" destId="{78AEEE7F-09CA-426A-9A63-D2C3A3B2FB4F}" srcOrd="0" destOrd="0" presId="urn:microsoft.com/office/officeart/2005/8/layout/vList2"/>
    <dgm:cxn modelId="{14B1A82F-CC25-46F4-AF06-70DDA2BF1503}" type="presParOf" srcId="{E6E13FEB-8A92-4A5F-A000-F8E9F3F1CFDF}" destId="{C4C97FDB-CF06-4E63-AA00-7D6692E75E95}" srcOrd="1" destOrd="0" presId="urn:microsoft.com/office/officeart/2005/8/layout/vList2"/>
    <dgm:cxn modelId="{EFC4FAFE-5570-4F93-A834-9F3E3BEFF89D}" type="presParOf" srcId="{E6E13FEB-8A92-4A5F-A000-F8E9F3F1CFDF}" destId="{550864AC-3B8C-4545-AE60-34ABF2E67C95}" srcOrd="2" destOrd="0" presId="urn:microsoft.com/office/officeart/2005/8/layout/vList2"/>
    <dgm:cxn modelId="{B53D8FFA-A864-41CE-B2A5-0EE5203C6FA6}" type="presParOf" srcId="{E6E13FEB-8A92-4A5F-A000-F8E9F3F1CFDF}" destId="{FC89DD59-9712-4DD7-B31A-490C33E9B617}" srcOrd="3" destOrd="0" presId="urn:microsoft.com/office/officeart/2005/8/layout/vList2"/>
    <dgm:cxn modelId="{826D1450-9E22-4AED-BDF0-E9A75F8E3669}" type="presParOf" srcId="{E6E13FEB-8A92-4A5F-A000-F8E9F3F1CFDF}" destId="{706B3F11-D7AC-4D51-9CFE-1C9EDFA1461D}" srcOrd="4" destOrd="0" presId="urn:microsoft.com/office/officeart/2005/8/layout/vList2"/>
    <dgm:cxn modelId="{3371510C-58E3-4B37-AEF8-76C6442C2A71}" type="presParOf" srcId="{E6E13FEB-8A92-4A5F-A000-F8E9F3F1CFDF}" destId="{F042E7C8-037A-4AD3-BD8D-CA5CCE6F1B9A}" srcOrd="5" destOrd="0" presId="urn:microsoft.com/office/officeart/2005/8/layout/vList2"/>
    <dgm:cxn modelId="{9B5558E3-F1B3-48B2-94C4-5B066F3304DD}" type="presParOf" srcId="{E6E13FEB-8A92-4A5F-A000-F8E9F3F1CFDF}" destId="{F712389A-37B3-4BCD-9809-246021A265A3}" srcOrd="6" destOrd="0" presId="urn:microsoft.com/office/officeart/2005/8/layout/vList2"/>
    <dgm:cxn modelId="{95D76556-EC52-4C7C-90C4-F7DAB15C3C47}" type="presParOf" srcId="{E6E13FEB-8A92-4A5F-A000-F8E9F3F1CFDF}" destId="{01615363-9F43-46A1-8147-1EF32CF77AA6}" srcOrd="7" destOrd="0" presId="urn:microsoft.com/office/officeart/2005/8/layout/vList2"/>
    <dgm:cxn modelId="{6D1BBB6A-91FA-40B3-AD79-3E02CA45358B}" type="presParOf" srcId="{E6E13FEB-8A92-4A5F-A000-F8E9F3F1CFDF}" destId="{2C4623C2-3462-4664-9988-FD8537865E53}" srcOrd="8" destOrd="0" presId="urn:microsoft.com/office/officeart/2005/8/layout/vList2"/>
    <dgm:cxn modelId="{E8AF8110-EA82-4473-BCAE-CB2C93F824FC}" type="presParOf" srcId="{E6E13FEB-8A92-4A5F-A000-F8E9F3F1CFDF}" destId="{3297E81E-65ED-4F44-BEF1-4424D5E05326}" srcOrd="9" destOrd="0" presId="urn:microsoft.com/office/officeart/2005/8/layout/vList2"/>
    <dgm:cxn modelId="{A640AEAA-75ED-411E-A0DB-B1FD51ADDAB8}" type="presParOf" srcId="{E6E13FEB-8A92-4A5F-A000-F8E9F3F1CFDF}" destId="{EAA851F3-50DD-4E52-9643-83739C73349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95D91-7F5B-44CB-8894-4FD253B1622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6C34AD-3924-4440-8B6F-B91DA94A3A2E}">
      <dgm:prSet/>
      <dgm:spPr/>
      <dgm:t>
        <a:bodyPr/>
        <a:lstStyle/>
        <a:p>
          <a:r>
            <a:rPr lang="en-US" dirty="0"/>
            <a:t>Company wants to understand the driving factor behind loan default, the company can use these indicators for portfolio risk assessment</a:t>
          </a:r>
        </a:p>
      </dgm:t>
    </dgm:pt>
    <dgm:pt modelId="{4030251D-09C4-4800-848D-D0784DAD250C}" type="parTrans" cxnId="{2F818893-0F66-4A03-A0EF-439900630419}">
      <dgm:prSet/>
      <dgm:spPr/>
      <dgm:t>
        <a:bodyPr/>
        <a:lstStyle/>
        <a:p>
          <a:endParaRPr lang="en-US"/>
        </a:p>
      </dgm:t>
    </dgm:pt>
    <dgm:pt modelId="{A63C999B-1A81-424C-BC37-5ED72DE5B85C}" type="sibTrans" cxnId="{2F818893-0F66-4A03-A0EF-439900630419}">
      <dgm:prSet/>
      <dgm:spPr/>
      <dgm:t>
        <a:bodyPr/>
        <a:lstStyle/>
        <a:p>
          <a:endParaRPr lang="en-US"/>
        </a:p>
      </dgm:t>
    </dgm:pt>
    <dgm:pt modelId="{1A77391F-8456-4C9A-84E0-B9A6942CBD39}">
      <dgm:prSet/>
      <dgm:spPr/>
      <dgm:t>
        <a:bodyPr/>
        <a:lstStyle/>
        <a:p>
          <a:r>
            <a:rPr lang="en-US" dirty="0"/>
            <a:t>Given dataset has three categories:</a:t>
          </a:r>
        </a:p>
      </dgm:t>
    </dgm:pt>
    <dgm:pt modelId="{DD86718E-1B2A-4D84-9D59-B1BE39152F68}" type="parTrans" cxnId="{47145D1E-8DE9-4F19-8483-1485B5F91E2A}">
      <dgm:prSet/>
      <dgm:spPr/>
      <dgm:t>
        <a:bodyPr/>
        <a:lstStyle/>
        <a:p>
          <a:endParaRPr lang="en-US"/>
        </a:p>
      </dgm:t>
    </dgm:pt>
    <dgm:pt modelId="{C9A96B52-9DAC-402A-8184-0BB297E67A1A}" type="sibTrans" cxnId="{47145D1E-8DE9-4F19-8483-1485B5F91E2A}">
      <dgm:prSet/>
      <dgm:spPr/>
      <dgm:t>
        <a:bodyPr/>
        <a:lstStyle/>
        <a:p>
          <a:endParaRPr lang="en-US"/>
        </a:p>
      </dgm:t>
    </dgm:pt>
    <dgm:pt modelId="{1A17826D-83F5-49A3-B645-D510FD2FBCCF}">
      <dgm:prSet/>
      <dgm:spPr/>
      <dgm:t>
        <a:bodyPr/>
        <a:lstStyle/>
        <a:p>
          <a:r>
            <a:rPr lang="en-US" dirty="0"/>
            <a:t>Fully Paid</a:t>
          </a:r>
        </a:p>
      </dgm:t>
    </dgm:pt>
    <dgm:pt modelId="{A1C57EE3-0991-420C-85F6-081C990260F4}" type="parTrans" cxnId="{5490EC09-5C68-4B3B-A6B2-657BA6F4D3C2}">
      <dgm:prSet/>
      <dgm:spPr/>
      <dgm:t>
        <a:bodyPr/>
        <a:lstStyle/>
        <a:p>
          <a:endParaRPr lang="en-US"/>
        </a:p>
      </dgm:t>
    </dgm:pt>
    <dgm:pt modelId="{DE564B53-7B0B-4270-B6FE-5093C27C9A42}" type="sibTrans" cxnId="{5490EC09-5C68-4B3B-A6B2-657BA6F4D3C2}">
      <dgm:prSet/>
      <dgm:spPr/>
      <dgm:t>
        <a:bodyPr/>
        <a:lstStyle/>
        <a:p>
          <a:endParaRPr lang="en-US"/>
        </a:p>
      </dgm:t>
    </dgm:pt>
    <dgm:pt modelId="{A4A4A46B-F029-47B7-B03C-D4AD19BB9204}">
      <dgm:prSet/>
      <dgm:spPr/>
      <dgm:t>
        <a:bodyPr/>
        <a:lstStyle/>
        <a:p>
          <a:r>
            <a:rPr lang="en-US" dirty="0"/>
            <a:t>Default</a:t>
          </a:r>
        </a:p>
      </dgm:t>
    </dgm:pt>
    <dgm:pt modelId="{6FEDF5DA-3A77-4BFE-9305-48391E496301}" type="parTrans" cxnId="{AC25CC34-EFA6-43D0-96E6-71D26E5B2D59}">
      <dgm:prSet/>
      <dgm:spPr/>
      <dgm:t>
        <a:bodyPr/>
        <a:lstStyle/>
        <a:p>
          <a:endParaRPr lang="en-US"/>
        </a:p>
      </dgm:t>
    </dgm:pt>
    <dgm:pt modelId="{ACFE03E6-3E0B-48C6-9E7C-F63AA0FE2D89}" type="sibTrans" cxnId="{AC25CC34-EFA6-43D0-96E6-71D26E5B2D59}">
      <dgm:prSet/>
      <dgm:spPr/>
      <dgm:t>
        <a:bodyPr/>
        <a:lstStyle/>
        <a:p>
          <a:endParaRPr lang="en-US"/>
        </a:p>
      </dgm:t>
    </dgm:pt>
    <dgm:pt modelId="{17976F03-5FD7-4CBA-B80A-2F5F5BF3A385}">
      <dgm:prSet/>
      <dgm:spPr/>
      <dgm:t>
        <a:bodyPr/>
        <a:lstStyle/>
        <a:p>
          <a:r>
            <a:rPr lang="en-US" dirty="0"/>
            <a:t>Current</a:t>
          </a:r>
        </a:p>
      </dgm:t>
    </dgm:pt>
    <dgm:pt modelId="{E3233BB4-32C7-4B28-902D-DA1CE545B91E}" type="parTrans" cxnId="{F4ECD34A-85F2-4AAA-9DB9-4AD74AA09080}">
      <dgm:prSet/>
      <dgm:spPr/>
      <dgm:t>
        <a:bodyPr/>
        <a:lstStyle/>
        <a:p>
          <a:endParaRPr lang="en-US"/>
        </a:p>
      </dgm:t>
    </dgm:pt>
    <dgm:pt modelId="{6878830B-CDEA-4C6F-A90F-8324EAD8CC1E}" type="sibTrans" cxnId="{F4ECD34A-85F2-4AAA-9DB9-4AD74AA09080}">
      <dgm:prSet/>
      <dgm:spPr/>
      <dgm:t>
        <a:bodyPr/>
        <a:lstStyle/>
        <a:p>
          <a:endParaRPr lang="en-US"/>
        </a:p>
      </dgm:t>
    </dgm:pt>
    <dgm:pt modelId="{F63228A3-28C2-4291-A62E-65003AB401F3}">
      <dgm:prSet/>
      <dgm:spPr/>
      <dgm:t>
        <a:bodyPr/>
        <a:lstStyle/>
        <a:p>
          <a:r>
            <a:rPr lang="en-US" b="1" dirty="0"/>
            <a:t>Current loan cannot be tagged as defaulted or repaid, so they can be ignored for the analysis</a:t>
          </a:r>
          <a:endParaRPr lang="en-US" dirty="0"/>
        </a:p>
      </dgm:t>
    </dgm:pt>
    <dgm:pt modelId="{531D6149-959B-40D5-BC07-8AE4169BE4A6}" type="parTrans" cxnId="{23A95B18-F6A3-4F9C-B2CE-F2566FF78490}">
      <dgm:prSet/>
      <dgm:spPr/>
      <dgm:t>
        <a:bodyPr/>
        <a:lstStyle/>
        <a:p>
          <a:endParaRPr lang="en-US"/>
        </a:p>
      </dgm:t>
    </dgm:pt>
    <dgm:pt modelId="{F1F32288-94D5-43F5-BF41-8C5A4F11B319}" type="sibTrans" cxnId="{23A95B18-F6A3-4F9C-B2CE-F2566FF78490}">
      <dgm:prSet/>
      <dgm:spPr/>
      <dgm:t>
        <a:bodyPr/>
        <a:lstStyle/>
        <a:p>
          <a:endParaRPr lang="en-US"/>
        </a:p>
      </dgm:t>
    </dgm:pt>
    <dgm:pt modelId="{25F7C253-4215-42AD-9F31-DAD90368E3A2}" type="pres">
      <dgm:prSet presAssocID="{9A895D91-7F5B-44CB-8894-4FD253B16226}" presName="Name0" presStyleCnt="0">
        <dgm:presLayoutVars>
          <dgm:dir/>
          <dgm:animLvl val="lvl"/>
          <dgm:resizeHandles val="exact"/>
        </dgm:presLayoutVars>
      </dgm:prSet>
      <dgm:spPr/>
    </dgm:pt>
    <dgm:pt modelId="{98EF6983-76EF-4036-9060-244602BC1B9B}" type="pres">
      <dgm:prSet presAssocID="{3D6C34AD-3924-4440-8B6F-B91DA94A3A2E}" presName="linNode" presStyleCnt="0"/>
      <dgm:spPr/>
    </dgm:pt>
    <dgm:pt modelId="{245D7A99-EE63-44B7-865F-4B1C6DEF9362}" type="pres">
      <dgm:prSet presAssocID="{3D6C34AD-3924-4440-8B6F-B91DA94A3A2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24E1726-AFC0-4056-B5FE-702AD97D1E5A}" type="pres">
      <dgm:prSet presAssocID="{A63C999B-1A81-424C-BC37-5ED72DE5B85C}" presName="sp" presStyleCnt="0"/>
      <dgm:spPr/>
    </dgm:pt>
    <dgm:pt modelId="{16CB76BA-A6FD-42F0-BE1B-7BAD787DB2EB}" type="pres">
      <dgm:prSet presAssocID="{1A77391F-8456-4C9A-84E0-B9A6942CBD39}" presName="linNode" presStyleCnt="0"/>
      <dgm:spPr/>
    </dgm:pt>
    <dgm:pt modelId="{F806A8D2-E85F-4BF2-AD2C-CF449D223CA6}" type="pres">
      <dgm:prSet presAssocID="{1A77391F-8456-4C9A-84E0-B9A6942CBD3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C189C67-721A-4E9D-B33E-0CC148841DE9}" type="pres">
      <dgm:prSet presAssocID="{1A77391F-8456-4C9A-84E0-B9A6942CBD39}" presName="descendantText" presStyleLbl="alignAccFollowNode1" presStyleIdx="0" presStyleCnt="1">
        <dgm:presLayoutVars>
          <dgm:bulletEnabled val="1"/>
        </dgm:presLayoutVars>
      </dgm:prSet>
      <dgm:spPr/>
    </dgm:pt>
    <dgm:pt modelId="{ADC5809F-A9CA-4BE4-935D-EF5FAD6ADCDB}" type="pres">
      <dgm:prSet presAssocID="{C9A96B52-9DAC-402A-8184-0BB297E67A1A}" presName="sp" presStyleCnt="0"/>
      <dgm:spPr/>
    </dgm:pt>
    <dgm:pt modelId="{30F7B808-450E-4738-930C-36C363F05512}" type="pres">
      <dgm:prSet presAssocID="{F63228A3-28C2-4291-A62E-65003AB401F3}" presName="linNode" presStyleCnt="0"/>
      <dgm:spPr/>
    </dgm:pt>
    <dgm:pt modelId="{9BA43742-6094-4A9F-BDE1-DCABCE9510C2}" type="pres">
      <dgm:prSet presAssocID="{F63228A3-28C2-4291-A62E-65003AB401F3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5490EC09-5C68-4B3B-A6B2-657BA6F4D3C2}" srcId="{1A77391F-8456-4C9A-84E0-B9A6942CBD39}" destId="{1A17826D-83F5-49A3-B645-D510FD2FBCCF}" srcOrd="0" destOrd="0" parTransId="{A1C57EE3-0991-420C-85F6-081C990260F4}" sibTransId="{DE564B53-7B0B-4270-B6FE-5093C27C9A42}"/>
    <dgm:cxn modelId="{23A95B18-F6A3-4F9C-B2CE-F2566FF78490}" srcId="{9A895D91-7F5B-44CB-8894-4FD253B16226}" destId="{F63228A3-28C2-4291-A62E-65003AB401F3}" srcOrd="2" destOrd="0" parTransId="{531D6149-959B-40D5-BC07-8AE4169BE4A6}" sibTransId="{F1F32288-94D5-43F5-BF41-8C5A4F11B319}"/>
    <dgm:cxn modelId="{47145D1E-8DE9-4F19-8483-1485B5F91E2A}" srcId="{9A895D91-7F5B-44CB-8894-4FD253B16226}" destId="{1A77391F-8456-4C9A-84E0-B9A6942CBD39}" srcOrd="1" destOrd="0" parTransId="{DD86718E-1B2A-4D84-9D59-B1BE39152F68}" sibTransId="{C9A96B52-9DAC-402A-8184-0BB297E67A1A}"/>
    <dgm:cxn modelId="{CFE00724-FAEA-4798-BD41-4BFA43DC3BB0}" type="presOf" srcId="{3D6C34AD-3924-4440-8B6F-B91DA94A3A2E}" destId="{245D7A99-EE63-44B7-865F-4B1C6DEF9362}" srcOrd="0" destOrd="0" presId="urn:microsoft.com/office/officeart/2005/8/layout/vList5"/>
    <dgm:cxn modelId="{AC25CC34-EFA6-43D0-96E6-71D26E5B2D59}" srcId="{1A77391F-8456-4C9A-84E0-B9A6942CBD39}" destId="{A4A4A46B-F029-47B7-B03C-D4AD19BB9204}" srcOrd="1" destOrd="0" parTransId="{6FEDF5DA-3A77-4BFE-9305-48391E496301}" sibTransId="{ACFE03E6-3E0B-48C6-9E7C-F63AA0FE2D89}"/>
    <dgm:cxn modelId="{FADB8636-A135-49B7-83CD-5076C9B76CAB}" type="presOf" srcId="{9A895D91-7F5B-44CB-8894-4FD253B16226}" destId="{25F7C253-4215-42AD-9F31-DAD90368E3A2}" srcOrd="0" destOrd="0" presId="urn:microsoft.com/office/officeart/2005/8/layout/vList5"/>
    <dgm:cxn modelId="{F4ECD34A-85F2-4AAA-9DB9-4AD74AA09080}" srcId="{1A77391F-8456-4C9A-84E0-B9A6942CBD39}" destId="{17976F03-5FD7-4CBA-B80A-2F5F5BF3A385}" srcOrd="2" destOrd="0" parTransId="{E3233BB4-32C7-4B28-902D-DA1CE545B91E}" sibTransId="{6878830B-CDEA-4C6F-A90F-8324EAD8CC1E}"/>
    <dgm:cxn modelId="{2F818893-0F66-4A03-A0EF-439900630419}" srcId="{9A895D91-7F5B-44CB-8894-4FD253B16226}" destId="{3D6C34AD-3924-4440-8B6F-B91DA94A3A2E}" srcOrd="0" destOrd="0" parTransId="{4030251D-09C4-4800-848D-D0784DAD250C}" sibTransId="{A63C999B-1A81-424C-BC37-5ED72DE5B85C}"/>
    <dgm:cxn modelId="{B6A0F19D-28EE-4838-8B6D-292A9CFF24EE}" type="presOf" srcId="{A4A4A46B-F029-47B7-B03C-D4AD19BB9204}" destId="{1C189C67-721A-4E9D-B33E-0CC148841DE9}" srcOrd="0" destOrd="1" presId="urn:microsoft.com/office/officeart/2005/8/layout/vList5"/>
    <dgm:cxn modelId="{3CF5F1A7-C984-45A2-9D72-BF31BA35A18B}" type="presOf" srcId="{1A77391F-8456-4C9A-84E0-B9A6942CBD39}" destId="{F806A8D2-E85F-4BF2-AD2C-CF449D223CA6}" srcOrd="0" destOrd="0" presId="urn:microsoft.com/office/officeart/2005/8/layout/vList5"/>
    <dgm:cxn modelId="{2854F6D1-8E0A-411A-A41F-0CD41A87CE93}" type="presOf" srcId="{17976F03-5FD7-4CBA-B80A-2F5F5BF3A385}" destId="{1C189C67-721A-4E9D-B33E-0CC148841DE9}" srcOrd="0" destOrd="2" presId="urn:microsoft.com/office/officeart/2005/8/layout/vList5"/>
    <dgm:cxn modelId="{CFFCEDD4-7221-479D-A4A0-B29D8431A75C}" type="presOf" srcId="{1A17826D-83F5-49A3-B645-D510FD2FBCCF}" destId="{1C189C67-721A-4E9D-B33E-0CC148841DE9}" srcOrd="0" destOrd="0" presId="urn:microsoft.com/office/officeart/2005/8/layout/vList5"/>
    <dgm:cxn modelId="{31A098D6-DF2B-49AD-BAED-18B57A61B896}" type="presOf" srcId="{F63228A3-28C2-4291-A62E-65003AB401F3}" destId="{9BA43742-6094-4A9F-BDE1-DCABCE9510C2}" srcOrd="0" destOrd="0" presId="urn:microsoft.com/office/officeart/2005/8/layout/vList5"/>
    <dgm:cxn modelId="{20FCB6A2-BE09-4CE0-978D-E47A1772909C}" type="presParOf" srcId="{25F7C253-4215-42AD-9F31-DAD90368E3A2}" destId="{98EF6983-76EF-4036-9060-244602BC1B9B}" srcOrd="0" destOrd="0" presId="urn:microsoft.com/office/officeart/2005/8/layout/vList5"/>
    <dgm:cxn modelId="{6854561F-805A-4DF8-AE8E-3D83D8FCC022}" type="presParOf" srcId="{98EF6983-76EF-4036-9060-244602BC1B9B}" destId="{245D7A99-EE63-44B7-865F-4B1C6DEF9362}" srcOrd="0" destOrd="0" presId="urn:microsoft.com/office/officeart/2005/8/layout/vList5"/>
    <dgm:cxn modelId="{DAD5C18C-2449-4305-9D31-69A13BC38738}" type="presParOf" srcId="{25F7C253-4215-42AD-9F31-DAD90368E3A2}" destId="{B24E1726-AFC0-4056-B5FE-702AD97D1E5A}" srcOrd="1" destOrd="0" presId="urn:microsoft.com/office/officeart/2005/8/layout/vList5"/>
    <dgm:cxn modelId="{3D0A1E29-CD6E-4B8C-83D7-1FB64B4AFA7B}" type="presParOf" srcId="{25F7C253-4215-42AD-9F31-DAD90368E3A2}" destId="{16CB76BA-A6FD-42F0-BE1B-7BAD787DB2EB}" srcOrd="2" destOrd="0" presId="urn:microsoft.com/office/officeart/2005/8/layout/vList5"/>
    <dgm:cxn modelId="{58A48DEF-CEAB-4EA9-8FCC-58F68623FF7A}" type="presParOf" srcId="{16CB76BA-A6FD-42F0-BE1B-7BAD787DB2EB}" destId="{F806A8D2-E85F-4BF2-AD2C-CF449D223CA6}" srcOrd="0" destOrd="0" presId="urn:microsoft.com/office/officeart/2005/8/layout/vList5"/>
    <dgm:cxn modelId="{019493C3-A57B-44E5-B59C-EEB460C8E1FB}" type="presParOf" srcId="{16CB76BA-A6FD-42F0-BE1B-7BAD787DB2EB}" destId="{1C189C67-721A-4E9D-B33E-0CC148841DE9}" srcOrd="1" destOrd="0" presId="urn:microsoft.com/office/officeart/2005/8/layout/vList5"/>
    <dgm:cxn modelId="{15550483-37E1-473C-80F2-1DB3CDCBF515}" type="presParOf" srcId="{25F7C253-4215-42AD-9F31-DAD90368E3A2}" destId="{ADC5809F-A9CA-4BE4-935D-EF5FAD6ADCDB}" srcOrd="3" destOrd="0" presId="urn:microsoft.com/office/officeart/2005/8/layout/vList5"/>
    <dgm:cxn modelId="{CC4F6B17-69F6-46A2-A82C-D8F921EB1B34}" type="presParOf" srcId="{25F7C253-4215-42AD-9F31-DAD90368E3A2}" destId="{30F7B808-450E-4738-930C-36C363F05512}" srcOrd="4" destOrd="0" presId="urn:microsoft.com/office/officeart/2005/8/layout/vList5"/>
    <dgm:cxn modelId="{3781EFE8-C6F9-4ED7-A5C8-62896D5C42B2}" type="presParOf" srcId="{30F7B808-450E-4738-930C-36C363F05512}" destId="{9BA43742-6094-4A9F-BDE1-DCABCE9510C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349AA3-C606-4962-AFFB-A078998B166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26544-979E-4369-864C-B1FFFBBDD4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Above </a:t>
          </a:r>
          <a:r>
            <a:rPr lang="en-US" dirty="0" err="1"/>
            <a:t>correelation</a:t>
          </a:r>
          <a:r>
            <a:rPr lang="en-US" dirty="0"/>
            <a:t> matrix tells that there is a high correlation between id and member id, any one of them could be taken for further analysis</a:t>
          </a:r>
        </a:p>
      </dgm:t>
    </dgm:pt>
    <dgm:pt modelId="{5367E2D9-4AFF-4291-90EE-3E40BBFD1AFD}" type="parTrans" cxnId="{BEAD385F-E860-4FA5-A98D-078BF06BF30F}">
      <dgm:prSet/>
      <dgm:spPr/>
      <dgm:t>
        <a:bodyPr/>
        <a:lstStyle/>
        <a:p>
          <a:endParaRPr lang="en-US"/>
        </a:p>
      </dgm:t>
    </dgm:pt>
    <dgm:pt modelId="{33A9F294-7406-4F36-8826-B94821242662}" type="sibTrans" cxnId="{BEAD385F-E860-4FA5-A98D-078BF06BF30F}">
      <dgm:prSet/>
      <dgm:spPr/>
      <dgm:t>
        <a:bodyPr/>
        <a:lstStyle/>
        <a:p>
          <a:endParaRPr lang="en-US"/>
        </a:p>
      </dgm:t>
    </dgm:pt>
    <dgm:pt modelId="{A2BD1590-0F40-4FED-AE48-B9BBA6AAB8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Loan_amnt, funded_amnt, funded_amnt_inv and installment are highly correlated, any one of them can be taken for further analysis</a:t>
          </a:r>
        </a:p>
      </dgm:t>
    </dgm:pt>
    <dgm:pt modelId="{F5F20541-FE60-4669-B155-D69FF1657C90}" type="parTrans" cxnId="{3901168A-B0B0-40BB-A7AB-646A78670671}">
      <dgm:prSet/>
      <dgm:spPr/>
      <dgm:t>
        <a:bodyPr/>
        <a:lstStyle/>
        <a:p>
          <a:endParaRPr lang="en-US"/>
        </a:p>
      </dgm:t>
    </dgm:pt>
    <dgm:pt modelId="{99F7B313-1C30-4DC4-8A12-60065E67164C}" type="sibTrans" cxnId="{3901168A-B0B0-40BB-A7AB-646A78670671}">
      <dgm:prSet/>
      <dgm:spPr/>
      <dgm:t>
        <a:bodyPr/>
        <a:lstStyle/>
        <a:p>
          <a:endParaRPr lang="en-US"/>
        </a:p>
      </dgm:t>
    </dgm:pt>
    <dgm:pt modelId="{31C123A6-977A-4CD0-8807-E28C18D32F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Loan_amt can be retained as the business objective of this case study is to for the approver to decide whether the loan should be given or not so loan_amt is the most important field out of the other highly correlated one stated in the above point</a:t>
          </a:r>
        </a:p>
      </dgm:t>
    </dgm:pt>
    <dgm:pt modelId="{40A46BEC-6F93-4BF5-9805-BB4B0933E37B}" type="parTrans" cxnId="{4D681AE8-D13C-4984-98F1-2FA89CFA292C}">
      <dgm:prSet/>
      <dgm:spPr/>
      <dgm:t>
        <a:bodyPr/>
        <a:lstStyle/>
        <a:p>
          <a:endParaRPr lang="en-US"/>
        </a:p>
      </dgm:t>
    </dgm:pt>
    <dgm:pt modelId="{927056B0-F81E-427A-A8B0-74A20A31AC93}" type="sibTrans" cxnId="{4D681AE8-D13C-4984-98F1-2FA89CFA292C}">
      <dgm:prSet/>
      <dgm:spPr/>
      <dgm:t>
        <a:bodyPr/>
        <a:lstStyle/>
        <a:p>
          <a:endParaRPr lang="en-US"/>
        </a:p>
      </dgm:t>
    </dgm:pt>
    <dgm:pt modelId="{C91FBD49-FADD-464F-A6DB-99A8895FE567}" type="pres">
      <dgm:prSet presAssocID="{A2349AA3-C606-4962-AFFB-A078998B166C}" presName="root" presStyleCnt="0">
        <dgm:presLayoutVars>
          <dgm:dir/>
          <dgm:resizeHandles val="exact"/>
        </dgm:presLayoutVars>
      </dgm:prSet>
      <dgm:spPr/>
    </dgm:pt>
    <dgm:pt modelId="{60F5DABB-8351-47A0-9D2D-AD7BD1C6D032}" type="pres">
      <dgm:prSet presAssocID="{1C926544-979E-4369-864C-B1FFFBBDD4A4}" presName="compNode" presStyleCnt="0"/>
      <dgm:spPr/>
    </dgm:pt>
    <dgm:pt modelId="{34892615-D3E0-47FC-8B52-47657DB566D5}" type="pres">
      <dgm:prSet presAssocID="{1C926544-979E-4369-864C-B1FFFBBDD4A4}" presName="bgRect" presStyleLbl="bgShp" presStyleIdx="0" presStyleCnt="3"/>
      <dgm:spPr/>
    </dgm:pt>
    <dgm:pt modelId="{584F3406-A969-44A0-8A62-78592A49F976}" type="pres">
      <dgm:prSet presAssocID="{1C926544-979E-4369-864C-B1FFFBBDD4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B66F744-116B-4385-90B0-F5BC461C913D}" type="pres">
      <dgm:prSet presAssocID="{1C926544-979E-4369-864C-B1FFFBBDD4A4}" presName="spaceRect" presStyleCnt="0"/>
      <dgm:spPr/>
    </dgm:pt>
    <dgm:pt modelId="{99ADE5EA-44D4-4E95-9A49-150C6689A1F6}" type="pres">
      <dgm:prSet presAssocID="{1C926544-979E-4369-864C-B1FFFBBDD4A4}" presName="parTx" presStyleLbl="revTx" presStyleIdx="0" presStyleCnt="3">
        <dgm:presLayoutVars>
          <dgm:chMax val="0"/>
          <dgm:chPref val="0"/>
        </dgm:presLayoutVars>
      </dgm:prSet>
      <dgm:spPr/>
    </dgm:pt>
    <dgm:pt modelId="{7CDAAD50-0FC9-4B37-982C-C8CCDFE0DE79}" type="pres">
      <dgm:prSet presAssocID="{33A9F294-7406-4F36-8826-B94821242662}" presName="sibTrans" presStyleCnt="0"/>
      <dgm:spPr/>
    </dgm:pt>
    <dgm:pt modelId="{C7F34524-E7B5-46F4-91F5-305583F47BAD}" type="pres">
      <dgm:prSet presAssocID="{A2BD1590-0F40-4FED-AE48-B9BBA6AAB8BD}" presName="compNode" presStyleCnt="0"/>
      <dgm:spPr/>
    </dgm:pt>
    <dgm:pt modelId="{113F36BF-62F4-4685-BA9A-B0CE8333DE58}" type="pres">
      <dgm:prSet presAssocID="{A2BD1590-0F40-4FED-AE48-B9BBA6AAB8BD}" presName="bgRect" presStyleLbl="bgShp" presStyleIdx="1" presStyleCnt="3"/>
      <dgm:spPr/>
    </dgm:pt>
    <dgm:pt modelId="{48C9E66D-4F0E-41AC-A251-6EBB31AEF307}" type="pres">
      <dgm:prSet presAssocID="{A2BD1590-0F40-4FED-AE48-B9BBA6AAB8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2D584C5-9ADE-42D6-98A8-35F97734DCD1}" type="pres">
      <dgm:prSet presAssocID="{A2BD1590-0F40-4FED-AE48-B9BBA6AAB8BD}" presName="spaceRect" presStyleCnt="0"/>
      <dgm:spPr/>
    </dgm:pt>
    <dgm:pt modelId="{2FA53BA0-84DA-4839-866B-B76000EB28B2}" type="pres">
      <dgm:prSet presAssocID="{A2BD1590-0F40-4FED-AE48-B9BBA6AAB8BD}" presName="parTx" presStyleLbl="revTx" presStyleIdx="1" presStyleCnt="3">
        <dgm:presLayoutVars>
          <dgm:chMax val="0"/>
          <dgm:chPref val="0"/>
        </dgm:presLayoutVars>
      </dgm:prSet>
      <dgm:spPr/>
    </dgm:pt>
    <dgm:pt modelId="{0929AF59-1929-42B1-A75D-BF5DF4167573}" type="pres">
      <dgm:prSet presAssocID="{99F7B313-1C30-4DC4-8A12-60065E67164C}" presName="sibTrans" presStyleCnt="0"/>
      <dgm:spPr/>
    </dgm:pt>
    <dgm:pt modelId="{70AD2867-EEA7-4B76-823E-B9C3F5C5A274}" type="pres">
      <dgm:prSet presAssocID="{31C123A6-977A-4CD0-8807-E28C18D32F5F}" presName="compNode" presStyleCnt="0"/>
      <dgm:spPr/>
    </dgm:pt>
    <dgm:pt modelId="{B33E9E4D-977B-4004-B831-DE4B35670C42}" type="pres">
      <dgm:prSet presAssocID="{31C123A6-977A-4CD0-8807-E28C18D32F5F}" presName="bgRect" presStyleLbl="bgShp" presStyleIdx="2" presStyleCnt="3"/>
      <dgm:spPr/>
    </dgm:pt>
    <dgm:pt modelId="{00AEA0A2-AEC0-4D04-82B8-47307AF274BF}" type="pres">
      <dgm:prSet presAssocID="{31C123A6-977A-4CD0-8807-E28C18D32F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B5E0B23-F89B-4E73-AB52-27737D914795}" type="pres">
      <dgm:prSet presAssocID="{31C123A6-977A-4CD0-8807-E28C18D32F5F}" presName="spaceRect" presStyleCnt="0"/>
      <dgm:spPr/>
    </dgm:pt>
    <dgm:pt modelId="{3ED8C846-B83F-4217-AC88-07043874FCA8}" type="pres">
      <dgm:prSet presAssocID="{31C123A6-977A-4CD0-8807-E28C18D32F5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EAD385F-E860-4FA5-A98D-078BF06BF30F}" srcId="{A2349AA3-C606-4962-AFFB-A078998B166C}" destId="{1C926544-979E-4369-864C-B1FFFBBDD4A4}" srcOrd="0" destOrd="0" parTransId="{5367E2D9-4AFF-4291-90EE-3E40BBFD1AFD}" sibTransId="{33A9F294-7406-4F36-8826-B94821242662}"/>
    <dgm:cxn modelId="{3901168A-B0B0-40BB-A7AB-646A78670671}" srcId="{A2349AA3-C606-4962-AFFB-A078998B166C}" destId="{A2BD1590-0F40-4FED-AE48-B9BBA6AAB8BD}" srcOrd="1" destOrd="0" parTransId="{F5F20541-FE60-4669-B155-D69FF1657C90}" sibTransId="{99F7B313-1C30-4DC4-8A12-60065E67164C}"/>
    <dgm:cxn modelId="{7D582C8C-EB3D-4DFD-97F6-AB20FF2E1A00}" type="presOf" srcId="{1C926544-979E-4369-864C-B1FFFBBDD4A4}" destId="{99ADE5EA-44D4-4E95-9A49-150C6689A1F6}" srcOrd="0" destOrd="0" presId="urn:microsoft.com/office/officeart/2018/2/layout/IconVerticalSolidList"/>
    <dgm:cxn modelId="{3E5C11B3-4F7E-4E40-BB02-ED7B83355160}" type="presOf" srcId="{A2BD1590-0F40-4FED-AE48-B9BBA6AAB8BD}" destId="{2FA53BA0-84DA-4839-866B-B76000EB28B2}" srcOrd="0" destOrd="0" presId="urn:microsoft.com/office/officeart/2018/2/layout/IconVerticalSolidList"/>
    <dgm:cxn modelId="{5D1C98E2-EEF3-4581-9D34-BA42FCC1C8BD}" type="presOf" srcId="{A2349AA3-C606-4962-AFFB-A078998B166C}" destId="{C91FBD49-FADD-464F-A6DB-99A8895FE567}" srcOrd="0" destOrd="0" presId="urn:microsoft.com/office/officeart/2018/2/layout/IconVerticalSolidList"/>
    <dgm:cxn modelId="{4D681AE8-D13C-4984-98F1-2FA89CFA292C}" srcId="{A2349AA3-C606-4962-AFFB-A078998B166C}" destId="{31C123A6-977A-4CD0-8807-E28C18D32F5F}" srcOrd="2" destOrd="0" parTransId="{40A46BEC-6F93-4BF5-9805-BB4B0933E37B}" sibTransId="{927056B0-F81E-427A-A8B0-74A20A31AC93}"/>
    <dgm:cxn modelId="{B8869AEF-83FE-4CB8-A00F-F63218CC1A2B}" type="presOf" srcId="{31C123A6-977A-4CD0-8807-E28C18D32F5F}" destId="{3ED8C846-B83F-4217-AC88-07043874FCA8}" srcOrd="0" destOrd="0" presId="urn:microsoft.com/office/officeart/2018/2/layout/IconVerticalSolidList"/>
    <dgm:cxn modelId="{C447B27B-A2C3-46D5-BEE1-5C9159FBF62F}" type="presParOf" srcId="{C91FBD49-FADD-464F-A6DB-99A8895FE567}" destId="{60F5DABB-8351-47A0-9D2D-AD7BD1C6D032}" srcOrd="0" destOrd="0" presId="urn:microsoft.com/office/officeart/2018/2/layout/IconVerticalSolidList"/>
    <dgm:cxn modelId="{56D59A53-E61F-4E25-B96A-4FB7BA46B049}" type="presParOf" srcId="{60F5DABB-8351-47A0-9D2D-AD7BD1C6D032}" destId="{34892615-D3E0-47FC-8B52-47657DB566D5}" srcOrd="0" destOrd="0" presId="urn:microsoft.com/office/officeart/2018/2/layout/IconVerticalSolidList"/>
    <dgm:cxn modelId="{C4EC683D-C2BD-4C36-84E6-2C4A47D65A00}" type="presParOf" srcId="{60F5DABB-8351-47A0-9D2D-AD7BD1C6D032}" destId="{584F3406-A969-44A0-8A62-78592A49F976}" srcOrd="1" destOrd="0" presId="urn:microsoft.com/office/officeart/2018/2/layout/IconVerticalSolidList"/>
    <dgm:cxn modelId="{BF3406A7-4D99-4DC2-9AA3-770861359625}" type="presParOf" srcId="{60F5DABB-8351-47A0-9D2D-AD7BD1C6D032}" destId="{0B66F744-116B-4385-90B0-F5BC461C913D}" srcOrd="2" destOrd="0" presId="urn:microsoft.com/office/officeart/2018/2/layout/IconVerticalSolidList"/>
    <dgm:cxn modelId="{3705E2C1-70B5-41CA-A7EE-97EC96591CF8}" type="presParOf" srcId="{60F5DABB-8351-47A0-9D2D-AD7BD1C6D032}" destId="{99ADE5EA-44D4-4E95-9A49-150C6689A1F6}" srcOrd="3" destOrd="0" presId="urn:microsoft.com/office/officeart/2018/2/layout/IconVerticalSolidList"/>
    <dgm:cxn modelId="{05DC6A38-3FED-42D6-B7AD-BF5F15CCEFA9}" type="presParOf" srcId="{C91FBD49-FADD-464F-A6DB-99A8895FE567}" destId="{7CDAAD50-0FC9-4B37-982C-C8CCDFE0DE79}" srcOrd="1" destOrd="0" presId="urn:microsoft.com/office/officeart/2018/2/layout/IconVerticalSolidList"/>
    <dgm:cxn modelId="{62BD50AB-EC13-4948-9759-4EC1D609D261}" type="presParOf" srcId="{C91FBD49-FADD-464F-A6DB-99A8895FE567}" destId="{C7F34524-E7B5-46F4-91F5-305583F47BAD}" srcOrd="2" destOrd="0" presId="urn:microsoft.com/office/officeart/2018/2/layout/IconVerticalSolidList"/>
    <dgm:cxn modelId="{B80F2405-D4A3-465E-B63F-8C505B2A1EE4}" type="presParOf" srcId="{C7F34524-E7B5-46F4-91F5-305583F47BAD}" destId="{113F36BF-62F4-4685-BA9A-B0CE8333DE58}" srcOrd="0" destOrd="0" presId="urn:microsoft.com/office/officeart/2018/2/layout/IconVerticalSolidList"/>
    <dgm:cxn modelId="{559324EF-706A-41A9-9BE6-99F912B529CC}" type="presParOf" srcId="{C7F34524-E7B5-46F4-91F5-305583F47BAD}" destId="{48C9E66D-4F0E-41AC-A251-6EBB31AEF307}" srcOrd="1" destOrd="0" presId="urn:microsoft.com/office/officeart/2018/2/layout/IconVerticalSolidList"/>
    <dgm:cxn modelId="{8A8E6D3A-647E-48F6-9DF8-AD2B1648ACD5}" type="presParOf" srcId="{C7F34524-E7B5-46F4-91F5-305583F47BAD}" destId="{42D584C5-9ADE-42D6-98A8-35F97734DCD1}" srcOrd="2" destOrd="0" presId="urn:microsoft.com/office/officeart/2018/2/layout/IconVerticalSolidList"/>
    <dgm:cxn modelId="{C4649CCD-E5A2-4FBD-B8AD-4F014DE0A789}" type="presParOf" srcId="{C7F34524-E7B5-46F4-91F5-305583F47BAD}" destId="{2FA53BA0-84DA-4839-866B-B76000EB28B2}" srcOrd="3" destOrd="0" presId="urn:microsoft.com/office/officeart/2018/2/layout/IconVerticalSolidList"/>
    <dgm:cxn modelId="{446598A8-8A30-4E80-8105-07543D103A77}" type="presParOf" srcId="{C91FBD49-FADD-464F-A6DB-99A8895FE567}" destId="{0929AF59-1929-42B1-A75D-BF5DF4167573}" srcOrd="3" destOrd="0" presId="urn:microsoft.com/office/officeart/2018/2/layout/IconVerticalSolidList"/>
    <dgm:cxn modelId="{600743B8-67F1-4A17-92E3-8413F41D06F6}" type="presParOf" srcId="{C91FBD49-FADD-464F-A6DB-99A8895FE567}" destId="{70AD2867-EEA7-4B76-823E-B9C3F5C5A274}" srcOrd="4" destOrd="0" presId="urn:microsoft.com/office/officeart/2018/2/layout/IconVerticalSolidList"/>
    <dgm:cxn modelId="{E1936433-4173-44C4-9E3F-086AD2BEFCC8}" type="presParOf" srcId="{70AD2867-EEA7-4B76-823E-B9C3F5C5A274}" destId="{B33E9E4D-977B-4004-B831-DE4B35670C42}" srcOrd="0" destOrd="0" presId="urn:microsoft.com/office/officeart/2018/2/layout/IconVerticalSolidList"/>
    <dgm:cxn modelId="{067D5D30-EBD6-47CE-A27F-6635BDB62ABD}" type="presParOf" srcId="{70AD2867-EEA7-4B76-823E-B9C3F5C5A274}" destId="{00AEA0A2-AEC0-4D04-82B8-47307AF274BF}" srcOrd="1" destOrd="0" presId="urn:microsoft.com/office/officeart/2018/2/layout/IconVerticalSolidList"/>
    <dgm:cxn modelId="{519B15FD-C67E-4D4B-804B-1F134CCEC181}" type="presParOf" srcId="{70AD2867-EEA7-4B76-823E-B9C3F5C5A274}" destId="{BB5E0B23-F89B-4E73-AB52-27737D914795}" srcOrd="2" destOrd="0" presId="urn:microsoft.com/office/officeart/2018/2/layout/IconVerticalSolidList"/>
    <dgm:cxn modelId="{13153E22-5448-4185-BFF4-057F52028FF8}" type="presParOf" srcId="{70AD2867-EEA7-4B76-823E-B9C3F5C5A274}" destId="{3ED8C846-B83F-4217-AC88-07043874FC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9013B5-F696-4010-B241-1C4B331F47D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5F77F-0098-4C80-8F9A-DCB19FC00C96}">
      <dgm:prSet/>
      <dgm:spPr/>
      <dgm:t>
        <a:bodyPr/>
        <a:lstStyle/>
        <a:p>
          <a:r>
            <a:rPr lang="en-US"/>
            <a:t>Loan Amount should be taken into factor as we saw higher loan amount leads to more defaulters</a:t>
          </a:r>
        </a:p>
      </dgm:t>
    </dgm:pt>
    <dgm:pt modelId="{CBDDC82D-43D1-4DB6-9EEC-1F9FB94D940E}" type="parTrans" cxnId="{A11618C8-D436-41BD-B0AB-E879B82FC78E}">
      <dgm:prSet/>
      <dgm:spPr/>
      <dgm:t>
        <a:bodyPr/>
        <a:lstStyle/>
        <a:p>
          <a:endParaRPr lang="en-US"/>
        </a:p>
      </dgm:t>
    </dgm:pt>
    <dgm:pt modelId="{D4A9427E-E21F-4C0C-A00D-C89A99EFC8FC}" type="sibTrans" cxnId="{A11618C8-D436-41BD-B0AB-E879B82FC78E}">
      <dgm:prSet/>
      <dgm:spPr/>
      <dgm:t>
        <a:bodyPr/>
        <a:lstStyle/>
        <a:p>
          <a:endParaRPr lang="en-US"/>
        </a:p>
      </dgm:t>
    </dgm:pt>
    <dgm:pt modelId="{04A94BE3-FD3C-4771-A569-195546C343D9}">
      <dgm:prSet/>
      <dgm:spPr/>
      <dgm:t>
        <a:bodyPr/>
        <a:lstStyle/>
        <a:p>
          <a:r>
            <a:rPr lang="en-US"/>
            <a:t>Term length of the loan can be kept shorter, we have observed higher defaults when term length is </a:t>
          </a:r>
          <a:r>
            <a:rPr lang="en-US" b="1"/>
            <a:t>60 months</a:t>
          </a:r>
          <a:endParaRPr lang="en-US"/>
        </a:p>
      </dgm:t>
    </dgm:pt>
    <dgm:pt modelId="{9A840624-13FD-4E5D-8C63-D333C18BBAC1}" type="parTrans" cxnId="{77BCE0F3-107A-4DBA-A897-F45DB0055BDD}">
      <dgm:prSet/>
      <dgm:spPr/>
      <dgm:t>
        <a:bodyPr/>
        <a:lstStyle/>
        <a:p>
          <a:endParaRPr lang="en-US"/>
        </a:p>
      </dgm:t>
    </dgm:pt>
    <dgm:pt modelId="{2221AA80-13A2-4C78-8FD6-836A3B8C4C7A}" type="sibTrans" cxnId="{77BCE0F3-107A-4DBA-A897-F45DB0055BDD}">
      <dgm:prSet/>
      <dgm:spPr/>
      <dgm:t>
        <a:bodyPr/>
        <a:lstStyle/>
        <a:p>
          <a:endParaRPr lang="en-US"/>
        </a:p>
      </dgm:t>
    </dgm:pt>
    <dgm:pt modelId="{BB8E7492-4672-4964-8A66-2F92C03E0F24}">
      <dgm:prSet/>
      <dgm:spPr/>
      <dgm:t>
        <a:bodyPr/>
        <a:lstStyle/>
        <a:p>
          <a:r>
            <a:rPr lang="en-US"/>
            <a:t>Grade F&amp;G have higher default percentage, going deeper we saw that sub-grades </a:t>
          </a:r>
          <a:r>
            <a:rPr lang="en-US" b="1"/>
            <a:t>G3</a:t>
          </a:r>
          <a:r>
            <a:rPr lang="en-US"/>
            <a:t> and</a:t>
          </a:r>
          <a:r>
            <a:rPr lang="en-US" b="1"/>
            <a:t> F5 </a:t>
          </a:r>
          <a:r>
            <a:rPr lang="en-US"/>
            <a:t>have the highest defaults, grades and sub-grades should be considered while approving loan</a:t>
          </a:r>
        </a:p>
      </dgm:t>
    </dgm:pt>
    <dgm:pt modelId="{D1EBEB8A-6476-479A-A8F6-39B7881B4A76}" type="parTrans" cxnId="{B721A001-C649-44F4-83E3-820F51D70255}">
      <dgm:prSet/>
      <dgm:spPr/>
      <dgm:t>
        <a:bodyPr/>
        <a:lstStyle/>
        <a:p>
          <a:endParaRPr lang="en-US"/>
        </a:p>
      </dgm:t>
    </dgm:pt>
    <dgm:pt modelId="{7B1D2AA7-97F0-4359-BB25-4F143941B11A}" type="sibTrans" cxnId="{B721A001-C649-44F4-83E3-820F51D70255}">
      <dgm:prSet/>
      <dgm:spPr/>
      <dgm:t>
        <a:bodyPr/>
        <a:lstStyle/>
        <a:p>
          <a:endParaRPr lang="en-US"/>
        </a:p>
      </dgm:t>
    </dgm:pt>
    <dgm:pt modelId="{4EE89605-D067-45CA-A566-FA679A823E3B}">
      <dgm:prSet/>
      <dgm:spPr/>
      <dgm:t>
        <a:bodyPr/>
        <a:lstStyle/>
        <a:p>
          <a:r>
            <a:rPr lang="en-US"/>
            <a:t>Verification should be done thoroughly; we have observed higher default% even if the verification status </a:t>
          </a:r>
          <a:r>
            <a:rPr lang="en-US" b="1"/>
            <a:t>= "Verified"</a:t>
          </a:r>
          <a:endParaRPr lang="en-US"/>
        </a:p>
      </dgm:t>
    </dgm:pt>
    <dgm:pt modelId="{55B62E67-DE6A-4B0E-8205-45377B2B0239}" type="parTrans" cxnId="{CC1E33D2-48EC-4C11-9A8C-3934ECC66230}">
      <dgm:prSet/>
      <dgm:spPr/>
      <dgm:t>
        <a:bodyPr/>
        <a:lstStyle/>
        <a:p>
          <a:endParaRPr lang="en-US"/>
        </a:p>
      </dgm:t>
    </dgm:pt>
    <dgm:pt modelId="{778F2244-E2A7-42FF-B160-AB40C539149E}" type="sibTrans" cxnId="{CC1E33D2-48EC-4C11-9A8C-3934ECC66230}">
      <dgm:prSet/>
      <dgm:spPr/>
      <dgm:t>
        <a:bodyPr/>
        <a:lstStyle/>
        <a:p>
          <a:endParaRPr lang="en-US"/>
        </a:p>
      </dgm:t>
    </dgm:pt>
    <dgm:pt modelId="{146F21A2-90A4-4190-9458-2BEFD9EE1D18}">
      <dgm:prSet/>
      <dgm:spPr/>
      <dgm:t>
        <a:bodyPr/>
        <a:lstStyle/>
        <a:p>
          <a:r>
            <a:rPr lang="en-US"/>
            <a:t>Interest Rate can be optimized, </a:t>
          </a:r>
          <a:r>
            <a:rPr lang="en-US" b="1"/>
            <a:t>10-14% </a:t>
          </a:r>
          <a:r>
            <a:rPr lang="en-US"/>
            <a:t>looks best for the business, interest rate </a:t>
          </a:r>
          <a:r>
            <a:rPr lang="en-US" b="1"/>
            <a:t>&gt; 16% </a:t>
          </a:r>
          <a:r>
            <a:rPr lang="en-US"/>
            <a:t>tends to more defaults in the loan</a:t>
          </a:r>
        </a:p>
      </dgm:t>
    </dgm:pt>
    <dgm:pt modelId="{D0331A23-DDA8-4AE2-94A1-38BFF8F5733A}" type="parTrans" cxnId="{7D92CCCF-8ECC-4389-8F97-D621290DB438}">
      <dgm:prSet/>
      <dgm:spPr/>
      <dgm:t>
        <a:bodyPr/>
        <a:lstStyle/>
        <a:p>
          <a:endParaRPr lang="en-US"/>
        </a:p>
      </dgm:t>
    </dgm:pt>
    <dgm:pt modelId="{CD829E29-0B59-460D-8597-717D4B4CC246}" type="sibTrans" cxnId="{7D92CCCF-8ECC-4389-8F97-D621290DB438}">
      <dgm:prSet/>
      <dgm:spPr/>
      <dgm:t>
        <a:bodyPr/>
        <a:lstStyle/>
        <a:p>
          <a:endParaRPr lang="en-US"/>
        </a:p>
      </dgm:t>
    </dgm:pt>
    <dgm:pt modelId="{5E86E5DA-9350-4FB7-B357-002699A5C940}">
      <dgm:prSet/>
      <dgm:spPr/>
      <dgm:t>
        <a:bodyPr/>
        <a:lstStyle/>
        <a:p>
          <a:r>
            <a:rPr lang="en-US"/>
            <a:t>Annual income Range with</a:t>
          </a:r>
          <a:r>
            <a:rPr lang="en-US" b="1"/>
            <a:t> &lt;20K </a:t>
          </a:r>
          <a:r>
            <a:rPr lang="en-US"/>
            <a:t>shows maximum default, annual income range should be one of the parameter for approving loan</a:t>
          </a:r>
        </a:p>
      </dgm:t>
    </dgm:pt>
    <dgm:pt modelId="{7F6257C0-E558-4CBF-AD9B-04E215EE1A7D}" type="parTrans" cxnId="{74AA1E90-F023-4761-BE89-E63CF98C4CA5}">
      <dgm:prSet/>
      <dgm:spPr/>
      <dgm:t>
        <a:bodyPr/>
        <a:lstStyle/>
        <a:p>
          <a:endParaRPr lang="en-US"/>
        </a:p>
      </dgm:t>
    </dgm:pt>
    <dgm:pt modelId="{12FE3ABC-92B9-4A47-A9EE-AEAB4FA90A61}" type="sibTrans" cxnId="{74AA1E90-F023-4761-BE89-E63CF98C4CA5}">
      <dgm:prSet/>
      <dgm:spPr/>
      <dgm:t>
        <a:bodyPr/>
        <a:lstStyle/>
        <a:p>
          <a:endParaRPr lang="en-US"/>
        </a:p>
      </dgm:t>
    </dgm:pt>
    <dgm:pt modelId="{13D42DDA-4193-45AD-8994-280213CCD9EE}">
      <dgm:prSet/>
      <dgm:spPr/>
      <dgm:t>
        <a:bodyPr/>
        <a:lstStyle/>
        <a:p>
          <a:r>
            <a:rPr lang="en-US"/>
            <a:t>Applicants with </a:t>
          </a:r>
          <a:r>
            <a:rPr lang="en-US" b="1"/>
            <a:t>10+ </a:t>
          </a:r>
          <a:r>
            <a:rPr lang="en-US"/>
            <a:t>years of experience shows more default, if the employments length increases drastically then the chances of defaulting the loan increases</a:t>
          </a:r>
        </a:p>
      </dgm:t>
    </dgm:pt>
    <dgm:pt modelId="{CC371E8A-452D-4BD5-BFC8-1B7504172328}" type="parTrans" cxnId="{AC11A445-DB6B-45C5-A4A9-6199B83D5D48}">
      <dgm:prSet/>
      <dgm:spPr/>
      <dgm:t>
        <a:bodyPr/>
        <a:lstStyle/>
        <a:p>
          <a:endParaRPr lang="en-US"/>
        </a:p>
      </dgm:t>
    </dgm:pt>
    <dgm:pt modelId="{42938EFA-BC06-4BB9-B3E8-4664D3E0893E}" type="sibTrans" cxnId="{AC11A445-DB6B-45C5-A4A9-6199B83D5D48}">
      <dgm:prSet/>
      <dgm:spPr/>
      <dgm:t>
        <a:bodyPr/>
        <a:lstStyle/>
        <a:p>
          <a:endParaRPr lang="en-US"/>
        </a:p>
      </dgm:t>
    </dgm:pt>
    <dgm:pt modelId="{184F04E8-C917-408E-AF79-2A3EEB496A23}" type="pres">
      <dgm:prSet presAssocID="{049013B5-F696-4010-B241-1C4B331F47D7}" presName="diagram" presStyleCnt="0">
        <dgm:presLayoutVars>
          <dgm:dir/>
          <dgm:resizeHandles val="exact"/>
        </dgm:presLayoutVars>
      </dgm:prSet>
      <dgm:spPr/>
    </dgm:pt>
    <dgm:pt modelId="{F6C5FAC4-54F3-4E02-8558-232A1114FC08}" type="pres">
      <dgm:prSet presAssocID="{F6B5F77F-0098-4C80-8F9A-DCB19FC00C96}" presName="node" presStyleLbl="node1" presStyleIdx="0" presStyleCnt="7">
        <dgm:presLayoutVars>
          <dgm:bulletEnabled val="1"/>
        </dgm:presLayoutVars>
      </dgm:prSet>
      <dgm:spPr/>
    </dgm:pt>
    <dgm:pt modelId="{92DCE5E2-15F1-4D98-AAF8-3F5566D64F45}" type="pres">
      <dgm:prSet presAssocID="{D4A9427E-E21F-4C0C-A00D-C89A99EFC8FC}" presName="sibTrans" presStyleCnt="0"/>
      <dgm:spPr/>
    </dgm:pt>
    <dgm:pt modelId="{0AA4B134-9699-4445-A0BA-9B77FDC29359}" type="pres">
      <dgm:prSet presAssocID="{04A94BE3-FD3C-4771-A569-195546C343D9}" presName="node" presStyleLbl="node1" presStyleIdx="1" presStyleCnt="7">
        <dgm:presLayoutVars>
          <dgm:bulletEnabled val="1"/>
        </dgm:presLayoutVars>
      </dgm:prSet>
      <dgm:spPr/>
    </dgm:pt>
    <dgm:pt modelId="{94E97BCE-798B-47EE-98E0-B8A878AD38A9}" type="pres">
      <dgm:prSet presAssocID="{2221AA80-13A2-4C78-8FD6-836A3B8C4C7A}" presName="sibTrans" presStyleCnt="0"/>
      <dgm:spPr/>
    </dgm:pt>
    <dgm:pt modelId="{2FFF725A-6C65-418F-A5B1-CA11296C5681}" type="pres">
      <dgm:prSet presAssocID="{BB8E7492-4672-4964-8A66-2F92C03E0F24}" presName="node" presStyleLbl="node1" presStyleIdx="2" presStyleCnt="7">
        <dgm:presLayoutVars>
          <dgm:bulletEnabled val="1"/>
        </dgm:presLayoutVars>
      </dgm:prSet>
      <dgm:spPr/>
    </dgm:pt>
    <dgm:pt modelId="{229F8FE0-36E5-4E40-9AC4-29C7EBAD1068}" type="pres">
      <dgm:prSet presAssocID="{7B1D2AA7-97F0-4359-BB25-4F143941B11A}" presName="sibTrans" presStyleCnt="0"/>
      <dgm:spPr/>
    </dgm:pt>
    <dgm:pt modelId="{1B3B0B4E-B40C-42FA-B3BE-B32532574C92}" type="pres">
      <dgm:prSet presAssocID="{4EE89605-D067-45CA-A566-FA679A823E3B}" presName="node" presStyleLbl="node1" presStyleIdx="3" presStyleCnt="7">
        <dgm:presLayoutVars>
          <dgm:bulletEnabled val="1"/>
        </dgm:presLayoutVars>
      </dgm:prSet>
      <dgm:spPr/>
    </dgm:pt>
    <dgm:pt modelId="{00A3ECA5-216B-4BFF-8D2A-C00A72156968}" type="pres">
      <dgm:prSet presAssocID="{778F2244-E2A7-42FF-B160-AB40C539149E}" presName="sibTrans" presStyleCnt="0"/>
      <dgm:spPr/>
    </dgm:pt>
    <dgm:pt modelId="{7F6A5612-0A6D-4D23-A799-61CF8A2F16CF}" type="pres">
      <dgm:prSet presAssocID="{146F21A2-90A4-4190-9458-2BEFD9EE1D18}" presName="node" presStyleLbl="node1" presStyleIdx="4" presStyleCnt="7">
        <dgm:presLayoutVars>
          <dgm:bulletEnabled val="1"/>
        </dgm:presLayoutVars>
      </dgm:prSet>
      <dgm:spPr/>
    </dgm:pt>
    <dgm:pt modelId="{81A77016-72F0-47F8-9865-A925625D3422}" type="pres">
      <dgm:prSet presAssocID="{CD829E29-0B59-460D-8597-717D4B4CC246}" presName="sibTrans" presStyleCnt="0"/>
      <dgm:spPr/>
    </dgm:pt>
    <dgm:pt modelId="{9E05BEA0-EC21-4AF5-A8F9-084C22EB8DA8}" type="pres">
      <dgm:prSet presAssocID="{5E86E5DA-9350-4FB7-B357-002699A5C940}" presName="node" presStyleLbl="node1" presStyleIdx="5" presStyleCnt="7">
        <dgm:presLayoutVars>
          <dgm:bulletEnabled val="1"/>
        </dgm:presLayoutVars>
      </dgm:prSet>
      <dgm:spPr/>
    </dgm:pt>
    <dgm:pt modelId="{DB498A16-F06B-4154-B893-42A7613A0B2B}" type="pres">
      <dgm:prSet presAssocID="{12FE3ABC-92B9-4A47-A9EE-AEAB4FA90A61}" presName="sibTrans" presStyleCnt="0"/>
      <dgm:spPr/>
    </dgm:pt>
    <dgm:pt modelId="{C5B4AECC-70E1-42BB-A51D-1F8D0DC763DC}" type="pres">
      <dgm:prSet presAssocID="{13D42DDA-4193-45AD-8994-280213CCD9EE}" presName="node" presStyleLbl="node1" presStyleIdx="6" presStyleCnt="7">
        <dgm:presLayoutVars>
          <dgm:bulletEnabled val="1"/>
        </dgm:presLayoutVars>
      </dgm:prSet>
      <dgm:spPr/>
    </dgm:pt>
  </dgm:ptLst>
  <dgm:cxnLst>
    <dgm:cxn modelId="{B721A001-C649-44F4-83E3-820F51D70255}" srcId="{049013B5-F696-4010-B241-1C4B331F47D7}" destId="{BB8E7492-4672-4964-8A66-2F92C03E0F24}" srcOrd="2" destOrd="0" parTransId="{D1EBEB8A-6476-479A-A8F6-39B7881B4A76}" sibTransId="{7B1D2AA7-97F0-4359-BB25-4F143941B11A}"/>
    <dgm:cxn modelId="{E7CCB20B-CE79-41C2-AFB5-AE51F11D7EC6}" type="presOf" srcId="{04A94BE3-FD3C-4771-A569-195546C343D9}" destId="{0AA4B134-9699-4445-A0BA-9B77FDC29359}" srcOrd="0" destOrd="0" presId="urn:microsoft.com/office/officeart/2005/8/layout/default"/>
    <dgm:cxn modelId="{311F8C16-C83B-4AC9-AE60-953B9E308F36}" type="presOf" srcId="{4EE89605-D067-45CA-A566-FA679A823E3B}" destId="{1B3B0B4E-B40C-42FA-B3BE-B32532574C92}" srcOrd="0" destOrd="0" presId="urn:microsoft.com/office/officeart/2005/8/layout/default"/>
    <dgm:cxn modelId="{B626391F-92D3-4508-9444-6FE28EA5D41D}" type="presOf" srcId="{146F21A2-90A4-4190-9458-2BEFD9EE1D18}" destId="{7F6A5612-0A6D-4D23-A799-61CF8A2F16CF}" srcOrd="0" destOrd="0" presId="urn:microsoft.com/office/officeart/2005/8/layout/default"/>
    <dgm:cxn modelId="{F29E5D30-8D22-476E-90F3-C5DD33E3B1A5}" type="presOf" srcId="{5E86E5DA-9350-4FB7-B357-002699A5C940}" destId="{9E05BEA0-EC21-4AF5-A8F9-084C22EB8DA8}" srcOrd="0" destOrd="0" presId="urn:microsoft.com/office/officeart/2005/8/layout/default"/>
    <dgm:cxn modelId="{AB104B3F-1430-4C6B-8834-2132E6750EC9}" type="presOf" srcId="{F6B5F77F-0098-4C80-8F9A-DCB19FC00C96}" destId="{F6C5FAC4-54F3-4E02-8558-232A1114FC08}" srcOrd="0" destOrd="0" presId="urn:microsoft.com/office/officeart/2005/8/layout/default"/>
    <dgm:cxn modelId="{AC11A445-DB6B-45C5-A4A9-6199B83D5D48}" srcId="{049013B5-F696-4010-B241-1C4B331F47D7}" destId="{13D42DDA-4193-45AD-8994-280213CCD9EE}" srcOrd="6" destOrd="0" parTransId="{CC371E8A-452D-4BD5-BFC8-1B7504172328}" sibTransId="{42938EFA-BC06-4BB9-B3E8-4664D3E0893E}"/>
    <dgm:cxn modelId="{75B64D8F-FEA8-4588-81FC-8C0A8B8E3E0A}" type="presOf" srcId="{049013B5-F696-4010-B241-1C4B331F47D7}" destId="{184F04E8-C917-408E-AF79-2A3EEB496A23}" srcOrd="0" destOrd="0" presId="urn:microsoft.com/office/officeart/2005/8/layout/default"/>
    <dgm:cxn modelId="{74AA1E90-F023-4761-BE89-E63CF98C4CA5}" srcId="{049013B5-F696-4010-B241-1C4B331F47D7}" destId="{5E86E5DA-9350-4FB7-B357-002699A5C940}" srcOrd="5" destOrd="0" parTransId="{7F6257C0-E558-4CBF-AD9B-04E215EE1A7D}" sibTransId="{12FE3ABC-92B9-4A47-A9EE-AEAB4FA90A61}"/>
    <dgm:cxn modelId="{C8C9F690-84F2-4939-B8D4-F673F19C1BB0}" type="presOf" srcId="{13D42DDA-4193-45AD-8994-280213CCD9EE}" destId="{C5B4AECC-70E1-42BB-A51D-1F8D0DC763DC}" srcOrd="0" destOrd="0" presId="urn:microsoft.com/office/officeart/2005/8/layout/default"/>
    <dgm:cxn modelId="{A11618C8-D436-41BD-B0AB-E879B82FC78E}" srcId="{049013B5-F696-4010-B241-1C4B331F47D7}" destId="{F6B5F77F-0098-4C80-8F9A-DCB19FC00C96}" srcOrd="0" destOrd="0" parTransId="{CBDDC82D-43D1-4DB6-9EEC-1F9FB94D940E}" sibTransId="{D4A9427E-E21F-4C0C-A00D-C89A99EFC8FC}"/>
    <dgm:cxn modelId="{7D92CCCF-8ECC-4389-8F97-D621290DB438}" srcId="{049013B5-F696-4010-B241-1C4B331F47D7}" destId="{146F21A2-90A4-4190-9458-2BEFD9EE1D18}" srcOrd="4" destOrd="0" parTransId="{D0331A23-DDA8-4AE2-94A1-38BFF8F5733A}" sibTransId="{CD829E29-0B59-460D-8597-717D4B4CC246}"/>
    <dgm:cxn modelId="{CC1E33D2-48EC-4C11-9A8C-3934ECC66230}" srcId="{049013B5-F696-4010-B241-1C4B331F47D7}" destId="{4EE89605-D067-45CA-A566-FA679A823E3B}" srcOrd="3" destOrd="0" parTransId="{55B62E67-DE6A-4B0E-8205-45377B2B0239}" sibTransId="{778F2244-E2A7-42FF-B160-AB40C539149E}"/>
    <dgm:cxn modelId="{77BCE0F3-107A-4DBA-A897-F45DB0055BDD}" srcId="{049013B5-F696-4010-B241-1C4B331F47D7}" destId="{04A94BE3-FD3C-4771-A569-195546C343D9}" srcOrd="1" destOrd="0" parTransId="{9A840624-13FD-4E5D-8C63-D333C18BBAC1}" sibTransId="{2221AA80-13A2-4C78-8FD6-836A3B8C4C7A}"/>
    <dgm:cxn modelId="{8A9D53F9-2341-4EC1-9C5D-0C06502A32B5}" type="presOf" srcId="{BB8E7492-4672-4964-8A66-2F92C03E0F24}" destId="{2FFF725A-6C65-418F-A5B1-CA11296C5681}" srcOrd="0" destOrd="0" presId="urn:microsoft.com/office/officeart/2005/8/layout/default"/>
    <dgm:cxn modelId="{3BDA1C5E-5AB1-43A6-8BF9-A096E249F062}" type="presParOf" srcId="{184F04E8-C917-408E-AF79-2A3EEB496A23}" destId="{F6C5FAC4-54F3-4E02-8558-232A1114FC08}" srcOrd="0" destOrd="0" presId="urn:microsoft.com/office/officeart/2005/8/layout/default"/>
    <dgm:cxn modelId="{EDEB94F6-F859-4978-86B3-8E3DB49B51B6}" type="presParOf" srcId="{184F04E8-C917-408E-AF79-2A3EEB496A23}" destId="{92DCE5E2-15F1-4D98-AAF8-3F5566D64F45}" srcOrd="1" destOrd="0" presId="urn:microsoft.com/office/officeart/2005/8/layout/default"/>
    <dgm:cxn modelId="{22D881D4-4F0D-4D3B-A275-9636B11C315F}" type="presParOf" srcId="{184F04E8-C917-408E-AF79-2A3EEB496A23}" destId="{0AA4B134-9699-4445-A0BA-9B77FDC29359}" srcOrd="2" destOrd="0" presId="urn:microsoft.com/office/officeart/2005/8/layout/default"/>
    <dgm:cxn modelId="{6C4FEECB-37F4-4B6F-B275-A726085B37A2}" type="presParOf" srcId="{184F04E8-C917-408E-AF79-2A3EEB496A23}" destId="{94E97BCE-798B-47EE-98E0-B8A878AD38A9}" srcOrd="3" destOrd="0" presId="urn:microsoft.com/office/officeart/2005/8/layout/default"/>
    <dgm:cxn modelId="{29AB8C75-8F48-4DB2-BD8B-03D20B85369A}" type="presParOf" srcId="{184F04E8-C917-408E-AF79-2A3EEB496A23}" destId="{2FFF725A-6C65-418F-A5B1-CA11296C5681}" srcOrd="4" destOrd="0" presId="urn:microsoft.com/office/officeart/2005/8/layout/default"/>
    <dgm:cxn modelId="{ECB5241B-63B9-489D-9A41-C839614238CE}" type="presParOf" srcId="{184F04E8-C917-408E-AF79-2A3EEB496A23}" destId="{229F8FE0-36E5-4E40-9AC4-29C7EBAD1068}" srcOrd="5" destOrd="0" presId="urn:microsoft.com/office/officeart/2005/8/layout/default"/>
    <dgm:cxn modelId="{BBD01E7B-D291-47F3-9C3C-1292E1BA4DA0}" type="presParOf" srcId="{184F04E8-C917-408E-AF79-2A3EEB496A23}" destId="{1B3B0B4E-B40C-42FA-B3BE-B32532574C92}" srcOrd="6" destOrd="0" presId="urn:microsoft.com/office/officeart/2005/8/layout/default"/>
    <dgm:cxn modelId="{13A46443-BB54-471F-B790-38CDCEE9648A}" type="presParOf" srcId="{184F04E8-C917-408E-AF79-2A3EEB496A23}" destId="{00A3ECA5-216B-4BFF-8D2A-C00A72156968}" srcOrd="7" destOrd="0" presId="urn:microsoft.com/office/officeart/2005/8/layout/default"/>
    <dgm:cxn modelId="{B0FBF175-4F63-44A1-B9AD-4DF25B92974D}" type="presParOf" srcId="{184F04E8-C917-408E-AF79-2A3EEB496A23}" destId="{7F6A5612-0A6D-4D23-A799-61CF8A2F16CF}" srcOrd="8" destOrd="0" presId="urn:microsoft.com/office/officeart/2005/8/layout/default"/>
    <dgm:cxn modelId="{89C6CD53-DEE0-4713-92DA-C7DB45576564}" type="presParOf" srcId="{184F04E8-C917-408E-AF79-2A3EEB496A23}" destId="{81A77016-72F0-47F8-9865-A925625D3422}" srcOrd="9" destOrd="0" presId="urn:microsoft.com/office/officeart/2005/8/layout/default"/>
    <dgm:cxn modelId="{6A9FF3B1-F7D3-4F4B-8A1D-58DD0468097F}" type="presParOf" srcId="{184F04E8-C917-408E-AF79-2A3EEB496A23}" destId="{9E05BEA0-EC21-4AF5-A8F9-084C22EB8DA8}" srcOrd="10" destOrd="0" presId="urn:microsoft.com/office/officeart/2005/8/layout/default"/>
    <dgm:cxn modelId="{3D64F351-66F7-4942-A396-86794B158BF6}" type="presParOf" srcId="{184F04E8-C917-408E-AF79-2A3EEB496A23}" destId="{DB498A16-F06B-4154-B893-42A7613A0B2B}" srcOrd="11" destOrd="0" presId="urn:microsoft.com/office/officeart/2005/8/layout/default"/>
    <dgm:cxn modelId="{183D6ED0-8038-497A-BD82-782035ED417F}" type="presParOf" srcId="{184F04E8-C917-408E-AF79-2A3EEB496A23}" destId="{C5B4AECC-70E1-42BB-A51D-1F8D0DC763DC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EEE7F-09CA-426A-9A63-D2C3A3B2FB4F}">
      <dsp:nvSpPr>
        <dsp:cNvPr id="0" name=""/>
        <dsp:cNvSpPr/>
      </dsp:nvSpPr>
      <dsp:spPr>
        <a:xfrm>
          <a:off x="0" y="61073"/>
          <a:ext cx="626364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&amp; Business Understanding</a:t>
          </a:r>
        </a:p>
      </dsp:txBody>
      <dsp:txXfrm>
        <a:off x="39809" y="100882"/>
        <a:ext cx="6184022" cy="735872"/>
      </dsp:txXfrm>
    </dsp:sp>
    <dsp:sp modelId="{550864AC-3B8C-4545-AE60-34ABF2E67C95}">
      <dsp:nvSpPr>
        <dsp:cNvPr id="0" name=""/>
        <dsp:cNvSpPr/>
      </dsp:nvSpPr>
      <dsp:spPr>
        <a:xfrm>
          <a:off x="0" y="974483"/>
          <a:ext cx="6263640" cy="81549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Cleaning</a:t>
          </a:r>
        </a:p>
      </dsp:txBody>
      <dsp:txXfrm>
        <a:off x="39809" y="1014292"/>
        <a:ext cx="6184022" cy="735872"/>
      </dsp:txXfrm>
    </dsp:sp>
    <dsp:sp modelId="{706B3F11-D7AC-4D51-9CFE-1C9EDFA1461D}">
      <dsp:nvSpPr>
        <dsp:cNvPr id="0" name=""/>
        <dsp:cNvSpPr/>
      </dsp:nvSpPr>
      <dsp:spPr>
        <a:xfrm>
          <a:off x="0" y="1887893"/>
          <a:ext cx="6263640" cy="81549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Standardizing Values</a:t>
          </a:r>
        </a:p>
      </dsp:txBody>
      <dsp:txXfrm>
        <a:off x="39809" y="1927702"/>
        <a:ext cx="6184022" cy="735872"/>
      </dsp:txXfrm>
    </dsp:sp>
    <dsp:sp modelId="{F712389A-37B3-4BCD-9809-246021A265A3}">
      <dsp:nvSpPr>
        <dsp:cNvPr id="0" name=""/>
        <dsp:cNvSpPr/>
      </dsp:nvSpPr>
      <dsp:spPr>
        <a:xfrm>
          <a:off x="0" y="2801303"/>
          <a:ext cx="6263640" cy="81549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Finding Outliers</a:t>
          </a:r>
        </a:p>
      </dsp:txBody>
      <dsp:txXfrm>
        <a:off x="39809" y="2841112"/>
        <a:ext cx="6184022" cy="735872"/>
      </dsp:txXfrm>
    </dsp:sp>
    <dsp:sp modelId="{2C4623C2-3462-4664-9988-FD8537865E53}">
      <dsp:nvSpPr>
        <dsp:cNvPr id="0" name=""/>
        <dsp:cNvSpPr/>
      </dsp:nvSpPr>
      <dsp:spPr>
        <a:xfrm>
          <a:off x="0" y="3714714"/>
          <a:ext cx="6263640" cy="81549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Analysis</a:t>
          </a:r>
        </a:p>
      </dsp:txBody>
      <dsp:txXfrm>
        <a:off x="39809" y="3754523"/>
        <a:ext cx="6184022" cy="735872"/>
      </dsp:txXfrm>
    </dsp:sp>
    <dsp:sp modelId="{EAA851F3-50DD-4E52-9643-83739C73349B}">
      <dsp:nvSpPr>
        <dsp:cNvPr id="0" name=""/>
        <dsp:cNvSpPr/>
      </dsp:nvSpPr>
      <dsp:spPr>
        <a:xfrm>
          <a:off x="0" y="4628124"/>
          <a:ext cx="626364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Conclusion</a:t>
          </a:r>
        </a:p>
      </dsp:txBody>
      <dsp:txXfrm>
        <a:off x="39809" y="4667933"/>
        <a:ext cx="6184022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D7A99-EE63-44B7-865F-4B1C6DEF9362}">
      <dsp:nvSpPr>
        <dsp:cNvPr id="0" name=""/>
        <dsp:cNvSpPr/>
      </dsp:nvSpPr>
      <dsp:spPr>
        <a:xfrm>
          <a:off x="0" y="1486"/>
          <a:ext cx="3785616" cy="981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Company wants to understand the driving factor behind loan default, the company can use these indicators for portfolio risk assessment</a:t>
          </a:r>
        </a:p>
      </dsp:txBody>
      <dsp:txXfrm>
        <a:off x="47892" y="49378"/>
        <a:ext cx="3689832" cy="885297"/>
      </dsp:txXfrm>
    </dsp:sp>
    <dsp:sp modelId="{1C189C67-721A-4E9D-B33E-0CC148841DE9}">
      <dsp:nvSpPr>
        <dsp:cNvPr id="0" name=""/>
        <dsp:cNvSpPr/>
      </dsp:nvSpPr>
      <dsp:spPr>
        <a:xfrm rot="5400000">
          <a:off x="6758175" y="-1842829"/>
          <a:ext cx="78486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Fully Paid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Default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Current</a:t>
          </a:r>
        </a:p>
      </dsp:txBody>
      <dsp:txXfrm rot="-5400000">
        <a:off x="3785616" y="1168044"/>
        <a:ext cx="6691670" cy="708237"/>
      </dsp:txXfrm>
    </dsp:sp>
    <dsp:sp modelId="{F806A8D2-E85F-4BF2-AD2C-CF449D223CA6}">
      <dsp:nvSpPr>
        <dsp:cNvPr id="0" name=""/>
        <dsp:cNvSpPr/>
      </dsp:nvSpPr>
      <dsp:spPr>
        <a:xfrm>
          <a:off x="0" y="1031622"/>
          <a:ext cx="3785616" cy="981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Given dataset has three categories:</a:t>
          </a:r>
        </a:p>
      </dsp:txBody>
      <dsp:txXfrm>
        <a:off x="47892" y="1079514"/>
        <a:ext cx="3689832" cy="885297"/>
      </dsp:txXfrm>
    </dsp:sp>
    <dsp:sp modelId="{9BA43742-6094-4A9F-BDE1-DCABCE9510C2}">
      <dsp:nvSpPr>
        <dsp:cNvPr id="0" name=""/>
        <dsp:cNvSpPr/>
      </dsp:nvSpPr>
      <dsp:spPr>
        <a:xfrm>
          <a:off x="0" y="2061757"/>
          <a:ext cx="3785616" cy="981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Current loan cannot be tagged as defaulted or repaid, so they can be ignored for the analysis</a:t>
          </a:r>
          <a:endParaRPr lang="en-US" sz="1400" kern="1200" dirty="0"/>
        </a:p>
      </dsp:txBody>
      <dsp:txXfrm>
        <a:off x="47892" y="2109649"/>
        <a:ext cx="3689832" cy="885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92615-D3E0-47FC-8B52-47657DB566D5}">
      <dsp:nvSpPr>
        <dsp:cNvPr id="0" name=""/>
        <dsp:cNvSpPr/>
      </dsp:nvSpPr>
      <dsp:spPr>
        <a:xfrm>
          <a:off x="0" y="957"/>
          <a:ext cx="11044719" cy="457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F3406-A969-44A0-8A62-78592A49F976}">
      <dsp:nvSpPr>
        <dsp:cNvPr id="0" name=""/>
        <dsp:cNvSpPr/>
      </dsp:nvSpPr>
      <dsp:spPr>
        <a:xfrm>
          <a:off x="138489" y="103966"/>
          <a:ext cx="252045" cy="251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E5EA-44D4-4E95-9A49-150C6689A1F6}">
      <dsp:nvSpPr>
        <dsp:cNvPr id="0" name=""/>
        <dsp:cNvSpPr/>
      </dsp:nvSpPr>
      <dsp:spPr>
        <a:xfrm>
          <a:off x="529023" y="957"/>
          <a:ext cx="10459643" cy="458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00" tIns="48500" rIns="48500" bIns="485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Above </a:t>
          </a:r>
          <a:r>
            <a:rPr lang="en-US" sz="1400" kern="1200" dirty="0" err="1"/>
            <a:t>correelation</a:t>
          </a:r>
          <a:r>
            <a:rPr lang="en-US" sz="1400" kern="1200" dirty="0"/>
            <a:t> matrix tells that there is a high correlation between id and member id, any one of them could be taken for further analysis</a:t>
          </a:r>
        </a:p>
      </dsp:txBody>
      <dsp:txXfrm>
        <a:off x="529023" y="957"/>
        <a:ext cx="10459643" cy="458263"/>
      </dsp:txXfrm>
    </dsp:sp>
    <dsp:sp modelId="{113F36BF-62F4-4685-BA9A-B0CE8333DE58}">
      <dsp:nvSpPr>
        <dsp:cNvPr id="0" name=""/>
        <dsp:cNvSpPr/>
      </dsp:nvSpPr>
      <dsp:spPr>
        <a:xfrm>
          <a:off x="0" y="555698"/>
          <a:ext cx="11044719" cy="457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9E66D-4F0E-41AC-A251-6EBB31AEF307}">
      <dsp:nvSpPr>
        <dsp:cNvPr id="0" name=""/>
        <dsp:cNvSpPr/>
      </dsp:nvSpPr>
      <dsp:spPr>
        <a:xfrm>
          <a:off x="138489" y="658706"/>
          <a:ext cx="252045" cy="251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53BA0-84DA-4839-866B-B76000EB28B2}">
      <dsp:nvSpPr>
        <dsp:cNvPr id="0" name=""/>
        <dsp:cNvSpPr/>
      </dsp:nvSpPr>
      <dsp:spPr>
        <a:xfrm>
          <a:off x="529023" y="555698"/>
          <a:ext cx="10459643" cy="458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00" tIns="48500" rIns="48500" bIns="485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Loan_amnt, funded_amnt, funded_amnt_inv and installment are highly correlated, any one of them can be taken for further analysis</a:t>
          </a:r>
        </a:p>
      </dsp:txBody>
      <dsp:txXfrm>
        <a:off x="529023" y="555698"/>
        <a:ext cx="10459643" cy="458263"/>
      </dsp:txXfrm>
    </dsp:sp>
    <dsp:sp modelId="{B33E9E4D-977B-4004-B831-DE4B35670C42}">
      <dsp:nvSpPr>
        <dsp:cNvPr id="0" name=""/>
        <dsp:cNvSpPr/>
      </dsp:nvSpPr>
      <dsp:spPr>
        <a:xfrm>
          <a:off x="0" y="1110438"/>
          <a:ext cx="11044719" cy="457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EA0A2-AEC0-4D04-82B8-47307AF274BF}">
      <dsp:nvSpPr>
        <dsp:cNvPr id="0" name=""/>
        <dsp:cNvSpPr/>
      </dsp:nvSpPr>
      <dsp:spPr>
        <a:xfrm>
          <a:off x="138624" y="1213447"/>
          <a:ext cx="252045" cy="251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8C846-B83F-4217-AC88-07043874FCA8}">
      <dsp:nvSpPr>
        <dsp:cNvPr id="0" name=""/>
        <dsp:cNvSpPr/>
      </dsp:nvSpPr>
      <dsp:spPr>
        <a:xfrm>
          <a:off x="529294" y="1110438"/>
          <a:ext cx="10459643" cy="458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00" tIns="48500" rIns="48500" bIns="485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Loan_amt can be retained as the business objective of this case study is to for the approver to decide whether the loan should be given or not so loan_amt is the most important field out of the other highly correlated one stated in the above point</a:t>
          </a:r>
        </a:p>
      </dsp:txBody>
      <dsp:txXfrm>
        <a:off x="529294" y="1110438"/>
        <a:ext cx="10459643" cy="458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5FAC4-54F3-4E02-8558-232A1114FC08}">
      <dsp:nvSpPr>
        <dsp:cNvPr id="0" name=""/>
        <dsp:cNvSpPr/>
      </dsp:nvSpPr>
      <dsp:spPr>
        <a:xfrm>
          <a:off x="3026" y="424591"/>
          <a:ext cx="2400873" cy="1440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Loan Amount should be taken into factor as we saw higher loan amount leads to more defaulters</a:t>
          </a:r>
        </a:p>
      </dsp:txBody>
      <dsp:txXfrm>
        <a:off x="3026" y="424591"/>
        <a:ext cx="2400873" cy="1440524"/>
      </dsp:txXfrm>
    </dsp:sp>
    <dsp:sp modelId="{0AA4B134-9699-4445-A0BA-9B77FDC29359}">
      <dsp:nvSpPr>
        <dsp:cNvPr id="0" name=""/>
        <dsp:cNvSpPr/>
      </dsp:nvSpPr>
      <dsp:spPr>
        <a:xfrm>
          <a:off x="2643987" y="424591"/>
          <a:ext cx="2400873" cy="1440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Term length of the loan can be kept shorter, we have observed higher defaults when term length is </a:t>
          </a:r>
          <a:r>
            <a:rPr lang="en-US" sz="1300" b="1" kern="1200"/>
            <a:t>60 months</a:t>
          </a:r>
          <a:endParaRPr lang="en-US" sz="1300" kern="1200"/>
        </a:p>
      </dsp:txBody>
      <dsp:txXfrm>
        <a:off x="2643987" y="424591"/>
        <a:ext cx="2400873" cy="1440524"/>
      </dsp:txXfrm>
    </dsp:sp>
    <dsp:sp modelId="{2FFF725A-6C65-418F-A5B1-CA11296C5681}">
      <dsp:nvSpPr>
        <dsp:cNvPr id="0" name=""/>
        <dsp:cNvSpPr/>
      </dsp:nvSpPr>
      <dsp:spPr>
        <a:xfrm>
          <a:off x="5284948" y="424591"/>
          <a:ext cx="2400873" cy="1440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Grade F&amp;G have higher default percentage, going deeper we saw that sub-grades </a:t>
          </a:r>
          <a:r>
            <a:rPr lang="en-US" sz="1300" b="1" kern="1200"/>
            <a:t>G3</a:t>
          </a:r>
          <a:r>
            <a:rPr lang="en-US" sz="1300" kern="1200"/>
            <a:t> and</a:t>
          </a:r>
          <a:r>
            <a:rPr lang="en-US" sz="1300" b="1" kern="1200"/>
            <a:t> F5 </a:t>
          </a:r>
          <a:r>
            <a:rPr lang="en-US" sz="1300" kern="1200"/>
            <a:t>have the highest defaults, grades and sub-grades should be considered while approving loan</a:t>
          </a:r>
        </a:p>
      </dsp:txBody>
      <dsp:txXfrm>
        <a:off x="5284948" y="424591"/>
        <a:ext cx="2400873" cy="1440524"/>
      </dsp:txXfrm>
    </dsp:sp>
    <dsp:sp modelId="{1B3B0B4E-B40C-42FA-B3BE-B32532574C92}">
      <dsp:nvSpPr>
        <dsp:cNvPr id="0" name=""/>
        <dsp:cNvSpPr/>
      </dsp:nvSpPr>
      <dsp:spPr>
        <a:xfrm>
          <a:off x="7925909" y="424591"/>
          <a:ext cx="2400873" cy="1440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Verification should be done thoroughly; we have observed higher default% even if the verification status </a:t>
          </a:r>
          <a:r>
            <a:rPr lang="en-US" sz="1300" b="1" kern="1200"/>
            <a:t>= "Verified"</a:t>
          </a:r>
          <a:endParaRPr lang="en-US" sz="1300" kern="1200"/>
        </a:p>
      </dsp:txBody>
      <dsp:txXfrm>
        <a:off x="7925909" y="424591"/>
        <a:ext cx="2400873" cy="1440524"/>
      </dsp:txXfrm>
    </dsp:sp>
    <dsp:sp modelId="{7F6A5612-0A6D-4D23-A799-61CF8A2F16CF}">
      <dsp:nvSpPr>
        <dsp:cNvPr id="0" name=""/>
        <dsp:cNvSpPr/>
      </dsp:nvSpPr>
      <dsp:spPr>
        <a:xfrm>
          <a:off x="1323506" y="2105202"/>
          <a:ext cx="2400873" cy="1440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Interest Rate can be optimized, </a:t>
          </a:r>
          <a:r>
            <a:rPr lang="en-US" sz="1300" b="1" kern="1200"/>
            <a:t>10-14% </a:t>
          </a:r>
          <a:r>
            <a:rPr lang="en-US" sz="1300" kern="1200"/>
            <a:t>looks best for the business, interest rate </a:t>
          </a:r>
          <a:r>
            <a:rPr lang="en-US" sz="1300" b="1" kern="1200"/>
            <a:t>&gt; 16% </a:t>
          </a:r>
          <a:r>
            <a:rPr lang="en-US" sz="1300" kern="1200"/>
            <a:t>tends to more defaults in the loan</a:t>
          </a:r>
        </a:p>
      </dsp:txBody>
      <dsp:txXfrm>
        <a:off x="1323506" y="2105202"/>
        <a:ext cx="2400873" cy="1440524"/>
      </dsp:txXfrm>
    </dsp:sp>
    <dsp:sp modelId="{9E05BEA0-EC21-4AF5-A8F9-084C22EB8DA8}">
      <dsp:nvSpPr>
        <dsp:cNvPr id="0" name=""/>
        <dsp:cNvSpPr/>
      </dsp:nvSpPr>
      <dsp:spPr>
        <a:xfrm>
          <a:off x="3964467" y="2105202"/>
          <a:ext cx="2400873" cy="1440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Annual income Range with</a:t>
          </a:r>
          <a:r>
            <a:rPr lang="en-US" sz="1300" b="1" kern="1200"/>
            <a:t> &lt;20K </a:t>
          </a:r>
          <a:r>
            <a:rPr lang="en-US" sz="1300" kern="1200"/>
            <a:t>shows maximum default, annual income range should be one of the parameter for approving loan</a:t>
          </a:r>
        </a:p>
      </dsp:txBody>
      <dsp:txXfrm>
        <a:off x="3964467" y="2105202"/>
        <a:ext cx="2400873" cy="1440524"/>
      </dsp:txXfrm>
    </dsp:sp>
    <dsp:sp modelId="{C5B4AECC-70E1-42BB-A51D-1F8D0DC763DC}">
      <dsp:nvSpPr>
        <dsp:cNvPr id="0" name=""/>
        <dsp:cNvSpPr/>
      </dsp:nvSpPr>
      <dsp:spPr>
        <a:xfrm>
          <a:off x="6605428" y="2105202"/>
          <a:ext cx="2400873" cy="1440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Applicants with </a:t>
          </a:r>
          <a:r>
            <a:rPr lang="en-US" sz="1300" b="1" kern="1200"/>
            <a:t>10+ </a:t>
          </a:r>
          <a:r>
            <a:rPr lang="en-US" sz="1300" kern="1200"/>
            <a:t>years of experience shows more default, if the employments length increases drastically then the chances of defaulting the loan increases</a:t>
          </a:r>
        </a:p>
      </dsp:txBody>
      <dsp:txXfrm>
        <a:off x="6605428" y="2105202"/>
        <a:ext cx="2400873" cy="1440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F25E-8252-4B95-9167-42A155BA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2C4B8-EFC4-470B-8939-661F18A3E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2E8A-F595-45BE-8BA7-003ED825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CC1F-79CB-4FA5-A5D1-B034B2875A7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7036B-EC18-4EFE-8FD9-87CBD8F6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0F2D7-9895-466A-9E26-5841ED13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6A47-C749-4694-AD3C-4611EEB5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D1F5-8CC9-43FF-BC78-6E651028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CC5C3-4E70-4D01-9736-736C7105C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DF45-D716-4121-9DBF-64F3E97E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CC1F-79CB-4FA5-A5D1-B034B2875A7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9A3DB-E5C3-4D81-B538-10CCB864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2EA9-FDBC-4BBA-8FF6-26134562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6A47-C749-4694-AD3C-4611EEB5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3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36342-5717-496D-A969-2359425B1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934EC-38E7-4C7F-AA8B-76595764C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A9D61-3524-4CFC-9212-D1905E31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CC1F-79CB-4FA5-A5D1-B034B2875A7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791FC-FE9C-48F2-8C0B-2899A44C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5B674-DBDA-45B7-B107-EB6AD274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6A47-C749-4694-AD3C-4611EEB5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6A4B-15DE-4B1B-A401-CA3F211F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37F6-4801-4F39-958D-B3AAD4F8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94BB8-E9D2-4D08-9E3D-879564F9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CC1F-79CB-4FA5-A5D1-B034B2875A7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85B38-7DD6-419F-85C1-C73A6E1E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35FF-3761-4AC1-A722-F1D204CA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6A47-C749-4694-AD3C-4611EEB5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4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FF30-B4CF-4F32-ACC3-1EB66E9F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A1A08-5C62-4461-BC16-5E086DA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DA471-1907-4D7F-836A-993942FF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CC1F-79CB-4FA5-A5D1-B034B2875A7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0E233-5E26-4DE6-9DA2-B8A333FA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B2E3E-1007-4343-BFA4-A5750CA9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6A47-C749-4694-AD3C-4611EEB5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2332-1C90-4A5A-AAB0-1C4B3178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F2923-AA68-489C-8297-EA630E8DB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A3AF7-9244-4733-9B9D-1713444A3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F9866-130A-4514-B1BE-889C2C61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CC1F-79CB-4FA5-A5D1-B034B2875A7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158DA-D08C-49A8-926C-ED0D25F6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28A6D-F893-41A2-844D-1CD6E552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6A47-C749-4694-AD3C-4611EEB5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3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304E-2282-4B61-A83F-45B2335D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1F219-AE96-436D-BF88-E0AEFB90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B3D9C-55E5-4E14-8C05-9A408BBCE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E7219-3120-4435-941C-9ED35CFA2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BE9E7-2AFA-4D80-9899-4EA1CA365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3D2A6-E65E-4F5E-AFAB-974722AB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CC1F-79CB-4FA5-A5D1-B034B2875A7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57542-3034-470A-9870-979DEA42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32786-A5E4-43AD-BEE1-FF895E4C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6A47-C749-4694-AD3C-4611EEB5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6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743C-FDC6-40CA-B2CA-E82B66FC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B42F5-BB94-48F9-B377-502D1011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CC1F-79CB-4FA5-A5D1-B034B2875A7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A7E3F-5359-40F3-AD3F-CB0678D0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19F2B-EDF9-40C4-AA08-22AB6CF8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6A47-C749-4694-AD3C-4611EEB5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5876D-0B9B-4D72-BBE2-C1668655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CC1F-79CB-4FA5-A5D1-B034B2875A7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3246A-3E2D-48CA-AB4D-1A4C98C9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B30E6-07DD-4A4C-81E8-DB07987D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6A47-C749-4694-AD3C-4611EEB5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5811-854C-4856-8E2D-649AFE22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2E80-DDF1-4568-9C2B-C87A07822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B7840-F15E-47CE-A547-9CBCAFBA9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2324F-81C3-4437-89AB-4764A788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CC1F-79CB-4FA5-A5D1-B034B2875A7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ADD77-57F3-458C-B5DF-F06905F7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82C20-E69E-416B-9BF0-4A0DA20F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6A47-C749-4694-AD3C-4611EEB5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5400-FB2C-4D63-B0FF-C517F833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ACDD3-79FD-47D4-B63D-944363E54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AAE18-B421-4C32-AAE7-62DFA7FCD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5495-38D7-4992-8B03-43C1CB8B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CC1F-79CB-4FA5-A5D1-B034B2875A7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B29EC-6FF8-4E0F-97E4-565BAE55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11953-E8D0-4FA4-A1A3-1D48D1E2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6A47-C749-4694-AD3C-4611EEB5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6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6082A-91AD-4B8C-8A1C-A282686B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D2287-E5A7-4563-B7AD-E337B7FAD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2D95-C321-4F38-ABE6-82A04785F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CC1F-79CB-4FA5-A5D1-B034B2875A7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7B9C2-83F0-410A-ADBD-592B41E1A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D2DD6-2DA9-48A5-9FC0-43EB78F2C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6A47-C749-4694-AD3C-4611EEB5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8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59462-30CA-4405-9AD3-C63E13DE2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Lending Case Study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22CCD-3D96-4D3A-9E1D-5109178FD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 – Rahul Prashar</a:t>
            </a:r>
          </a:p>
        </p:txBody>
      </p:sp>
    </p:spTree>
    <p:extLst>
      <p:ext uri="{BB962C8B-B14F-4D97-AF65-F5344CB8AC3E}">
        <p14:creationId xmlns:p14="http://schemas.microsoft.com/office/powerpoint/2010/main" val="357945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15A8-2180-481E-902C-2DF8F196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FC9A-6CC1-4DBA-8037-3259565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81" y="1507126"/>
            <a:ext cx="10515600" cy="845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After performing the univariate and bi-variate analysis in the python notebook below are my recommendation for the Approver</a:t>
            </a:r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08F7BC8-69F3-4927-B400-5D9D7728DC92}"/>
              </a:ext>
            </a:extLst>
          </p:cNvPr>
          <p:cNvGraphicFramePr/>
          <p:nvPr/>
        </p:nvGraphicFramePr>
        <p:xfrm>
          <a:off x="694361" y="2522557"/>
          <a:ext cx="10329809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61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31935-7115-40F1-9AAA-96361736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AA113C-148E-4BA8-97CB-3971E9615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94091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4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FB80-90E7-4687-A12E-B98DE305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Business Understanding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4554379-5CC0-45FD-BF20-3BD52DC66B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46467"/>
          <a:ext cx="10515600" cy="304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451627-4517-46C5-9CB9-BE36F9D66049}"/>
              </a:ext>
            </a:extLst>
          </p:cNvPr>
          <p:cNvSpPr txBox="1"/>
          <p:nvPr/>
        </p:nvSpPr>
        <p:spPr>
          <a:xfrm>
            <a:off x="838200" y="5436403"/>
            <a:ext cx="90969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There are 39,717 rows and total of 111 columns out of which 87 are numeric columns and 24 are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There are many fields with lot of missing values, it needs to be dropped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98F21-453D-4FA5-A545-D0D9547DF9DC}"/>
              </a:ext>
            </a:extLst>
          </p:cNvPr>
          <p:cNvSpPr txBox="1"/>
          <p:nvPr/>
        </p:nvSpPr>
        <p:spPr>
          <a:xfrm>
            <a:off x="965770" y="5073164"/>
            <a:ext cx="215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Data Highlights</a:t>
            </a:r>
          </a:p>
        </p:txBody>
      </p:sp>
    </p:spTree>
    <p:extLst>
      <p:ext uri="{BB962C8B-B14F-4D97-AF65-F5344CB8AC3E}">
        <p14:creationId xmlns:p14="http://schemas.microsoft.com/office/powerpoint/2010/main" val="294322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D1942-E40B-4F0F-84BE-049C468F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Data Cleaning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A8A36-BCD2-442C-A181-2A9A176F1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1. Cleaning Null Values:</a:t>
            </a:r>
          </a:p>
          <a:p>
            <a:pPr marL="0" indent="0">
              <a:buNone/>
            </a:pPr>
            <a:r>
              <a:rPr lang="en-US" sz="1600" dirty="0"/>
              <a:t>A user-defined function </a:t>
            </a:r>
            <a:r>
              <a:rPr lang="en-US" sz="1600" b="1" dirty="0" err="1"/>
              <a:t>missing_data</a:t>
            </a:r>
            <a:r>
              <a:rPr lang="en-US" sz="1600" b="1"/>
              <a:t> </a:t>
            </a:r>
            <a:r>
              <a:rPr lang="en-US" sz="1600"/>
              <a:t>has been used to identify fields with percentage of null values</a:t>
            </a:r>
          </a:p>
          <a:p>
            <a:pPr marL="0" indent="0">
              <a:buNone/>
            </a:pPr>
            <a:r>
              <a:rPr lang="en-US" sz="1600" u="sng"/>
              <a:t>Insights:</a:t>
            </a:r>
          </a:p>
          <a:p>
            <a:r>
              <a:rPr lang="en-US" sz="1600"/>
              <a:t>There are 68 fields with missing values</a:t>
            </a:r>
          </a:p>
          <a:p>
            <a:r>
              <a:rPr lang="en-US" sz="1600"/>
              <a:t>Need to check how many columns have more than 50% missing values, we can drop such columns for further analysis</a:t>
            </a:r>
          </a:p>
          <a:p>
            <a:pPr marL="0" indent="0">
              <a:buNone/>
            </a:pPr>
            <a:r>
              <a:rPr lang="en-US" sz="1600"/>
              <a:t>2. Fixing Columns:</a:t>
            </a:r>
          </a:p>
          <a:p>
            <a:pPr marL="0" indent="0">
              <a:buNone/>
            </a:pPr>
            <a:r>
              <a:rPr lang="en-US" sz="1600"/>
              <a:t>Interest Rate column had been read as Object variable, it has been converted into numeric type for better analysis and insights</a:t>
            </a:r>
          </a:p>
          <a:p>
            <a:pPr marL="0" indent="0">
              <a:buNone/>
            </a:pPr>
            <a:r>
              <a:rPr lang="en-US" sz="1600"/>
              <a:t>3. Cleaning Non-Numerical Columns:</a:t>
            </a:r>
          </a:p>
          <a:p>
            <a:pPr marL="0" indent="0">
              <a:buNone/>
            </a:pPr>
            <a:r>
              <a:rPr lang="en-US" sz="1600"/>
              <a:t>emp_title, pymnt_plan, url, title, zip_code, initial_list_status to be removed as they don't have sufficient information for example - zip code or are redundant in case of url it looks like the extension of ID</a:t>
            </a:r>
          </a:p>
          <a:p>
            <a:pPr marL="0" indent="0">
              <a:buNone/>
            </a:pPr>
            <a:r>
              <a:rPr lang="en-US" sz="1600"/>
              <a:t>4. Cleaning numerical columns:</a:t>
            </a:r>
          </a:p>
          <a:p>
            <a:pPr marL="0" indent="0">
              <a:buNone/>
            </a:pPr>
            <a:r>
              <a:rPr lang="en-US" sz="1600"/>
              <a:t>collections_12_mths_ex_med, acc_now_delinq, chargeoff_within_12_mths, delinq_amnt, tax_liens can be removed as it has all zeroes</a:t>
            </a:r>
          </a:p>
          <a:p>
            <a:pPr marL="0" indent="0">
              <a:buNone/>
            </a:pPr>
            <a:r>
              <a:rPr lang="en-US" sz="1600"/>
              <a:t>policy_code can be removed as it has only 1 value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922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B29C-6A26-45CE-BE64-94444CDA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93E8-0A71-47EF-8846-38D253297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81" y="1699160"/>
            <a:ext cx="10515600" cy="641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Correlation has been performed to remove highly correlated numeric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A466F-BFFF-438D-AEFD-2C85E08E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1" y="2019933"/>
            <a:ext cx="9951378" cy="2840016"/>
          </a:xfrm>
          <a:prstGeom prst="rect">
            <a:avLst/>
          </a:prstGeom>
        </p:spPr>
      </p:pic>
      <p:graphicFrame>
        <p:nvGraphicFramePr>
          <p:cNvPr id="10" name="TextBox 5">
            <a:extLst>
              <a:ext uri="{FF2B5EF4-FFF2-40B4-BE49-F238E27FC236}">
                <a16:creationId xmlns:a16="http://schemas.microsoft.com/office/drawing/2014/main" id="{A45428D1-7AFB-4E58-B136-B13141E1D9AB}"/>
              </a:ext>
            </a:extLst>
          </p:cNvPr>
          <p:cNvGraphicFramePr/>
          <p:nvPr/>
        </p:nvGraphicFramePr>
        <p:xfrm>
          <a:off x="237162" y="5034337"/>
          <a:ext cx="11044719" cy="1569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061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21DF-BBCA-4E8B-9A28-86E9A375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FDC2-876C-4710-A317-4EB1EF5B3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that fields such as </a:t>
            </a:r>
            <a:r>
              <a:rPr lang="en-US" dirty="0" err="1"/>
              <a:t>loan_amnt</a:t>
            </a:r>
            <a:r>
              <a:rPr lang="en-US" dirty="0"/>
              <a:t>, </a:t>
            </a:r>
            <a:r>
              <a:rPr lang="en-US" dirty="0" err="1"/>
              <a:t>annual_inc</a:t>
            </a:r>
            <a:r>
              <a:rPr lang="en-US" dirty="0"/>
              <a:t> , </a:t>
            </a:r>
            <a:r>
              <a:rPr lang="en-US" dirty="0" err="1"/>
              <a:t>dti</a:t>
            </a:r>
            <a:r>
              <a:rPr lang="en-US" dirty="0"/>
              <a:t> have very high volume and lot of results – using describe function</a:t>
            </a:r>
          </a:p>
          <a:p>
            <a:r>
              <a:rPr lang="en-US" dirty="0"/>
              <a:t>We can have categorical fields as well for them by creating bins for better analysis</a:t>
            </a:r>
          </a:p>
          <a:p>
            <a:r>
              <a:rPr lang="en-US" dirty="0"/>
              <a:t>Bins have been created</a:t>
            </a:r>
          </a:p>
          <a:p>
            <a:pPr lvl="1"/>
            <a:r>
              <a:rPr lang="en-US" dirty="0" err="1"/>
              <a:t>Loan_amount_range</a:t>
            </a:r>
            <a:endParaRPr lang="en-US" dirty="0"/>
          </a:p>
          <a:p>
            <a:pPr lvl="1"/>
            <a:r>
              <a:rPr lang="en-US" dirty="0" err="1"/>
              <a:t>Annual_income_range</a:t>
            </a:r>
            <a:endParaRPr lang="en-US" dirty="0"/>
          </a:p>
          <a:p>
            <a:pPr lvl="1"/>
            <a:r>
              <a:rPr lang="en-US" dirty="0" err="1"/>
              <a:t>Interesr</a:t>
            </a:r>
            <a:r>
              <a:rPr lang="en-US" dirty="0"/>
              <a:t> Rate Range</a:t>
            </a:r>
          </a:p>
        </p:txBody>
      </p:sp>
    </p:spTree>
    <p:extLst>
      <p:ext uri="{BB962C8B-B14F-4D97-AF65-F5344CB8AC3E}">
        <p14:creationId xmlns:p14="http://schemas.microsoft.com/office/powerpoint/2010/main" val="249762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393B-F4B6-4BCE-9985-DBF2D601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4D692-5696-44FA-89A3-1B277376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2" y="2266995"/>
            <a:ext cx="3834557" cy="3261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BA060-B435-4F6C-BB9F-1AF55E260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204" y="2226615"/>
            <a:ext cx="4046398" cy="3261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72371-B7E1-4F65-937D-EB560273E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602" y="2001571"/>
            <a:ext cx="4046398" cy="3474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58B9F2-EDDC-44D6-8143-18C0B502766D}"/>
              </a:ext>
            </a:extLst>
          </p:cNvPr>
          <p:cNvSpPr txBox="1"/>
          <p:nvPr/>
        </p:nvSpPr>
        <p:spPr>
          <a:xfrm>
            <a:off x="716913" y="1580284"/>
            <a:ext cx="882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using the describe method we can see that there are outliers in </a:t>
            </a:r>
            <a:r>
              <a:rPr lang="en-US" dirty="0" err="1"/>
              <a:t>loan_amount</a:t>
            </a:r>
            <a:r>
              <a:rPr lang="en-US" dirty="0"/>
              <a:t>, interest Rates and annual income as the difference between max and 75% is 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D0C1D-55F2-4832-980D-CBC4174B36C9}"/>
              </a:ext>
            </a:extLst>
          </p:cNvPr>
          <p:cNvSpPr txBox="1"/>
          <p:nvPr/>
        </p:nvSpPr>
        <p:spPr>
          <a:xfrm>
            <a:off x="716913" y="5569515"/>
            <a:ext cx="101839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plotting the fields using box-plot we get below insights: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Loan amount and interest rate have some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Annual income has huge number of outliers, it means that for loan application there are few people  with very high income compared to common cohort</a:t>
            </a:r>
          </a:p>
        </p:txBody>
      </p:sp>
    </p:spTree>
    <p:extLst>
      <p:ext uri="{BB962C8B-B14F-4D97-AF65-F5344CB8AC3E}">
        <p14:creationId xmlns:p14="http://schemas.microsoft.com/office/powerpoint/2010/main" val="392729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2A83-C0C8-4A3A-BA72-054A428B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1C5F-3A42-4469-A436-55D00C024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497"/>
            <a:ext cx="10515600" cy="5131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Imbalance in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8DCE0-5B2F-4797-B114-14D39C40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57" y="2071661"/>
            <a:ext cx="7956479" cy="34572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7F621E-9C11-4932-96CD-D94510A7D238}"/>
              </a:ext>
            </a:extLst>
          </p:cNvPr>
          <p:cNvSpPr txBox="1">
            <a:spLocks/>
          </p:cNvSpPr>
          <p:nvPr/>
        </p:nvSpPr>
        <p:spPr>
          <a:xfrm>
            <a:off x="1175534" y="5534249"/>
            <a:ext cx="10515600" cy="1051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Fully Paid applicant is 85.41%</a:t>
            </a:r>
          </a:p>
          <a:p>
            <a:r>
              <a:rPr lang="en-US" sz="1600" dirty="0"/>
              <a:t>Defaulter percentage is 14.6% in the data</a:t>
            </a:r>
          </a:p>
          <a:p>
            <a:r>
              <a:rPr lang="en-US" sz="1600" dirty="0"/>
              <a:t>For Every 5.85 fully paid applicant there is 1 defaulter</a:t>
            </a:r>
          </a:p>
        </p:txBody>
      </p:sp>
    </p:spTree>
    <p:extLst>
      <p:ext uri="{BB962C8B-B14F-4D97-AF65-F5344CB8AC3E}">
        <p14:creationId xmlns:p14="http://schemas.microsoft.com/office/powerpoint/2010/main" val="326170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CC7A-AB10-49F1-B1E4-1E98EE80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0A5C-F0F1-4208-B432-18D3E342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must perform univariate analysis on multiple fields both numeric and categorical, I have created a user-defined functions which takes dataset, variable and target variable as parameters</a:t>
            </a:r>
          </a:p>
          <a:p>
            <a:r>
              <a:rPr lang="en-US" dirty="0"/>
              <a:t>Output of the function is a distribution plot for numerical variable</a:t>
            </a:r>
          </a:p>
          <a:p>
            <a:r>
              <a:rPr lang="en-US" dirty="0"/>
              <a:t>Output of the function is count plot for a 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151846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Lending Case Study EDA</vt:lpstr>
      <vt:lpstr>Contents</vt:lpstr>
      <vt:lpstr>Data &amp; Business Understanding </vt:lpstr>
      <vt:lpstr>Data Cleaning </vt:lpstr>
      <vt:lpstr>Data Cleaning contd.</vt:lpstr>
      <vt:lpstr>Standardizing Values</vt:lpstr>
      <vt:lpstr>Outliers</vt:lpstr>
      <vt:lpstr>Data Analysis</vt:lpstr>
      <vt:lpstr>Data Analysis contd.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Case Study EDA</dc:title>
  <dc:creator>Prashar, Rahul</dc:creator>
  <cp:lastModifiedBy>Prashar, Rahul</cp:lastModifiedBy>
  <cp:revision>9</cp:revision>
  <dcterms:created xsi:type="dcterms:W3CDTF">2022-03-09T17:19:15Z</dcterms:created>
  <dcterms:modified xsi:type="dcterms:W3CDTF">2022-03-09T17:58:12Z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2022-03-09T17:19:15Z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5af27918-5d19-4ed8-b489-b6cb5b4032c6</vt:lpwstr>
  </property>
  <property fmtid="{D5CDD505-2E9C-101B-9397-08002B2CF9AE}" pid="8" name="MSIP_Label_3c9bec58-8084-492e-8360-0e1cfe36408c_ContentBits">
    <vt:lpwstr>0</vt:lpwstr>
  </property>
</Properties>
</file>