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98" r:id="rId2"/>
    <p:sldId id="256" r:id="rId3"/>
    <p:sldId id="257" r:id="rId4"/>
    <p:sldId id="258" r:id="rId5"/>
    <p:sldId id="259" r:id="rId6"/>
    <p:sldId id="261" r:id="rId7"/>
    <p:sldId id="260" r:id="rId8"/>
    <p:sldId id="291" r:id="rId9"/>
    <p:sldId id="262" r:id="rId10"/>
    <p:sldId id="264" r:id="rId11"/>
    <p:sldId id="292" r:id="rId12"/>
    <p:sldId id="293" r:id="rId13"/>
    <p:sldId id="294" r:id="rId14"/>
    <p:sldId id="295" r:id="rId15"/>
    <p:sldId id="297" r:id="rId16"/>
    <p:sldId id="290" r:id="rId17"/>
  </p:sldIdLst>
  <p:sldSz cx="9144000" cy="5143500" type="screen16x9"/>
  <p:notesSz cx="6858000" cy="9144000"/>
  <p:embeddedFontLst>
    <p:embeddedFont>
      <p:font typeface="Copperplate Gothic Bold" pitchFamily="34" charset="0"/>
      <p:regular r:id="rId19"/>
    </p:embeddedFont>
    <p:embeddedFont>
      <p:font typeface="Arial Black" pitchFamily="34" charset="0"/>
      <p:bold r:id="rId20"/>
    </p:embeddedFont>
    <p:embeddedFont>
      <p:font typeface="Arial Rounded MT Bold" pitchFamily="34" charset="0"/>
      <p:regular r:id="rId21"/>
    </p:embeddedFont>
    <p:embeddedFont>
      <p:font typeface="Inter SemiBold" charset="0"/>
      <p:bold r:id="rId22"/>
    </p:embeddedFont>
    <p:embeddedFont>
      <p:font typeface="Inter Light" charset="0"/>
      <p:regular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7E4944-FFE8-412E-ACB0-78B601F06E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829" autoAdjust="0"/>
    <p:restoredTop sz="94660"/>
  </p:normalViewPr>
  <p:slideViewPr>
    <p:cSldViewPr>
      <p:cViewPr>
        <p:scale>
          <a:sx n="66" d="100"/>
          <a:sy n="66" d="100"/>
        </p:scale>
        <p:origin x="-1011" y="-399"/>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b159f37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b159f37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eb45e3f1d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eb45e3f1d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eb45e3f1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eb45e3f1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b159f378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b159f378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1pPr>
            <a:lvl2pPr marL="914400" lvl="1"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2pPr>
            <a:lvl3pPr marL="1371600" lvl="2"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3pPr>
            <a:lvl4pPr marL="1828800" lvl="3"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4pPr>
            <a:lvl5pPr marL="2286000" lvl="4"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5pPr>
            <a:lvl6pPr marL="2743200" lvl="5"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6pPr>
            <a:lvl7pPr marL="3200400" lvl="6"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7pPr>
            <a:lvl8pPr marL="3657600" lvl="7"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8pPr>
            <a:lvl9pPr marL="4114800" lvl="8" indent="-412750" rtl="0">
              <a:lnSpc>
                <a:spcPct val="115000"/>
              </a:lnSpc>
              <a:spcBef>
                <a:spcPts val="0"/>
              </a:spcBef>
              <a:spcAft>
                <a:spcPts val="0"/>
              </a:spcAft>
              <a:buClr>
                <a:schemeClr val="lt1"/>
              </a:buClr>
              <a:buSzPts val="2900"/>
              <a:buFont typeface="Inter SemiBold" panose="02000503000000020004"/>
              <a:buChar char="■"/>
              <a:defRPr sz="2900">
                <a:solidFill>
                  <a:schemeClr val="lt1"/>
                </a:solidFill>
                <a:latin typeface="Inter SemiBold" panose="02000503000000020004"/>
                <a:ea typeface="Inter SemiBold" panose="02000503000000020004"/>
                <a:cs typeface="Inter SemiBold" panose="02000503000000020004"/>
                <a:sym typeface="Inter SemiBold" panose="02000503000000020004"/>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0" y="2625823"/>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9"/>
          <p:cNvSpPr txBox="1">
            <a:spLocks noGrp="1"/>
          </p:cNvSpPr>
          <p:nvPr>
            <p:ph type="body" idx="1"/>
          </p:nvPr>
        </p:nvSpPr>
        <p:spPr>
          <a:xfrm>
            <a:off x="1037875" y="4177700"/>
            <a:ext cx="7068300" cy="3936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endParaRPr/>
          </a:p>
        </p:txBody>
      </p:sp>
      <p:sp>
        <p:nvSpPr>
          <p:cNvPr id="46" name="Google Shape;46;p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1pPr>
            <a:lvl2pPr lvl="1"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2pPr>
            <a:lvl3pPr lvl="2"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3pPr>
            <a:lvl4pPr lvl="3"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4pPr>
            <a:lvl5pPr lvl="4"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5pPr>
            <a:lvl6pPr lvl="5"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6pPr>
            <a:lvl7pPr lvl="6"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7pPr>
            <a:lvl8pPr lvl="7"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8pPr>
            <a:lvl9pPr lvl="8" rtl="0">
              <a:lnSpc>
                <a:spcPct val="90000"/>
              </a:lnSpc>
              <a:spcBef>
                <a:spcPts val="0"/>
              </a:spcBef>
              <a:spcAft>
                <a:spcPts val="0"/>
              </a:spcAft>
              <a:buClr>
                <a:schemeClr val="accent1"/>
              </a:buClr>
              <a:buSzPts val="3200"/>
              <a:buFont typeface="Inter SemiBold" panose="02000503000000020004"/>
              <a:buNone/>
              <a:defRPr sz="3200">
                <a:solidFill>
                  <a:schemeClr val="accent1"/>
                </a:solidFill>
                <a:latin typeface="Inter SemiBold" panose="02000503000000020004"/>
                <a:ea typeface="Inter SemiBold" panose="02000503000000020004"/>
                <a:cs typeface="Inter SemiBold" panose="02000503000000020004"/>
                <a:sym typeface="Inter SemiBold" panose="02000503000000020004"/>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1pPr>
            <a:lvl2pPr marL="914400" lvl="1" indent="-381000" rtl="0">
              <a:lnSpc>
                <a:spcPct val="115000"/>
              </a:lnSpc>
              <a:spcBef>
                <a:spcPts val="0"/>
              </a:spcBef>
              <a:spcAft>
                <a:spcPts val="0"/>
              </a:spcAft>
              <a:buClr>
                <a:schemeClr val="accent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2pPr>
            <a:lvl3pPr marL="1371600" lvl="2" indent="-381000" rtl="0">
              <a:lnSpc>
                <a:spcPct val="115000"/>
              </a:lnSpc>
              <a:spcBef>
                <a:spcPts val="0"/>
              </a:spcBef>
              <a:spcAft>
                <a:spcPts val="0"/>
              </a:spcAft>
              <a:buClr>
                <a:schemeClr val="lt2"/>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3pPr>
            <a:lvl4pPr marL="1828800" lvl="3" indent="-381000" rtl="0">
              <a:lnSpc>
                <a:spcPct val="115000"/>
              </a:lnSpc>
              <a:spcBef>
                <a:spcPts val="0"/>
              </a:spcBef>
              <a:spcAft>
                <a:spcPts val="0"/>
              </a:spcAft>
              <a:buClr>
                <a:schemeClr val="dk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4pPr>
            <a:lvl5pPr marL="2286000" lvl="4" indent="-381000" rtl="0">
              <a:lnSpc>
                <a:spcPct val="115000"/>
              </a:lnSpc>
              <a:spcBef>
                <a:spcPts val="0"/>
              </a:spcBef>
              <a:spcAft>
                <a:spcPts val="0"/>
              </a:spcAft>
              <a:buClr>
                <a:schemeClr val="dk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5pPr>
            <a:lvl6pPr marL="2743200" lvl="5" indent="-381000" rtl="0">
              <a:lnSpc>
                <a:spcPct val="115000"/>
              </a:lnSpc>
              <a:spcBef>
                <a:spcPts val="0"/>
              </a:spcBef>
              <a:spcAft>
                <a:spcPts val="0"/>
              </a:spcAft>
              <a:buClr>
                <a:schemeClr val="dk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6pPr>
            <a:lvl7pPr marL="3200400" lvl="6" indent="-381000" rtl="0">
              <a:lnSpc>
                <a:spcPct val="115000"/>
              </a:lnSpc>
              <a:spcBef>
                <a:spcPts val="0"/>
              </a:spcBef>
              <a:spcAft>
                <a:spcPts val="0"/>
              </a:spcAft>
              <a:buClr>
                <a:schemeClr val="dk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7pPr>
            <a:lvl8pPr marL="3657600" lvl="7" indent="-381000" rtl="0">
              <a:lnSpc>
                <a:spcPct val="115000"/>
              </a:lnSpc>
              <a:spcBef>
                <a:spcPts val="0"/>
              </a:spcBef>
              <a:spcAft>
                <a:spcPts val="0"/>
              </a:spcAft>
              <a:buClr>
                <a:schemeClr val="dk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8pPr>
            <a:lvl9pPr marL="4114800" lvl="8" indent="-381000" rtl="0">
              <a:lnSpc>
                <a:spcPct val="115000"/>
              </a:lnSpc>
              <a:spcBef>
                <a:spcPts val="0"/>
              </a:spcBef>
              <a:spcAft>
                <a:spcPts val="0"/>
              </a:spcAft>
              <a:buClr>
                <a:schemeClr val="dk1"/>
              </a:buClr>
              <a:buSzPts val="2400"/>
              <a:buFont typeface="Inter Light" panose="02000503000000020004"/>
              <a:buChar char="■"/>
              <a:defRPr sz="2400">
                <a:solidFill>
                  <a:schemeClr val="dk1"/>
                </a:solidFill>
                <a:latin typeface="Inter Light" panose="02000503000000020004"/>
                <a:ea typeface="Inter Light" panose="02000503000000020004"/>
                <a:cs typeface="Inter Light" panose="02000503000000020004"/>
                <a:sym typeface="Inter Light" panose="02000503000000020004"/>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1pPr>
            <a:lvl2pPr lvl="1"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2pPr>
            <a:lvl3pPr lvl="2"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3pPr>
            <a:lvl4pPr lvl="3"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4pPr>
            <a:lvl5pPr lvl="4"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5pPr>
            <a:lvl6pPr lvl="5"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6pPr>
            <a:lvl7pPr lvl="6"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7pPr>
            <a:lvl8pPr lvl="7"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8pPr>
            <a:lvl9pPr lvl="8" algn="r" rtl="0">
              <a:buNone/>
              <a:defRPr sz="1300">
                <a:solidFill>
                  <a:schemeClr val="accent1"/>
                </a:solidFill>
                <a:latin typeface="Inter SemiBold" panose="02000503000000020004"/>
                <a:ea typeface="Inter SemiBold" panose="02000503000000020004"/>
                <a:cs typeface="Inter SemiBold" panose="02000503000000020004"/>
                <a:sym typeface="Inter SemiBold" panose="020005030000000200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yalbagh Educational Institute - Wikipedia"/>
          <p:cNvPicPr>
            <a:picLocks noChangeAspect="1" noChangeArrowheads="1"/>
          </p:cNvPicPr>
          <p:nvPr/>
        </p:nvPicPr>
        <p:blipFill rotWithShape="1">
          <a:blip r:embed="rId2">
            <a:extLst>
              <a:ext uri="{28A0092B-C50C-407E-A947-70E740481C1C}">
                <a14:useLocalDpi xmlns:a14="http://schemas.microsoft.com/office/drawing/2010/main" xmlns:lc="http://schemas.openxmlformats.org/drawingml/2006/lockedCanvas" xmlns="" val="0"/>
              </a:ext>
            </a:extLst>
          </a:blip>
          <a:srcRect l="-1" t="1565" r="3442" b="2698"/>
          <a:stretch>
            <a:fillRect/>
          </a:stretch>
        </p:blipFill>
        <p:spPr bwMode="auto">
          <a:xfrm>
            <a:off x="4038600" y="57150"/>
            <a:ext cx="1306512" cy="1295400"/>
          </a:xfrm>
          <a:prstGeom prst="rect">
            <a:avLst/>
          </a:prstGeom>
          <a:noFill/>
          <a:extLst>
            <a:ext uri="{909E8E84-426E-40DD-AFC4-6F175D3DCCD1}">
              <a14:hiddenFill xmlns:a14="http://schemas.microsoft.com/office/drawing/2010/main" xmlns:lc="http://schemas.openxmlformats.org/drawingml/2006/lockedCanvas" xmlns="">
                <a:solidFill>
                  <a:srgbClr val="FFFFFF"/>
                </a:solidFill>
              </a14:hiddenFill>
            </a:ext>
          </a:extLst>
        </p:spPr>
      </p:pic>
      <p:sp>
        <p:nvSpPr>
          <p:cNvPr id="4" name="TextBox 3"/>
          <p:cNvSpPr txBox="1"/>
          <p:nvPr/>
        </p:nvSpPr>
        <p:spPr>
          <a:xfrm>
            <a:off x="-381000" y="1348085"/>
            <a:ext cx="990600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DAYALBAGH EDUCATIONAL INSTITUTE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1745218"/>
            <a:ext cx="990600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OF SCIENCE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381000" y="2766596"/>
            <a:ext cx="990600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COURSE NAME </a:t>
            </a:r>
            <a:r>
              <a:rPr lang="en-US" sz="1600" dirty="0" smtClean="0">
                <a:latin typeface="Times New Roman" panose="02020603050405020304" pitchFamily="18" charset="0"/>
                <a:cs typeface="Times New Roman" panose="02020603050405020304" pitchFamily="18" charset="0"/>
              </a:rPr>
              <a:t>– PROJECT III</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3071396"/>
            <a:ext cx="990600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latin typeface="Times New Roman" panose="02020603050405020304" pitchFamily="18" charset="0"/>
                <a:cs typeface="Times New Roman" panose="02020603050405020304" pitchFamily="18" charset="0"/>
              </a:rPr>
              <a:t>COURSE CODE </a:t>
            </a:r>
            <a:r>
              <a:rPr lang="en-US" sz="1600" b="1" dirty="0" smtClean="0">
                <a:latin typeface="Times New Roman" panose="02020603050405020304" pitchFamily="18" charset="0"/>
                <a:cs typeface="Times New Roman" panose="02020603050405020304" pitchFamily="18" charset="0"/>
              </a:rPr>
              <a:t>– ITV 308</a:t>
            </a:r>
            <a:endParaRPr lang="en-IN" sz="1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81002" y="3409950"/>
            <a:ext cx="990600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TOPIC  </a:t>
            </a:r>
            <a:r>
              <a:rPr 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FINGERPRINT BASED BIOMATRIC ATTENDANCE SYSTEM</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0" y="3935221"/>
            <a:ext cx="4648200" cy="8771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b="1" u="sng" dirty="0">
                <a:latin typeface="Times New Roman" panose="02020603050405020304" pitchFamily="18" charset="0"/>
                <a:cs typeface="Times New Roman" panose="02020603050405020304" pitchFamily="18" charset="0"/>
              </a:rPr>
              <a:t>SUBMITTED TO </a:t>
            </a:r>
            <a:r>
              <a:rPr lang="en-US" b="1" u="sng" dirty="0" smtClean="0">
                <a:latin typeface="Times New Roman" panose="02020603050405020304" pitchFamily="18" charset="0"/>
                <a:cs typeface="Times New Roman" panose="02020603050405020304" pitchFamily="18" charset="0"/>
              </a:rPr>
              <a:t>-</a:t>
            </a:r>
          </a:p>
          <a:p>
            <a:pPr>
              <a:lnSpc>
                <a:spcPct val="150000"/>
              </a:lnSpc>
            </a:pPr>
            <a:r>
              <a:rPr lang="en-US" sz="1600" dirty="0" smtClean="0">
                <a:latin typeface="Times New Roman" panose="02020603050405020304" pitchFamily="18" charset="0"/>
                <a:cs typeface="Times New Roman" panose="02020603050405020304" pitchFamily="18" charset="0"/>
              </a:rPr>
              <a:t>AMARJEET SINGH CHAUHAN</a:t>
            </a:r>
            <a:endParaRPr lang="en-IN"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495800" y="3941248"/>
            <a:ext cx="4648200" cy="12464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150000"/>
              </a:lnSpc>
            </a:pPr>
            <a:r>
              <a:rPr lang="en-US" b="1" u="sng" dirty="0">
                <a:latin typeface="Times New Roman" panose="02020603050405020304" pitchFamily="18" charset="0"/>
                <a:cs typeface="Times New Roman" panose="02020603050405020304" pitchFamily="18" charset="0"/>
              </a:rPr>
              <a:t>SUBMITTED BY -</a:t>
            </a:r>
          </a:p>
          <a:p>
            <a:pPr algn="r">
              <a:lnSpc>
                <a:spcPct val="150000"/>
              </a:lnSpc>
            </a:pPr>
            <a:r>
              <a:rPr lang="en-US" sz="1600" dirty="0" smtClean="0">
                <a:latin typeface="Times New Roman" panose="02020603050405020304" pitchFamily="18" charset="0"/>
                <a:cs typeface="Times New Roman" panose="02020603050405020304" pitchFamily="18" charset="0"/>
              </a:rPr>
              <a:t>NAME: RAHUL KUMAR</a:t>
            </a:r>
            <a:endParaRPr lang="en-US" sz="1600" dirty="0">
              <a:latin typeface="Times New Roman" panose="02020603050405020304" pitchFamily="18" charset="0"/>
              <a:cs typeface="Times New Roman" panose="02020603050405020304" pitchFamily="18" charset="0"/>
            </a:endParaRPr>
          </a:p>
          <a:p>
            <a:pPr algn="r">
              <a:lnSpc>
                <a:spcPct val="150000"/>
              </a:lnSpc>
            </a:pPr>
            <a:r>
              <a:rPr lang="en-US" sz="1600" dirty="0">
                <a:latin typeface="Times New Roman" panose="02020603050405020304" pitchFamily="18" charset="0"/>
                <a:cs typeface="Times New Roman" panose="02020603050405020304" pitchFamily="18" charset="0"/>
              </a:rPr>
              <a:t>ROLL </a:t>
            </a:r>
            <a:r>
              <a:rPr lang="en-US" sz="1600" dirty="0" smtClean="0">
                <a:latin typeface="Times New Roman" panose="02020603050405020304" pitchFamily="18" charset="0"/>
                <a:cs typeface="Times New Roman" panose="02020603050405020304" pitchFamily="18" charset="0"/>
              </a:rPr>
              <a:t>NO: 2204267</a:t>
            </a:r>
            <a:endParaRPr lang="en-IN"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04800" y="2461796"/>
            <a:ext cx="990600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latin typeface="Times New Roman" panose="02020603050405020304" pitchFamily="18" charset="0"/>
                <a:cs typeface="Times New Roman" panose="02020603050405020304" pitchFamily="18" charset="0"/>
              </a:rPr>
              <a:t>BRANCH - INTERNET OF THINGS</a:t>
            </a:r>
            <a:endParaRPr lang="en-IN" sz="16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04800" y="2114550"/>
            <a:ext cx="9906002"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latin typeface="Times New Roman" panose="02020603050405020304" pitchFamily="18" charset="0"/>
                <a:cs typeface="Times New Roman" panose="02020603050405020304" pitchFamily="18" charset="0"/>
              </a:rPr>
              <a:t>CLASS - BACHELOR OF VOCATION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Rectangle 1"/>
          <p:cNvSpPr/>
          <p:nvPr/>
        </p:nvSpPr>
        <p:spPr>
          <a:xfrm>
            <a:off x="304800" y="590550"/>
            <a:ext cx="8458200" cy="2246769"/>
          </a:xfrm>
          <a:prstGeom prst="rect">
            <a:avLst/>
          </a:prstGeom>
        </p:spPr>
        <p:txBody>
          <a:bodyPr wrap="square">
            <a:spAutoFit/>
          </a:bodyPr>
          <a:lstStyle/>
          <a:p>
            <a:pPr lvl="1" algn="just">
              <a:buFont typeface="Wingdings" pitchFamily="2" charset="2"/>
              <a:buChar char="Ø"/>
            </a:pPr>
            <a:r>
              <a:rPr lang="en-US" b="1" u="sng" dirty="0" smtClean="0"/>
              <a:t>Attendance Marking: </a:t>
            </a:r>
            <a:r>
              <a:rPr lang="en-US" dirty="0" smtClean="0"/>
              <a:t>Once the identity is verified, the system marks the attendance in real-time, and the LCD display may show a success message or the person's name.</a:t>
            </a:r>
          </a:p>
          <a:p>
            <a:pPr lvl="1" algn="just">
              <a:buFont typeface="Wingdings" pitchFamily="2" charset="2"/>
              <a:buChar char="Ø"/>
            </a:pPr>
            <a:endParaRPr lang="en-US" dirty="0" smtClean="0"/>
          </a:p>
          <a:p>
            <a:pPr lvl="1" algn="just"/>
            <a:endParaRPr lang="en-US" dirty="0" smtClean="0"/>
          </a:p>
          <a:p>
            <a:pPr lvl="1" algn="just">
              <a:buFont typeface="Wingdings" pitchFamily="2" charset="2"/>
              <a:buChar char="Ø"/>
            </a:pPr>
            <a:r>
              <a:rPr lang="en-US" b="1" u="sng" dirty="0" smtClean="0"/>
              <a:t>Error Handling</a:t>
            </a:r>
            <a:r>
              <a:rPr lang="en-US" u="sng" dirty="0" smtClean="0"/>
              <a:t>: </a:t>
            </a:r>
            <a:r>
              <a:rPr lang="en-US" dirty="0" smtClean="0"/>
              <a:t>In case of an unsuccessful match, the system can prompt the user to try again or display an error message on the LCD screen.</a:t>
            </a:r>
          </a:p>
          <a:p>
            <a:pPr lvl="1" algn="just">
              <a:buFont typeface="Wingdings" pitchFamily="2" charset="2"/>
              <a:buChar char="Ø"/>
            </a:pPr>
            <a:endParaRPr lang="en-US" dirty="0" smtClean="0"/>
          </a:p>
          <a:p>
            <a:pPr lvl="1" algn="just"/>
            <a:endParaRPr lang="en-US" dirty="0" smtClean="0"/>
          </a:p>
          <a:p>
            <a:pPr lvl="1" algn="just">
              <a:buFont typeface="Wingdings" pitchFamily="2" charset="2"/>
              <a:buChar char="Ø"/>
            </a:pPr>
            <a:r>
              <a:rPr lang="en-US" b="1" u="sng" dirty="0" smtClean="0"/>
              <a:t>Admin Features</a:t>
            </a:r>
            <a:r>
              <a:rPr lang="en-US" u="sng" dirty="0" smtClean="0"/>
              <a:t>: </a:t>
            </a:r>
            <a:r>
              <a:rPr lang="en-US" dirty="0" smtClean="0"/>
              <a:t>For administrative purposes, the system may include an additional level of security through a keypad, enabling authorized personnel to access attendance records or add new users.</a:t>
            </a:r>
          </a:p>
        </p:txBody>
      </p:sp>
      <p:sp>
        <p:nvSpPr>
          <p:cNvPr id="3" name="TextBox 2"/>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9</a:t>
            </a:r>
            <a:endParaRPr lang="en-US" sz="1600" b="1" dirty="0">
              <a:solidFill>
                <a:srgbClr val="FF0000"/>
              </a:solidFill>
              <a:latin typeface="Arial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8400" y="133350"/>
            <a:ext cx="3940502" cy="400110"/>
          </a:xfrm>
          <a:prstGeom prst="rect">
            <a:avLst/>
          </a:prstGeom>
        </p:spPr>
        <p:txBody>
          <a:bodyPr wrap="none">
            <a:spAutoFit/>
          </a:bodyPr>
          <a:lstStyle/>
          <a:p>
            <a:r>
              <a:rPr lang="en-US" sz="2000" b="1" u="sng" dirty="0" smtClean="0">
                <a:solidFill>
                  <a:srgbClr val="FF0000"/>
                </a:solidFill>
                <a:effectLst>
                  <a:outerShdw blurRad="38100" dist="38100" dir="2700000" algn="tl">
                    <a:srgbClr val="000000">
                      <a:alpha val="43137"/>
                    </a:srgbClr>
                  </a:outerShdw>
                </a:effectLst>
                <a:latin typeface="Copperplate Gothic Bold" pitchFamily="34" charset="0"/>
              </a:rPr>
              <a:t>Setting Up the Hardware:</a:t>
            </a:r>
            <a:endParaRPr lang="en-US" sz="2000" u="sng" dirty="0">
              <a:solidFill>
                <a:srgbClr val="FF0000"/>
              </a:solidFill>
              <a:effectLst>
                <a:outerShdw blurRad="38100" dist="38100" dir="2700000" algn="tl">
                  <a:srgbClr val="000000">
                    <a:alpha val="43137"/>
                  </a:srgbClr>
                </a:outerShdw>
              </a:effectLst>
              <a:latin typeface="Copperplate Gothic Bold" pitchFamily="34" charset="0"/>
            </a:endParaRPr>
          </a:p>
        </p:txBody>
      </p:sp>
      <p:sp>
        <p:nvSpPr>
          <p:cNvPr id="4" name="Rectangle 3"/>
          <p:cNvSpPr/>
          <p:nvPr/>
        </p:nvSpPr>
        <p:spPr>
          <a:xfrm>
            <a:off x="228600" y="1200150"/>
            <a:ext cx="8763000" cy="3046988"/>
          </a:xfrm>
          <a:prstGeom prst="rect">
            <a:avLst/>
          </a:prstGeom>
        </p:spPr>
        <p:txBody>
          <a:bodyPr wrap="square">
            <a:spAutoFit/>
          </a:bodyPr>
          <a:lstStyle/>
          <a:p>
            <a:pPr algn="just"/>
            <a:r>
              <a:rPr lang="en-US" sz="1600" b="1" u="sng" dirty="0" smtClean="0">
                <a:effectLst>
                  <a:outerShdw blurRad="38100" dist="38100" dir="2700000" algn="tl">
                    <a:srgbClr val="000000">
                      <a:alpha val="43137"/>
                    </a:srgbClr>
                  </a:outerShdw>
                </a:effectLst>
              </a:rPr>
              <a:t>Step 1:</a:t>
            </a:r>
            <a:r>
              <a:rPr lang="en-US" sz="1600" b="1" dirty="0" smtClean="0"/>
              <a:t> </a:t>
            </a:r>
            <a:r>
              <a:rPr lang="en-US" sz="1600" dirty="0" smtClean="0"/>
              <a:t>Connect the fingerprint sensor module to the </a:t>
            </a:r>
            <a:r>
              <a:rPr lang="en-US" sz="1600" dirty="0" err="1" smtClean="0"/>
              <a:t>Arduino</a:t>
            </a:r>
            <a:r>
              <a:rPr lang="en-US" sz="1600" dirty="0" smtClean="0"/>
              <a:t> using jumper wires.</a:t>
            </a:r>
            <a:br>
              <a:rPr lang="en-US" sz="1600" dirty="0" smtClean="0"/>
            </a:br>
            <a:r>
              <a:rPr lang="en-US" sz="1600" dirty="0" smtClean="0"/>
              <a:t> </a:t>
            </a:r>
          </a:p>
          <a:p>
            <a:pPr algn="just"/>
            <a:r>
              <a:rPr lang="en-US" sz="1600" b="1" u="sng" dirty="0" smtClean="0">
                <a:effectLst>
                  <a:outerShdw blurRad="38100" dist="38100" dir="2700000" algn="tl">
                    <a:srgbClr val="000000">
                      <a:alpha val="43137"/>
                    </a:srgbClr>
                  </a:outerShdw>
                </a:effectLst>
              </a:rPr>
              <a:t>Step 2:</a:t>
            </a:r>
            <a:r>
              <a:rPr lang="en-US" sz="1600" dirty="0" smtClean="0"/>
              <a:t> Connect the LCD display to the </a:t>
            </a:r>
            <a:r>
              <a:rPr lang="en-US" sz="1600" dirty="0" err="1" smtClean="0"/>
              <a:t>Arduino</a:t>
            </a:r>
            <a:r>
              <a:rPr lang="en-US" sz="1600" dirty="0" smtClean="0"/>
              <a:t> to show attendance details.</a:t>
            </a:r>
            <a:br>
              <a:rPr lang="en-US" sz="1600" dirty="0" smtClean="0"/>
            </a:br>
            <a:r>
              <a:rPr lang="en-US" sz="1600" dirty="0" smtClean="0"/>
              <a:t> </a:t>
            </a:r>
          </a:p>
          <a:p>
            <a:pPr algn="just"/>
            <a:r>
              <a:rPr lang="en-US" sz="1600" b="1" u="sng" dirty="0" smtClean="0">
                <a:effectLst>
                  <a:outerShdw blurRad="38100" dist="38100" dir="2700000" algn="tl">
                    <a:srgbClr val="000000">
                      <a:alpha val="43137"/>
                    </a:srgbClr>
                  </a:outerShdw>
                </a:effectLst>
              </a:rPr>
              <a:t>Step 3:</a:t>
            </a:r>
            <a:r>
              <a:rPr lang="en-US" sz="1600" dirty="0" smtClean="0"/>
              <a:t> Download and install the necessary libraries for the fingerprint sensor and LCD display.</a:t>
            </a:r>
          </a:p>
          <a:p>
            <a:pPr algn="just"/>
            <a:endParaRPr lang="en-US" sz="1600" dirty="0" smtClean="0"/>
          </a:p>
          <a:p>
            <a:pPr algn="just"/>
            <a:r>
              <a:rPr lang="en-US" sz="1600" b="1" u="sng" dirty="0" smtClean="0">
                <a:effectLst>
                  <a:outerShdw blurRad="38100" dist="38100" dir="2700000" algn="tl">
                    <a:srgbClr val="000000">
                      <a:alpha val="43137"/>
                    </a:srgbClr>
                  </a:outerShdw>
                </a:effectLst>
              </a:rPr>
              <a:t>Step 4:</a:t>
            </a:r>
            <a:r>
              <a:rPr lang="en-US" sz="1600" dirty="0" smtClean="0"/>
              <a:t> Programming the </a:t>
            </a:r>
            <a:r>
              <a:rPr lang="en-US" sz="1600" dirty="0" err="1" smtClean="0"/>
              <a:t>Arduino</a:t>
            </a:r>
            <a:r>
              <a:rPr lang="en-US" sz="1600" dirty="0" smtClean="0"/>
              <a:t> Write the code to interface the fingerprint sensor with the </a:t>
            </a:r>
            <a:r>
              <a:rPr lang="en-US" sz="1600" dirty="0" err="1" smtClean="0"/>
              <a:t>Arduino</a:t>
            </a:r>
            <a:r>
              <a:rPr lang="en-US" sz="1600" dirty="0" smtClean="0"/>
              <a:t> board. The code should include functions for fingerprint enrollment and recognition. During enrollment, each employee's fingerprint is scanned and stored in the system's database. During recognition, the system matches the scanned fingerprint with the stored data to identify the employee and record their attendance.</a:t>
            </a:r>
          </a:p>
          <a:p>
            <a:pPr algn="just"/>
            <a:endParaRPr lang="en-US" sz="1600" dirty="0"/>
          </a:p>
        </p:txBody>
      </p:sp>
      <p:sp>
        <p:nvSpPr>
          <p:cNvPr id="5" name="TextBox 4"/>
          <p:cNvSpPr txBox="1"/>
          <p:nvPr/>
        </p:nvSpPr>
        <p:spPr>
          <a:xfrm>
            <a:off x="8534400" y="4835723"/>
            <a:ext cx="609600" cy="338554"/>
          </a:xfrm>
          <a:prstGeom prst="rect">
            <a:avLst/>
          </a:prstGeom>
          <a:noFill/>
        </p:spPr>
        <p:txBody>
          <a:bodyPr wrap="square" rtlCol="0">
            <a:spAutoFit/>
          </a:bodyPr>
          <a:lstStyle/>
          <a:p>
            <a:r>
              <a:rPr lang="en-US" sz="1600" b="1" dirty="0" smtClean="0">
                <a:solidFill>
                  <a:srgbClr val="FF0000"/>
                </a:solidFill>
                <a:latin typeface="Arial Black" pitchFamily="34" charset="0"/>
              </a:rPr>
              <a:t>10</a:t>
            </a:r>
            <a:endParaRPr lang="en-US" sz="1600" b="1" dirty="0">
              <a:solidFill>
                <a:srgbClr val="FF0000"/>
              </a:solidFill>
              <a:latin typeface="Arial Black"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590550"/>
            <a:ext cx="8763000" cy="3046988"/>
          </a:xfrm>
          <a:prstGeom prst="rect">
            <a:avLst/>
          </a:prstGeom>
        </p:spPr>
        <p:txBody>
          <a:bodyPr wrap="square">
            <a:spAutoFit/>
          </a:bodyPr>
          <a:lstStyle/>
          <a:p>
            <a:pPr algn="just"/>
            <a:r>
              <a:rPr lang="en-US" sz="1600" b="1" u="sng" dirty="0" smtClean="0">
                <a:effectLst>
                  <a:outerShdw blurRad="38100" dist="38100" dir="2700000" algn="tl">
                    <a:srgbClr val="000000">
                      <a:alpha val="43137"/>
                    </a:srgbClr>
                  </a:outerShdw>
                </a:effectLst>
              </a:rPr>
              <a:t>Step 5:</a:t>
            </a:r>
            <a:r>
              <a:rPr lang="en-US" sz="1600" b="1" dirty="0" smtClean="0"/>
              <a:t> </a:t>
            </a:r>
            <a:r>
              <a:rPr lang="en-US" sz="1600" u="sng" dirty="0" smtClean="0">
                <a:solidFill>
                  <a:srgbClr val="FF0000"/>
                </a:solidFill>
              </a:rPr>
              <a:t>Registering Employee Fingerprints: </a:t>
            </a:r>
            <a:r>
              <a:rPr lang="en-US" sz="1600" dirty="0" smtClean="0"/>
              <a:t>Now enroll new employees into the system by capturing and storing their fingerprints in the sensor's database.</a:t>
            </a:r>
          </a:p>
          <a:p>
            <a:pPr algn="just"/>
            <a:r>
              <a:rPr lang="en-US" sz="1600" dirty="0" smtClean="0"/>
              <a:t/>
            </a:r>
            <a:br>
              <a:rPr lang="en-US" sz="1600" dirty="0" smtClean="0"/>
            </a:br>
            <a:r>
              <a:rPr lang="en-US" sz="1600" b="1" u="sng" dirty="0" smtClean="0">
                <a:effectLst>
                  <a:outerShdw blurRad="38100" dist="38100" dir="2700000" algn="tl">
                    <a:srgbClr val="000000">
                      <a:alpha val="43137"/>
                    </a:srgbClr>
                  </a:outerShdw>
                </a:effectLst>
              </a:rPr>
              <a:t>Step 6:</a:t>
            </a:r>
            <a:r>
              <a:rPr lang="en-US" sz="1600" b="1" dirty="0" smtClean="0"/>
              <a:t> </a:t>
            </a:r>
            <a:r>
              <a:rPr lang="en-US" sz="1600" u="sng" dirty="0" smtClean="0">
                <a:solidFill>
                  <a:srgbClr val="FF0000"/>
                </a:solidFill>
              </a:rPr>
              <a:t>Attendance Marking: </a:t>
            </a:r>
            <a:r>
              <a:rPr lang="en-US" sz="1600" dirty="0" smtClean="0"/>
              <a:t>When the employee place their finger on the sensor. </a:t>
            </a:r>
            <a:r>
              <a:rPr lang="en-US" sz="1600" dirty="0" err="1" smtClean="0"/>
              <a:t>Arduino</a:t>
            </a:r>
            <a:r>
              <a:rPr lang="en-US" sz="1600" dirty="0" smtClean="0"/>
              <a:t> Match the scanned fingerprint with the stored templates to verify the employee's identity.</a:t>
            </a:r>
            <a:br>
              <a:rPr lang="en-US" sz="1600" dirty="0" smtClean="0"/>
            </a:br>
            <a:r>
              <a:rPr lang="en-US" sz="1600" dirty="0" smtClean="0"/>
              <a:t>If the fingerprint matches, mark the attendance and display a Attendance Register success message on the LCD display; otherwise, show Fingerprint not </a:t>
            </a:r>
            <a:r>
              <a:rPr lang="en-US" sz="1600" dirty="0" err="1" smtClean="0"/>
              <a:t>registerd</a:t>
            </a:r>
            <a:r>
              <a:rPr lang="en-US" sz="1600" dirty="0" smtClean="0"/>
              <a:t> message.</a:t>
            </a:r>
          </a:p>
          <a:p>
            <a:pPr algn="just"/>
            <a:endParaRPr lang="en-US" sz="1600" dirty="0" smtClean="0"/>
          </a:p>
          <a:p>
            <a:pPr algn="just"/>
            <a:r>
              <a:rPr lang="en-US" sz="1600" b="1" u="sng" dirty="0" smtClean="0">
                <a:effectLst>
                  <a:outerShdw blurRad="38100" dist="38100" dir="2700000" algn="tl">
                    <a:srgbClr val="000000">
                      <a:alpha val="43137"/>
                    </a:srgbClr>
                  </a:outerShdw>
                </a:effectLst>
              </a:rPr>
              <a:t>Step 6:</a:t>
            </a:r>
            <a:r>
              <a:rPr lang="en-US" sz="1600" b="1" dirty="0" smtClean="0"/>
              <a:t> </a:t>
            </a:r>
            <a:r>
              <a:rPr lang="en-US" sz="1600" u="sng" dirty="0" smtClean="0">
                <a:solidFill>
                  <a:srgbClr val="FF0000"/>
                </a:solidFill>
              </a:rPr>
              <a:t>Data Storage and Reporting: </a:t>
            </a:r>
            <a:r>
              <a:rPr lang="en-US" sz="1600" dirty="0" smtClean="0"/>
              <a:t>To download stored attendance in CSV file connect the </a:t>
            </a:r>
            <a:r>
              <a:rPr lang="en-US" sz="1600" dirty="0" err="1" smtClean="0"/>
              <a:t>arduino</a:t>
            </a:r>
            <a:r>
              <a:rPr lang="en-US" sz="1600" dirty="0" smtClean="0"/>
              <a:t> to the PC/Laptop open </a:t>
            </a:r>
            <a:r>
              <a:rPr lang="en-US" sz="1600" b="1" dirty="0" err="1" smtClean="0"/>
              <a:t>Arduino</a:t>
            </a:r>
            <a:r>
              <a:rPr lang="en-US" sz="1600" b="1" dirty="0" smtClean="0"/>
              <a:t> IDE</a:t>
            </a:r>
            <a:r>
              <a:rPr lang="en-US" sz="1600" dirty="0" smtClean="0"/>
              <a:t> app and then press two reset button (one of the </a:t>
            </a:r>
            <a:r>
              <a:rPr lang="en-US" sz="1600" dirty="0" err="1" smtClean="0"/>
              <a:t>rduino</a:t>
            </a:r>
            <a:r>
              <a:rPr lang="en-US" sz="1600" dirty="0" smtClean="0"/>
              <a:t> and another the push button which you set </a:t>
            </a:r>
            <a:r>
              <a:rPr lang="en-US" sz="1600" dirty="0" err="1" smtClean="0"/>
              <a:t>externaly</a:t>
            </a:r>
            <a:r>
              <a:rPr lang="en-US" sz="1600" dirty="0" smtClean="0"/>
              <a:t> ) together.</a:t>
            </a:r>
          </a:p>
          <a:p>
            <a:pPr algn="just"/>
            <a:endParaRPr lang="en-US" sz="1600" dirty="0"/>
          </a:p>
        </p:txBody>
      </p:sp>
      <p:sp>
        <p:nvSpPr>
          <p:cNvPr id="4" name="Rectangle 3"/>
          <p:cNvSpPr/>
          <p:nvPr/>
        </p:nvSpPr>
        <p:spPr>
          <a:xfrm>
            <a:off x="8718884" y="4835723"/>
            <a:ext cx="425116" cy="307777"/>
          </a:xfrm>
          <a:prstGeom prst="rect">
            <a:avLst/>
          </a:prstGeom>
        </p:spPr>
        <p:txBody>
          <a:bodyPr wrap="none">
            <a:spAutoFit/>
          </a:bodyPr>
          <a:lstStyle/>
          <a:p>
            <a:r>
              <a:rPr lang="en-US" b="1" dirty="0" smtClean="0">
                <a:solidFill>
                  <a:srgbClr val="FF0000"/>
                </a:solidFill>
                <a:latin typeface="Arial Black" pitchFamily="34" charset="0"/>
              </a:rPr>
              <a:t>11</a:t>
            </a:r>
            <a:endParaRPr lang="en-US" b="1" dirty="0">
              <a:solidFill>
                <a:srgbClr val="FF0000"/>
              </a:solidFill>
              <a:latin typeface="Arial Black"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ngerprint-attendance-circuit-diagram.jpg"/>
          <p:cNvPicPr>
            <a:picLocks noChangeAspect="1"/>
          </p:cNvPicPr>
          <p:nvPr/>
        </p:nvPicPr>
        <p:blipFill>
          <a:blip r:embed="rId2">
            <a:clrChange>
              <a:clrFrom>
                <a:srgbClr val="FFFFFF"/>
              </a:clrFrom>
              <a:clrTo>
                <a:srgbClr val="FFFFFF">
                  <a:alpha val="0"/>
                </a:srgbClr>
              </a:clrTo>
            </a:clrChange>
          </a:blip>
          <a:stretch>
            <a:fillRect/>
          </a:stretch>
        </p:blipFill>
        <p:spPr>
          <a:xfrm>
            <a:off x="609600" y="1047750"/>
            <a:ext cx="7515617" cy="3810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3581400" y="206573"/>
            <a:ext cx="1563248" cy="307777"/>
          </a:xfrm>
          <a:prstGeom prst="rect">
            <a:avLst/>
          </a:prstGeom>
          <a:noFill/>
        </p:spPr>
        <p:txBody>
          <a:bodyPr wrap="none" rtlCol="0">
            <a:spAutoFit/>
          </a:bodyPr>
          <a:lstStyle/>
          <a:p>
            <a:r>
              <a:rPr lang="en-US" b="1" u="sng" dirty="0" smtClean="0">
                <a:solidFill>
                  <a:srgbClr val="FF0000"/>
                </a:solidFill>
                <a:effectLst>
                  <a:outerShdw blurRad="38100" dist="38100" dir="2700000" algn="tl">
                    <a:srgbClr val="000000">
                      <a:alpha val="43137"/>
                    </a:srgbClr>
                  </a:outerShdw>
                </a:effectLst>
                <a:latin typeface="Arial Rounded MT Bold" pitchFamily="34" charset="0"/>
              </a:rPr>
              <a:t>Circuit Diagram</a:t>
            </a:r>
            <a:endParaRPr lang="en-US" b="1" u="sng" dirty="0">
              <a:solidFill>
                <a:srgbClr val="FF0000"/>
              </a:solidFill>
              <a:effectLst>
                <a:outerShdw blurRad="38100" dist="38100" dir="2700000" algn="tl">
                  <a:srgbClr val="000000">
                    <a:alpha val="43137"/>
                  </a:srgbClr>
                </a:outerShdw>
              </a:effectLst>
              <a:latin typeface="Arial Rounded MT Bold" pitchFamily="34" charset="0"/>
            </a:endParaRPr>
          </a:p>
        </p:txBody>
      </p:sp>
      <p:sp>
        <p:nvSpPr>
          <p:cNvPr id="4" name="Rectangle 3"/>
          <p:cNvSpPr/>
          <p:nvPr/>
        </p:nvSpPr>
        <p:spPr>
          <a:xfrm>
            <a:off x="8718884" y="4835723"/>
            <a:ext cx="425116" cy="307777"/>
          </a:xfrm>
          <a:prstGeom prst="rect">
            <a:avLst/>
          </a:prstGeom>
        </p:spPr>
        <p:txBody>
          <a:bodyPr wrap="none">
            <a:spAutoFit/>
          </a:bodyPr>
          <a:lstStyle/>
          <a:p>
            <a:r>
              <a:rPr lang="en-US" b="1" dirty="0" smtClean="0">
                <a:solidFill>
                  <a:srgbClr val="FF0000"/>
                </a:solidFill>
                <a:latin typeface="Arial Black" pitchFamily="34" charset="0"/>
              </a:rPr>
              <a:t>12</a:t>
            </a:r>
            <a:endParaRPr lang="en-US" b="1" dirty="0">
              <a:solidFill>
                <a:srgbClr val="FF0000"/>
              </a:solidFill>
              <a:latin typeface="Arial Black"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33350"/>
            <a:ext cx="8839200" cy="707886"/>
          </a:xfrm>
          <a:prstGeom prst="rect">
            <a:avLst/>
          </a:prstGeom>
        </p:spPr>
        <p:txBody>
          <a:bodyPr wrap="square">
            <a:spAutoFit/>
          </a:bodyPr>
          <a:lstStyle/>
          <a:p>
            <a:pPr algn="ctr"/>
            <a:r>
              <a:rPr lang="en-US" sz="2000" b="1" u="sng" dirty="0" smtClean="0">
                <a:solidFill>
                  <a:srgbClr val="FF0000"/>
                </a:solidFill>
                <a:effectLst>
                  <a:outerShdw blurRad="38100" dist="38100" dir="2700000" algn="tl">
                    <a:srgbClr val="000000">
                      <a:alpha val="43137"/>
                    </a:srgbClr>
                  </a:outerShdw>
                </a:effectLst>
                <a:latin typeface="Copperplate Gothic Bold" pitchFamily="34" charset="0"/>
              </a:rPr>
              <a:t>Benefits of Fingerprint-Based Biometric </a:t>
            </a:r>
          </a:p>
          <a:p>
            <a:pPr algn="ctr"/>
            <a:r>
              <a:rPr lang="en-US" sz="2000" b="1" u="sng" dirty="0" smtClean="0">
                <a:solidFill>
                  <a:srgbClr val="FF0000"/>
                </a:solidFill>
                <a:effectLst>
                  <a:outerShdw blurRad="38100" dist="38100" dir="2700000" algn="tl">
                    <a:srgbClr val="000000">
                      <a:alpha val="43137"/>
                    </a:srgbClr>
                  </a:outerShdw>
                </a:effectLst>
                <a:latin typeface="Copperplate Gothic Bold" pitchFamily="34" charset="0"/>
              </a:rPr>
              <a:t>Attendance System</a:t>
            </a:r>
            <a:endParaRPr lang="en-US" sz="2000" u="sng" dirty="0">
              <a:solidFill>
                <a:srgbClr val="FF0000"/>
              </a:solidFill>
              <a:effectLst>
                <a:outerShdw blurRad="38100" dist="38100" dir="2700000" algn="tl">
                  <a:srgbClr val="000000">
                    <a:alpha val="43137"/>
                  </a:srgbClr>
                </a:outerShdw>
              </a:effectLst>
              <a:latin typeface="Copperplate Gothic Bold" pitchFamily="34" charset="0"/>
            </a:endParaRPr>
          </a:p>
        </p:txBody>
      </p:sp>
      <p:sp>
        <p:nvSpPr>
          <p:cNvPr id="4" name="Rectangle 3"/>
          <p:cNvSpPr/>
          <p:nvPr/>
        </p:nvSpPr>
        <p:spPr>
          <a:xfrm>
            <a:off x="76200" y="1047750"/>
            <a:ext cx="8991600" cy="3539430"/>
          </a:xfrm>
          <a:prstGeom prst="rect">
            <a:avLst/>
          </a:prstGeom>
        </p:spPr>
        <p:txBody>
          <a:bodyPr wrap="square">
            <a:spAutoFit/>
          </a:bodyPr>
          <a:lstStyle/>
          <a:p>
            <a:pPr algn="just"/>
            <a:r>
              <a:rPr lang="en-US" sz="1600" b="1" u="sng" dirty="0" smtClean="0">
                <a:effectLst>
                  <a:outerShdw blurRad="38100" dist="38100" dir="2700000" algn="tl">
                    <a:srgbClr val="000000">
                      <a:alpha val="43137"/>
                    </a:srgbClr>
                  </a:outerShdw>
                </a:effectLst>
              </a:rPr>
              <a:t>Accuracy:</a:t>
            </a:r>
            <a:r>
              <a:rPr lang="en-US" sz="1600" dirty="0" smtClean="0"/>
              <a:t> Fingerprint patterns are unique to individuals, making the system highly accurate in identifying users. This reduces the chances of proxy attendance or identity fraud.</a:t>
            </a:r>
          </a:p>
          <a:p>
            <a:pPr algn="just"/>
            <a:endParaRPr lang="en-US" sz="1600" dirty="0" smtClean="0"/>
          </a:p>
          <a:p>
            <a:pPr algn="just"/>
            <a:r>
              <a:rPr lang="en-US" sz="1600" b="1" u="sng" dirty="0" smtClean="0">
                <a:effectLst>
                  <a:outerShdw blurRad="38100" dist="38100" dir="2700000" algn="tl">
                    <a:srgbClr val="000000">
                      <a:alpha val="43137"/>
                    </a:srgbClr>
                  </a:outerShdw>
                </a:effectLst>
              </a:rPr>
              <a:t>Time-Efficient:</a:t>
            </a:r>
            <a:r>
              <a:rPr lang="en-US" sz="1600" dirty="0" smtClean="0"/>
              <a:t> The entire process of authentication takes only a few seconds, significantly reducing time wastage during attendance marking.</a:t>
            </a:r>
          </a:p>
          <a:p>
            <a:pPr algn="just"/>
            <a:endParaRPr lang="en-US" sz="1600" dirty="0" smtClean="0"/>
          </a:p>
          <a:p>
            <a:pPr algn="just"/>
            <a:r>
              <a:rPr lang="en-US" sz="1600" b="1" u="sng" dirty="0" smtClean="0">
                <a:effectLst>
                  <a:outerShdw blurRad="38100" dist="38100" dir="2700000" algn="tl">
                    <a:srgbClr val="000000">
                      <a:alpha val="43137"/>
                    </a:srgbClr>
                  </a:outerShdw>
                </a:effectLst>
              </a:rPr>
              <a:t>Cost-Effective:</a:t>
            </a:r>
            <a:r>
              <a:rPr lang="en-US" sz="1600" dirty="0" smtClean="0"/>
              <a:t> Compared to other biometric modalities, fingerprint-based systems are more affordable and require minimal maintenance.</a:t>
            </a:r>
          </a:p>
          <a:p>
            <a:pPr algn="just"/>
            <a:endParaRPr lang="en-US" sz="1600" dirty="0" smtClean="0"/>
          </a:p>
          <a:p>
            <a:pPr algn="just"/>
            <a:r>
              <a:rPr lang="en-US" sz="1600" b="1" u="sng" dirty="0" smtClean="0">
                <a:effectLst>
                  <a:outerShdw blurRad="38100" dist="38100" dir="2700000" algn="tl">
                    <a:srgbClr val="000000">
                      <a:alpha val="43137"/>
                    </a:srgbClr>
                  </a:outerShdw>
                </a:effectLst>
              </a:rPr>
              <a:t>Data Security:</a:t>
            </a:r>
            <a:r>
              <a:rPr lang="en-US" sz="1600" b="1" dirty="0" smtClean="0"/>
              <a:t> </a:t>
            </a:r>
            <a:r>
              <a:rPr lang="en-US" sz="1600" dirty="0" smtClean="0"/>
              <a:t>Fingerprint templates are stored securely within the </a:t>
            </a:r>
            <a:r>
              <a:rPr lang="en-US" sz="1600" dirty="0" err="1" smtClean="0"/>
              <a:t>Arduino's</a:t>
            </a:r>
            <a:r>
              <a:rPr lang="en-US" sz="1600" dirty="0" smtClean="0"/>
              <a:t> memory, reducing the risk of unauthorized access to sensitive data.</a:t>
            </a:r>
          </a:p>
          <a:p>
            <a:pPr algn="just"/>
            <a:endParaRPr lang="en-US" sz="1600" dirty="0" smtClean="0"/>
          </a:p>
          <a:p>
            <a:pPr algn="just"/>
            <a:r>
              <a:rPr lang="en-US" sz="1600" b="1" u="sng" dirty="0" smtClean="0">
                <a:effectLst>
                  <a:outerShdw blurRad="38100" dist="38100" dir="2700000" algn="tl">
                    <a:srgbClr val="000000">
                      <a:alpha val="43137"/>
                    </a:srgbClr>
                  </a:outerShdw>
                </a:effectLst>
              </a:rPr>
              <a:t>User-Friendly:</a:t>
            </a:r>
            <a:r>
              <a:rPr lang="en-US" sz="1600" dirty="0" smtClean="0"/>
              <a:t> The system is user-friendly and requires minimal training for individuals to use it effectively.</a:t>
            </a:r>
            <a:endParaRPr lang="en-US" sz="1600" dirty="0"/>
          </a:p>
        </p:txBody>
      </p:sp>
      <p:sp>
        <p:nvSpPr>
          <p:cNvPr id="5" name="Rectangle 4"/>
          <p:cNvSpPr/>
          <p:nvPr/>
        </p:nvSpPr>
        <p:spPr>
          <a:xfrm>
            <a:off x="8718884" y="4835723"/>
            <a:ext cx="425116" cy="307777"/>
          </a:xfrm>
          <a:prstGeom prst="rect">
            <a:avLst/>
          </a:prstGeom>
        </p:spPr>
        <p:txBody>
          <a:bodyPr wrap="none">
            <a:spAutoFit/>
          </a:bodyPr>
          <a:lstStyle/>
          <a:p>
            <a:r>
              <a:rPr lang="en-US" b="1" dirty="0" smtClean="0">
                <a:solidFill>
                  <a:srgbClr val="FF0000"/>
                </a:solidFill>
                <a:latin typeface="Arial Black" pitchFamily="34" charset="0"/>
              </a:rPr>
              <a:t>13</a:t>
            </a:r>
            <a:endParaRPr lang="en-US" b="1" dirty="0">
              <a:solidFill>
                <a:srgbClr val="FF0000"/>
              </a:solidFill>
              <a:latin typeface="Arial Black"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0" y="57150"/>
            <a:ext cx="1883849" cy="400110"/>
          </a:xfrm>
          <a:prstGeom prst="rect">
            <a:avLst/>
          </a:prstGeom>
        </p:spPr>
        <p:txBody>
          <a:bodyPr wrap="none">
            <a:spAutoFit/>
          </a:bodyPr>
          <a:lstStyle/>
          <a:p>
            <a:r>
              <a:rPr lang="en-US" sz="2000" b="1" u="sng" dirty="0" smtClean="0">
                <a:solidFill>
                  <a:srgbClr val="FF0000"/>
                </a:solidFill>
                <a:effectLst>
                  <a:outerShdw blurRad="38100" dist="38100" dir="2700000" algn="tl">
                    <a:srgbClr val="000000">
                      <a:alpha val="43137"/>
                    </a:srgbClr>
                  </a:outerShdw>
                </a:effectLst>
                <a:latin typeface="Copperplate Gothic Bold" pitchFamily="34" charset="0"/>
              </a:rPr>
              <a:t>Conclusion</a:t>
            </a:r>
            <a:endParaRPr lang="en-US" sz="2000" u="sng" dirty="0">
              <a:solidFill>
                <a:srgbClr val="FF0000"/>
              </a:solidFill>
              <a:effectLst>
                <a:outerShdw blurRad="38100" dist="38100" dir="2700000" algn="tl">
                  <a:srgbClr val="000000">
                    <a:alpha val="43137"/>
                  </a:srgbClr>
                </a:outerShdw>
              </a:effectLst>
              <a:latin typeface="Copperplate Gothic Bold" pitchFamily="34" charset="0"/>
            </a:endParaRPr>
          </a:p>
        </p:txBody>
      </p:sp>
      <p:sp>
        <p:nvSpPr>
          <p:cNvPr id="4" name="Rectangle 3"/>
          <p:cNvSpPr/>
          <p:nvPr/>
        </p:nvSpPr>
        <p:spPr>
          <a:xfrm>
            <a:off x="152400" y="1200150"/>
            <a:ext cx="8686800" cy="1815882"/>
          </a:xfrm>
          <a:prstGeom prst="rect">
            <a:avLst/>
          </a:prstGeom>
        </p:spPr>
        <p:txBody>
          <a:bodyPr wrap="square">
            <a:spAutoFit/>
          </a:bodyPr>
          <a:lstStyle/>
          <a:p>
            <a:pPr algn="just">
              <a:buFont typeface="Wingdings" pitchFamily="2" charset="2"/>
              <a:buChar char="Ø"/>
            </a:pPr>
            <a:r>
              <a:rPr lang="en-US" dirty="0" smtClean="0">
                <a:latin typeface="Arial" pitchFamily="34" charset="0"/>
                <a:cs typeface="Arial" pitchFamily="34" charset="0"/>
              </a:rPr>
              <a:t> </a:t>
            </a:r>
            <a:r>
              <a:rPr lang="en-US" sz="1600" dirty="0" smtClean="0">
                <a:latin typeface="Arial" pitchFamily="34" charset="0"/>
                <a:cs typeface="Arial" pitchFamily="34" charset="0"/>
              </a:rPr>
              <a:t>The Fingerprint-Based Biometric Attendance System using </a:t>
            </a:r>
            <a:r>
              <a:rPr lang="en-US" sz="1600" dirty="0" err="1" smtClean="0">
                <a:latin typeface="Arial" pitchFamily="34" charset="0"/>
                <a:cs typeface="Arial" pitchFamily="34" charset="0"/>
              </a:rPr>
              <a:t>Arduino</a:t>
            </a:r>
            <a:r>
              <a:rPr lang="en-US" sz="1600" dirty="0" smtClean="0">
                <a:latin typeface="Arial" pitchFamily="34" charset="0"/>
                <a:cs typeface="Arial" pitchFamily="34" charset="0"/>
              </a:rPr>
              <a:t> represents a significant leap in attendance tracking technology. By leveraging the uniqueness of fingerprints, this system provides an accurate, efficient, and secure solution for managing workforce attendance. With its ability to eliminate time theft and enhance overall productivity, organizations can enjoy streamlined operations and improved workforce management. As biometric technology continues to evolve, we can expect even more sophisticated solutions that further enhance security and efficiency in various aspects of our lives. </a:t>
            </a:r>
            <a:endParaRPr lang="en-US" dirty="0">
              <a:latin typeface="Arial" pitchFamily="34" charset="0"/>
              <a:cs typeface="Arial" pitchFamily="34" charset="0"/>
            </a:endParaRPr>
          </a:p>
        </p:txBody>
      </p:sp>
      <p:sp>
        <p:nvSpPr>
          <p:cNvPr id="5" name="Rectangle 4"/>
          <p:cNvSpPr/>
          <p:nvPr/>
        </p:nvSpPr>
        <p:spPr>
          <a:xfrm>
            <a:off x="8718884" y="4835723"/>
            <a:ext cx="425116" cy="307777"/>
          </a:xfrm>
          <a:prstGeom prst="rect">
            <a:avLst/>
          </a:prstGeom>
        </p:spPr>
        <p:txBody>
          <a:bodyPr wrap="none">
            <a:spAutoFit/>
          </a:bodyPr>
          <a:lstStyle/>
          <a:p>
            <a:r>
              <a:rPr lang="en-US" b="1" dirty="0" smtClean="0">
                <a:solidFill>
                  <a:srgbClr val="FF0000"/>
                </a:solidFill>
                <a:latin typeface="Arial Black" pitchFamily="34" charset="0"/>
              </a:rPr>
              <a:t>14</a:t>
            </a:r>
            <a:endParaRPr lang="en-US" b="1" dirty="0">
              <a:solidFill>
                <a:srgbClr val="FF0000"/>
              </a:solidFill>
              <a:latin typeface="Arial Blac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ctrTitle" idx="4294967295"/>
          </p:nvPr>
        </p:nvSpPr>
        <p:spPr>
          <a:xfrm>
            <a:off x="845595" y="946275"/>
            <a:ext cx="4671600" cy="1902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6800">
                <a:solidFill>
                  <a:schemeClr val="lt1"/>
                </a:solidFill>
              </a:rPr>
              <a:t>Thank you! </a:t>
            </a:r>
            <a:endParaRPr sz="6800">
              <a:solidFill>
                <a:schemeClr val="lt1"/>
              </a:solidFill>
            </a:endParaRPr>
          </a:p>
        </p:txBody>
      </p:sp>
      <p:sp>
        <p:nvSpPr>
          <p:cNvPr id="304" name="Google Shape;304;p46"/>
          <p:cNvSpPr/>
          <p:nvPr/>
        </p:nvSpPr>
        <p:spPr>
          <a:xfrm>
            <a:off x="2971800" y="2724150"/>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13" name="Google Shape;313;p46"/>
          <p:cNvSpPr/>
          <p:nvPr/>
        </p:nvSpPr>
        <p:spPr>
          <a:xfrm rot="2466773">
            <a:off x="2066947" y="609281"/>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14" name="Google Shape;314;p46"/>
          <p:cNvSpPr/>
          <p:nvPr/>
        </p:nvSpPr>
        <p:spPr>
          <a:xfrm rot="-1609367">
            <a:off x="433319" y="1180355"/>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15" name="Google Shape;315;p46"/>
          <p:cNvSpPr/>
          <p:nvPr/>
        </p:nvSpPr>
        <p:spPr>
          <a:xfrm rot="2926420">
            <a:off x="655319" y="2928254"/>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16" name="Google Shape;316;p46"/>
          <p:cNvSpPr/>
          <p:nvPr/>
        </p:nvSpPr>
        <p:spPr>
          <a:xfrm rot="-1609361">
            <a:off x="3616701" y="100960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pic>
        <p:nvPicPr>
          <p:cNvPr id="17" name="Picture 16" descr="biometric_attendance_system_with_iot-min.jpg"/>
          <p:cNvPicPr>
            <a:picLocks noChangeAspect="1"/>
          </p:cNvPicPr>
          <p:nvPr/>
        </p:nvPicPr>
        <p:blipFill>
          <a:blip r:embed="rId3"/>
          <a:stretch>
            <a:fillRect/>
          </a:stretch>
        </p:blipFill>
        <p:spPr>
          <a:xfrm>
            <a:off x="4495800" y="1352550"/>
            <a:ext cx="4223819" cy="2819400"/>
          </a:xfrm>
          <a:prstGeom prst="rect">
            <a:avLst/>
          </a:prstGeom>
          <a:ln>
            <a:noFill/>
          </a:ln>
          <a:effectLst>
            <a:softEdge rad="112500"/>
          </a:effectLst>
        </p:spPr>
      </p:pic>
      <p:sp>
        <p:nvSpPr>
          <p:cNvPr id="9" name="Rectangle 8"/>
          <p:cNvSpPr/>
          <p:nvPr/>
        </p:nvSpPr>
        <p:spPr>
          <a:xfrm>
            <a:off x="8718884" y="4835723"/>
            <a:ext cx="425116" cy="307777"/>
          </a:xfrm>
          <a:prstGeom prst="rect">
            <a:avLst/>
          </a:prstGeom>
        </p:spPr>
        <p:txBody>
          <a:bodyPr wrap="none">
            <a:spAutoFit/>
          </a:bodyPr>
          <a:lstStyle/>
          <a:p>
            <a:r>
              <a:rPr lang="en-US" b="1" dirty="0" smtClean="0">
                <a:solidFill>
                  <a:srgbClr val="FF0000"/>
                </a:solidFill>
                <a:latin typeface="Arial Black" pitchFamily="34" charset="0"/>
              </a:rPr>
              <a:t>15</a:t>
            </a:r>
            <a:endParaRPr lang="en-US" b="1" dirty="0">
              <a:solidFill>
                <a:srgbClr val="FF0000"/>
              </a:solidFill>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Rectangle 2"/>
          <p:cNvSpPr/>
          <p:nvPr/>
        </p:nvSpPr>
        <p:spPr>
          <a:xfrm>
            <a:off x="5029200" y="1047750"/>
            <a:ext cx="3429000" cy="2590800"/>
          </a:xfrm>
          <a:prstGeom prst="rect">
            <a:avLst/>
          </a:prstGeom>
          <a:blipFill>
            <a:blip r:embed="rId3"/>
            <a:stretch>
              <a:fillRect/>
            </a:stretch>
          </a:blipFill>
          <a:ln>
            <a:no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2400" y="438150"/>
            <a:ext cx="4366901" cy="4001095"/>
          </a:xfrm>
          <a:prstGeom prst="rect">
            <a:avLst/>
          </a:prstGeom>
          <a:noFill/>
        </p:spPr>
        <p:txBody>
          <a:bodyPr wrap="square" rtlCol="0">
            <a:spAutoFit/>
          </a:bodyPr>
          <a:lstStyle/>
          <a:p>
            <a:pPr algn="ctr">
              <a:lnSpc>
                <a:spcPct val="150000"/>
              </a:lnSpc>
            </a:pPr>
            <a:r>
              <a:rPr lang="en-US" sz="3200" b="1" i="1" dirty="0" smtClean="0">
                <a:solidFill>
                  <a:srgbClr val="FFFF00"/>
                </a:solidFill>
                <a:effectLst>
                  <a:outerShdw blurRad="38100" dist="38100" dir="2700000" algn="tl">
                    <a:srgbClr val="000000">
                      <a:alpha val="43137"/>
                    </a:srgbClr>
                  </a:outerShdw>
                </a:effectLst>
                <a:latin typeface="Copperplate Gothic Bold" pitchFamily="34" charset="0"/>
              </a:rPr>
              <a:t>Fingerprint Based Biometric Attendance</a:t>
            </a:r>
          </a:p>
          <a:p>
            <a:pPr algn="ctr">
              <a:lnSpc>
                <a:spcPct val="150000"/>
              </a:lnSpc>
            </a:pPr>
            <a:r>
              <a:rPr lang="en-US" sz="3200" b="1" i="1" dirty="0" smtClean="0">
                <a:solidFill>
                  <a:srgbClr val="FFFF00"/>
                </a:solidFill>
                <a:effectLst>
                  <a:outerShdw blurRad="38100" dist="38100" dir="2700000" algn="tl">
                    <a:srgbClr val="000000">
                      <a:alpha val="43137"/>
                    </a:srgbClr>
                  </a:outerShdw>
                </a:effectLst>
                <a:latin typeface="Copperplate Gothic Bold" pitchFamily="34" charset="0"/>
              </a:rPr>
              <a:t> System using </a:t>
            </a:r>
            <a:r>
              <a:rPr lang="en-US" sz="3200" b="1" i="1" dirty="0" err="1" smtClean="0">
                <a:solidFill>
                  <a:srgbClr val="FFFF00"/>
                </a:solidFill>
                <a:effectLst>
                  <a:outerShdw blurRad="38100" dist="38100" dir="2700000" algn="tl">
                    <a:srgbClr val="000000">
                      <a:alpha val="43137"/>
                    </a:srgbClr>
                  </a:outerShdw>
                </a:effectLst>
                <a:latin typeface="Copperplate Gothic Bold" pitchFamily="34" charset="0"/>
              </a:rPr>
              <a:t>Arduino</a:t>
            </a:r>
            <a:endParaRPr lang="en-US" sz="3200" b="1" i="1" dirty="0" smtClean="0">
              <a:solidFill>
                <a:srgbClr val="FFFF00"/>
              </a:solidFill>
              <a:effectLst>
                <a:outerShdw blurRad="38100" dist="38100" dir="2700000" algn="tl">
                  <a:srgbClr val="000000">
                    <a:alpha val="43137"/>
                  </a:srgbClr>
                </a:outerShdw>
              </a:effectLst>
              <a:latin typeface="Copperplate Gothic Bold" pitchFamily="34" charset="0"/>
            </a:endParaRPr>
          </a:p>
          <a:p>
            <a:pPr algn="ctr"/>
            <a:endParaRPr lang="en-US" b="1" i="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1</a:t>
            </a:r>
            <a:endParaRPr lang="en-US" sz="1600" b="1" dirty="0">
              <a:solidFill>
                <a:srgbClr val="FF0000"/>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2" name="TextBox 1"/>
          <p:cNvSpPr txBox="1"/>
          <p:nvPr/>
        </p:nvSpPr>
        <p:spPr>
          <a:xfrm>
            <a:off x="76200" y="819150"/>
            <a:ext cx="9135090" cy="3170099"/>
          </a:xfrm>
          <a:prstGeom prst="rect">
            <a:avLst/>
          </a:prstGeom>
          <a:noFill/>
        </p:spPr>
        <p:txBody>
          <a:bodyPr wrap="square" rtlCol="0">
            <a:spAutoFit/>
          </a:bodyPr>
          <a:lstStyle/>
          <a:p>
            <a:pPr algn="just">
              <a:buFont typeface="Wingdings" pitchFamily="2" charset="2"/>
              <a:buChar char="Ø"/>
            </a:pPr>
            <a:r>
              <a:rPr lang="en-US" sz="2000" dirty="0" smtClean="0">
                <a:solidFill>
                  <a:schemeClr val="tx1"/>
                </a:solidFill>
              </a:rPr>
              <a:t> Attendance systems are commonly used systems to mark the presence in </a:t>
            </a:r>
          </a:p>
          <a:p>
            <a:pPr algn="just"/>
            <a:r>
              <a:rPr lang="en-US" sz="2000" dirty="0" smtClean="0">
                <a:solidFill>
                  <a:schemeClr val="tx1"/>
                </a:solidFill>
              </a:rPr>
              <a:t>offices and schools. From  manually marking the attendance in attendance </a:t>
            </a:r>
          </a:p>
          <a:p>
            <a:pPr algn="just"/>
            <a:r>
              <a:rPr lang="en-US" sz="2000" dirty="0" smtClean="0">
                <a:solidFill>
                  <a:schemeClr val="tx1"/>
                </a:solidFill>
              </a:rPr>
              <a:t>registers to using high-tech applications and bio-metric systems, </a:t>
            </a:r>
          </a:p>
          <a:p>
            <a:pPr algn="just"/>
            <a:r>
              <a:rPr lang="en-US" sz="2000" dirty="0" smtClean="0">
                <a:solidFill>
                  <a:schemeClr val="tx1"/>
                </a:solidFill>
              </a:rPr>
              <a:t>these systems have improved significantly.</a:t>
            </a:r>
          </a:p>
          <a:p>
            <a:pPr algn="just"/>
            <a:endParaRPr lang="en-US" sz="2000" dirty="0" smtClean="0">
              <a:solidFill>
                <a:schemeClr val="tx1"/>
              </a:solidFill>
            </a:endParaRPr>
          </a:p>
          <a:p>
            <a:pPr algn="just">
              <a:buFont typeface="Wingdings" pitchFamily="2" charset="2"/>
              <a:buChar char="Ø"/>
            </a:pPr>
            <a:r>
              <a:rPr lang="en-US" sz="2000" dirty="0" smtClean="0">
                <a:solidFill>
                  <a:schemeClr val="tx1"/>
                </a:solidFill>
              </a:rPr>
              <a:t> It is widely accepted that a proper attendance management system is crucial</a:t>
            </a:r>
          </a:p>
          <a:p>
            <a:pPr algn="just"/>
            <a:r>
              <a:rPr lang="en-US" sz="2000" dirty="0" smtClean="0">
                <a:solidFill>
                  <a:schemeClr val="tx1"/>
                </a:solidFill>
              </a:rPr>
              <a:t>for any kind of institution. Since there are a lot of practical issues involved in</a:t>
            </a:r>
          </a:p>
          <a:p>
            <a:pPr algn="just"/>
            <a:r>
              <a:rPr lang="en-US" sz="2000" dirty="0" smtClean="0">
                <a:solidFill>
                  <a:schemeClr val="tx1"/>
                </a:solidFill>
              </a:rPr>
              <a:t>paper-based manual attendance methods, nowadays almost all companies</a:t>
            </a:r>
          </a:p>
          <a:p>
            <a:pPr algn="just"/>
            <a:r>
              <a:rPr lang="en-US" sz="2000" dirty="0" smtClean="0">
                <a:solidFill>
                  <a:schemeClr val="tx1"/>
                </a:solidFill>
              </a:rPr>
              <a:t>have automated their process of attendance management.</a:t>
            </a:r>
          </a:p>
          <a:p>
            <a:pPr algn="just"/>
            <a:endParaRPr lang="en-US" sz="2000" dirty="0">
              <a:solidFill>
                <a:schemeClr val="tx1"/>
              </a:solidFill>
            </a:endParaRPr>
          </a:p>
        </p:txBody>
      </p:sp>
      <p:sp>
        <p:nvSpPr>
          <p:cNvPr id="3" name="TextBox 2"/>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2</a:t>
            </a:r>
            <a:endParaRPr lang="en-US" sz="16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2" name="Rectangle 1"/>
          <p:cNvSpPr/>
          <p:nvPr/>
        </p:nvSpPr>
        <p:spPr>
          <a:xfrm>
            <a:off x="533400" y="209550"/>
            <a:ext cx="8149988" cy="400110"/>
          </a:xfrm>
          <a:prstGeom prst="rect">
            <a:avLst/>
          </a:prstGeom>
          <a:noFill/>
        </p:spPr>
        <p:txBody>
          <a:bodyPr wrap="square" lIns="91440" tIns="45720" rIns="91440" bIns="45720">
            <a:spAutoFit/>
          </a:bodyPr>
          <a:lstStyle/>
          <a:p>
            <a:pPr algn="ctr"/>
            <a:r>
              <a:rPr lang="en-US" sz="2000" b="1" u="sng" dirty="0" smtClean="0">
                <a:solidFill>
                  <a:srgbClr val="FFFF00"/>
                </a:solidFill>
                <a:effectLst>
                  <a:outerShdw blurRad="38100" dist="38100" dir="2700000" algn="tl">
                    <a:srgbClr val="000000">
                      <a:alpha val="43137"/>
                    </a:srgbClr>
                  </a:outerShdw>
                </a:effectLst>
                <a:latin typeface="Arial Rounded MT Bold" pitchFamily="34" charset="0"/>
              </a:rPr>
              <a:t>Understanding Fingerprint-Based Biometric Attendance System</a:t>
            </a:r>
            <a:endParaRPr lang="en-US" sz="2000" b="1" u="sng" cap="none" spc="50" dirty="0">
              <a:ln w="12700" cmpd="sng">
                <a:solidFill>
                  <a:schemeClr val="accent6">
                    <a:satMod val="120000"/>
                    <a:shade val="80000"/>
                  </a:schemeClr>
                </a:solidFill>
                <a:prstDash val="solid"/>
              </a:ln>
              <a:solidFill>
                <a:srgbClr val="FFFF00"/>
              </a:solidFill>
              <a:effectLst>
                <a:outerShdw blurRad="38100" dist="38100" dir="2700000" algn="tl">
                  <a:srgbClr val="000000">
                    <a:alpha val="43137"/>
                  </a:srgbClr>
                </a:outerShdw>
              </a:effectLst>
              <a:latin typeface="Arial Rounded MT Bold" pitchFamily="34" charset="0"/>
            </a:endParaRPr>
          </a:p>
        </p:txBody>
      </p:sp>
      <p:sp>
        <p:nvSpPr>
          <p:cNvPr id="3" name="TextBox 2"/>
          <p:cNvSpPr txBox="1"/>
          <p:nvPr/>
        </p:nvSpPr>
        <p:spPr>
          <a:xfrm>
            <a:off x="228600" y="1276350"/>
            <a:ext cx="8763000" cy="1938992"/>
          </a:xfrm>
          <a:prstGeom prst="rect">
            <a:avLst/>
          </a:prstGeom>
          <a:noFill/>
        </p:spPr>
        <p:txBody>
          <a:bodyPr wrap="square" rtlCol="0">
            <a:spAutoFit/>
          </a:bodyPr>
          <a:lstStyle/>
          <a:p>
            <a:pPr algn="just">
              <a:buFont typeface="Wingdings" pitchFamily="2" charset="2"/>
              <a:buChar char="v"/>
            </a:pPr>
            <a:r>
              <a:rPr lang="en-US" sz="2000" dirty="0" smtClean="0">
                <a:solidFill>
                  <a:srgbClr val="66FF66"/>
                </a:solidFill>
                <a:effectLst>
                  <a:outerShdw blurRad="38100" dist="38100" dir="2700000" algn="tl">
                    <a:srgbClr val="000000">
                      <a:alpha val="43137"/>
                    </a:srgbClr>
                  </a:outerShdw>
                </a:effectLst>
              </a:rPr>
              <a:t> Fingerprint biometrics is based on the unique patterns of ridges and furrows present on an individual's fingertips. These patterns are virtually impossible to replicate, making fingerprints an ideal identifier for biometric applications. A Fingerprint-Based Biometric Attendance System using </a:t>
            </a:r>
            <a:r>
              <a:rPr lang="en-US" sz="2000" dirty="0" err="1" smtClean="0">
                <a:solidFill>
                  <a:srgbClr val="66FF66"/>
                </a:solidFill>
                <a:effectLst>
                  <a:outerShdw blurRad="38100" dist="38100" dir="2700000" algn="tl">
                    <a:srgbClr val="000000">
                      <a:alpha val="43137"/>
                    </a:srgbClr>
                  </a:outerShdw>
                </a:effectLst>
              </a:rPr>
              <a:t>Arduino</a:t>
            </a:r>
            <a:r>
              <a:rPr lang="en-US" sz="2000" dirty="0" smtClean="0">
                <a:solidFill>
                  <a:srgbClr val="66FF66"/>
                </a:solidFill>
                <a:effectLst>
                  <a:outerShdw blurRad="38100" dist="38100" dir="2700000" algn="tl">
                    <a:srgbClr val="000000">
                      <a:alpha val="43137"/>
                    </a:srgbClr>
                  </a:outerShdw>
                </a:effectLst>
              </a:rPr>
              <a:t> utilizes this unique trait to provide an accurate and secure method of recording attendance.</a:t>
            </a:r>
            <a:endParaRPr lang="en-US" sz="2000" dirty="0">
              <a:solidFill>
                <a:srgbClr val="66FF66"/>
              </a:solidFill>
              <a:effectLst>
                <a:outerShdw blurRad="38100" dist="38100" dir="2700000" algn="tl">
                  <a:srgbClr val="000000">
                    <a:alpha val="43137"/>
                  </a:srgbClr>
                </a:outerShdw>
              </a:effectLst>
            </a:endParaRPr>
          </a:p>
        </p:txBody>
      </p:sp>
      <p:pic>
        <p:nvPicPr>
          <p:cNvPr id="4" name="Picture 3" descr="021-1200x600.jpg"/>
          <p:cNvPicPr>
            <a:picLocks noChangeAspect="1"/>
          </p:cNvPicPr>
          <p:nvPr/>
        </p:nvPicPr>
        <p:blipFill>
          <a:blip r:embed="rId3"/>
          <a:stretch>
            <a:fillRect/>
          </a:stretch>
        </p:blipFill>
        <p:spPr>
          <a:xfrm>
            <a:off x="4724400" y="3181350"/>
            <a:ext cx="3657600" cy="1828800"/>
          </a:xfrm>
          <a:prstGeom prst="rect">
            <a:avLst/>
          </a:prstGeom>
          <a:ln>
            <a:noFill/>
          </a:ln>
          <a:effectLst>
            <a:softEdge rad="112500"/>
          </a:effectLst>
        </p:spPr>
      </p:pic>
      <p:sp>
        <p:nvSpPr>
          <p:cNvPr id="5" name="TextBox 4"/>
          <p:cNvSpPr txBox="1"/>
          <p:nvPr/>
        </p:nvSpPr>
        <p:spPr>
          <a:xfrm>
            <a:off x="8763000" y="4835723"/>
            <a:ext cx="381000" cy="584775"/>
          </a:xfrm>
          <a:prstGeom prst="rect">
            <a:avLst/>
          </a:prstGeom>
          <a:noFill/>
        </p:spPr>
        <p:txBody>
          <a:bodyPr wrap="square" rtlCol="0">
            <a:spAutoFit/>
          </a:bodyPr>
          <a:lstStyle/>
          <a:p>
            <a:r>
              <a:rPr lang="en-US" sz="1600" b="1" dirty="0" smtClean="0">
                <a:solidFill>
                  <a:srgbClr val="FF0000"/>
                </a:solidFill>
                <a:latin typeface="Arial Black" pitchFamily="34" charset="0"/>
              </a:rPr>
              <a:t>3</a:t>
            </a:r>
          </a:p>
          <a:p>
            <a:endParaRPr lang="en-US" sz="1600" b="1" dirty="0">
              <a:solidFill>
                <a:srgbClr val="FF0000"/>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2" name="Rectangle 1"/>
          <p:cNvSpPr/>
          <p:nvPr/>
        </p:nvSpPr>
        <p:spPr>
          <a:xfrm>
            <a:off x="2286000" y="57150"/>
            <a:ext cx="4027064" cy="461665"/>
          </a:xfrm>
          <a:prstGeom prst="rect">
            <a:avLst/>
          </a:prstGeom>
        </p:spPr>
        <p:txBody>
          <a:bodyPr wrap="none">
            <a:spAutoFit/>
          </a:bodyPr>
          <a:lstStyle/>
          <a:p>
            <a:r>
              <a:rPr lang="en-US" sz="2400" b="1" u="sng" dirty="0" smtClean="0">
                <a:solidFill>
                  <a:srgbClr val="FF0000"/>
                </a:solidFill>
                <a:latin typeface="Copperplate Gothic Bold" pitchFamily="34" charset="0"/>
              </a:rPr>
              <a:t>Components Required</a:t>
            </a:r>
            <a:endParaRPr lang="en-US" sz="2400" u="sng" dirty="0">
              <a:solidFill>
                <a:srgbClr val="FF0000"/>
              </a:solidFill>
              <a:latin typeface="Copperplate Gothic Bold" pitchFamily="34" charset="0"/>
            </a:endParaRPr>
          </a:p>
        </p:txBody>
      </p:sp>
      <p:sp>
        <p:nvSpPr>
          <p:cNvPr id="3" name="Rectangle 2"/>
          <p:cNvSpPr/>
          <p:nvPr/>
        </p:nvSpPr>
        <p:spPr>
          <a:xfrm>
            <a:off x="76200" y="1047750"/>
            <a:ext cx="7315200" cy="3293209"/>
          </a:xfrm>
          <a:prstGeom prst="rect">
            <a:avLst/>
          </a:prstGeom>
        </p:spPr>
        <p:txBody>
          <a:bodyPr wrap="square">
            <a:spAutoFit/>
          </a:bodyPr>
          <a:lstStyle/>
          <a:p>
            <a:pPr marL="342900" indent="-342900">
              <a:buAutoNum type="arabicParenR"/>
            </a:pPr>
            <a:r>
              <a:rPr lang="en-US" sz="1600" dirty="0" err="1" smtClean="0"/>
              <a:t>Arduino</a:t>
            </a:r>
            <a:r>
              <a:rPr lang="en-US" sz="1600" dirty="0" smtClean="0"/>
              <a:t> Uno</a:t>
            </a:r>
          </a:p>
          <a:p>
            <a:pPr marL="342900" indent="-342900">
              <a:buAutoNum type="arabicParenR"/>
            </a:pPr>
            <a:r>
              <a:rPr lang="en-US" sz="1600" dirty="0" smtClean="0"/>
              <a:t>16x2 LCD</a:t>
            </a:r>
          </a:p>
          <a:p>
            <a:pPr marL="342900" indent="-342900">
              <a:buFont typeface="Arial" panose="020B0604020202020204"/>
              <a:buAutoNum type="arabicParenR"/>
            </a:pPr>
            <a:r>
              <a:rPr lang="en-US" sz="1600" dirty="0" smtClean="0"/>
              <a:t>RTC Module (Real Time Clock Module DS3231/DS1307)</a:t>
            </a:r>
          </a:p>
          <a:p>
            <a:pPr marL="342900" indent="-342900">
              <a:buAutoNum type="arabicParenR"/>
            </a:pPr>
            <a:r>
              <a:rPr lang="en-US" sz="1600" dirty="0" smtClean="0"/>
              <a:t>Fingerprint </a:t>
            </a:r>
            <a:r>
              <a:rPr lang="en-US" sz="1600" dirty="0" err="1" smtClean="0"/>
              <a:t>Senser</a:t>
            </a:r>
            <a:r>
              <a:rPr lang="en-US" sz="1600" dirty="0" smtClean="0"/>
              <a:t> Module ( R305/R307 Fingerprint Sensor)</a:t>
            </a:r>
          </a:p>
          <a:p>
            <a:pPr marL="342900" indent="-342900">
              <a:buAutoNum type="arabicParenR"/>
            </a:pPr>
            <a:r>
              <a:rPr lang="en-US" sz="1600" dirty="0" smtClean="0"/>
              <a:t>Push Buttons</a:t>
            </a:r>
          </a:p>
          <a:p>
            <a:pPr marL="342900" indent="-342900">
              <a:buAutoNum type="arabicParenR"/>
            </a:pPr>
            <a:r>
              <a:rPr lang="en-US" sz="1600" dirty="0" smtClean="0"/>
              <a:t>SPST Switch </a:t>
            </a:r>
          </a:p>
          <a:p>
            <a:pPr marL="342900" indent="-342900">
              <a:buAutoNum type="arabicParenR"/>
            </a:pPr>
            <a:r>
              <a:rPr lang="en-US" sz="1600" dirty="0" smtClean="0"/>
              <a:t>3V Battery for RTC Module </a:t>
            </a:r>
          </a:p>
          <a:p>
            <a:pPr marL="342900" indent="-342900">
              <a:buAutoNum type="arabicParenR"/>
            </a:pPr>
            <a:r>
              <a:rPr lang="en-US" sz="1600" dirty="0" smtClean="0"/>
              <a:t>Li-Ion Rechargeable Battery</a:t>
            </a:r>
          </a:p>
          <a:p>
            <a:pPr marL="342900" indent="-342900">
              <a:buAutoNum type="arabicParenR"/>
            </a:pPr>
            <a:r>
              <a:rPr lang="en-US" sz="1600" dirty="0" smtClean="0"/>
              <a:t>connector wires </a:t>
            </a:r>
          </a:p>
          <a:p>
            <a:pPr marL="342900" indent="-342900">
              <a:buAutoNum type="arabicParenR"/>
            </a:pPr>
            <a:r>
              <a:rPr lang="en-US" sz="1600" dirty="0" smtClean="0"/>
              <a:t> Buzzer </a:t>
            </a:r>
          </a:p>
          <a:p>
            <a:pPr marL="342900" indent="-342900">
              <a:buAutoNum type="arabicParenR"/>
            </a:pPr>
            <a:r>
              <a:rPr lang="en-US" sz="1600" dirty="0" smtClean="0"/>
              <a:t>Red LED </a:t>
            </a:r>
          </a:p>
          <a:p>
            <a:pPr marL="342900" indent="-342900">
              <a:buAutoNum type="arabicParenR"/>
            </a:pPr>
            <a:r>
              <a:rPr lang="en-US" sz="1600" dirty="0" smtClean="0"/>
              <a:t>Bread Board</a:t>
            </a:r>
          </a:p>
          <a:p>
            <a:pPr marL="342900" indent="-342900">
              <a:buAutoNum type="arabicParenR"/>
            </a:pPr>
            <a:r>
              <a:rPr lang="en-US" sz="1600" dirty="0" smtClean="0"/>
              <a:t>Plastic BOX </a:t>
            </a:r>
            <a:endParaRPr lang="en-US" dirty="0"/>
          </a:p>
        </p:txBody>
      </p:sp>
      <p:sp>
        <p:nvSpPr>
          <p:cNvPr id="4" name="TextBox 3"/>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4</a:t>
            </a:r>
            <a:endParaRPr lang="en-US" sz="1600" b="1" dirty="0">
              <a:solidFill>
                <a:srgbClr val="FF0000"/>
              </a:solidFill>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2" name="Picture 1" descr="41yEcVSaOFL.jpg"/>
          <p:cNvPicPr>
            <a:picLocks noChangeAspect="1"/>
          </p:cNvPicPr>
          <p:nvPr/>
        </p:nvPicPr>
        <p:blipFill>
          <a:blip r:embed="rId3">
            <a:clrChange>
              <a:clrFrom>
                <a:srgbClr val="FFFFFF"/>
              </a:clrFrom>
              <a:clrTo>
                <a:srgbClr val="FFFFFF">
                  <a:alpha val="0"/>
                </a:srgbClr>
              </a:clrTo>
            </a:clrChange>
          </a:blip>
          <a:stretch>
            <a:fillRect/>
          </a:stretch>
        </p:blipFill>
        <p:spPr>
          <a:xfrm>
            <a:off x="2133600" y="3333750"/>
            <a:ext cx="3232533" cy="2133600"/>
          </a:xfrm>
          <a:prstGeom prst="rect">
            <a:avLst/>
          </a:prstGeom>
        </p:spPr>
      </p:pic>
      <p:pic>
        <p:nvPicPr>
          <p:cNvPr id="3" name="Picture 2" descr="download (4).jpeg"/>
          <p:cNvPicPr>
            <a:picLocks noChangeAspect="1"/>
          </p:cNvPicPr>
          <p:nvPr/>
        </p:nvPicPr>
        <p:blipFill>
          <a:blip r:embed="rId4">
            <a:clrChange>
              <a:clrFrom>
                <a:srgbClr val="FFFFFF"/>
              </a:clrFrom>
              <a:clrTo>
                <a:srgbClr val="FFFFFF">
                  <a:alpha val="0"/>
                </a:srgbClr>
              </a:clrTo>
            </a:clrChange>
          </a:blip>
          <a:stretch>
            <a:fillRect/>
          </a:stretch>
        </p:blipFill>
        <p:spPr>
          <a:xfrm>
            <a:off x="228600" y="3790950"/>
            <a:ext cx="2041071" cy="1143000"/>
          </a:xfrm>
          <a:prstGeom prst="rect">
            <a:avLst/>
          </a:prstGeom>
        </p:spPr>
      </p:pic>
      <p:pic>
        <p:nvPicPr>
          <p:cNvPr id="4" name="Picture 3" descr="female-to-female-wire-connector-jumper-.jpg"/>
          <p:cNvPicPr>
            <a:picLocks noChangeAspect="1"/>
          </p:cNvPicPr>
          <p:nvPr/>
        </p:nvPicPr>
        <p:blipFill>
          <a:blip r:embed="rId5">
            <a:clrChange>
              <a:clrFrom>
                <a:srgbClr val="FFFFFF"/>
              </a:clrFrom>
              <a:clrTo>
                <a:srgbClr val="FFFFFF">
                  <a:alpha val="0"/>
                </a:srgbClr>
              </a:clrTo>
            </a:clrChange>
          </a:blip>
          <a:stretch>
            <a:fillRect/>
          </a:stretch>
        </p:blipFill>
        <p:spPr>
          <a:xfrm>
            <a:off x="6934200" y="1809750"/>
            <a:ext cx="2209800" cy="2209800"/>
          </a:xfrm>
          <a:prstGeom prst="rect">
            <a:avLst/>
          </a:prstGeom>
        </p:spPr>
      </p:pic>
      <p:pic>
        <p:nvPicPr>
          <p:cNvPr id="5" name="Picture 4" descr="download (3).jpeg"/>
          <p:cNvPicPr>
            <a:picLocks noChangeAspect="1"/>
          </p:cNvPicPr>
          <p:nvPr/>
        </p:nvPicPr>
        <p:blipFill>
          <a:blip r:embed="rId6">
            <a:clrChange>
              <a:clrFrom>
                <a:srgbClr val="FFFFFF"/>
              </a:clrFrom>
              <a:clrTo>
                <a:srgbClr val="FFFFFF">
                  <a:alpha val="0"/>
                </a:srgbClr>
              </a:clrTo>
            </a:clrChange>
          </a:blip>
          <a:stretch>
            <a:fillRect/>
          </a:stretch>
        </p:blipFill>
        <p:spPr>
          <a:xfrm>
            <a:off x="5334000" y="2266951"/>
            <a:ext cx="1440493" cy="1371600"/>
          </a:xfrm>
          <a:prstGeom prst="rect">
            <a:avLst/>
          </a:prstGeom>
        </p:spPr>
      </p:pic>
      <p:pic>
        <p:nvPicPr>
          <p:cNvPr id="6" name="Picture 5" descr="switch-500x500.jpg"/>
          <p:cNvPicPr>
            <a:picLocks noChangeAspect="1"/>
          </p:cNvPicPr>
          <p:nvPr/>
        </p:nvPicPr>
        <p:blipFill>
          <a:blip r:embed="rId7">
            <a:clrChange>
              <a:clrFrom>
                <a:srgbClr val="FEFEFE"/>
              </a:clrFrom>
              <a:clrTo>
                <a:srgbClr val="FEFEFE">
                  <a:alpha val="0"/>
                </a:srgbClr>
              </a:clrTo>
            </a:clrChange>
          </a:blip>
          <a:stretch>
            <a:fillRect/>
          </a:stretch>
        </p:blipFill>
        <p:spPr>
          <a:xfrm>
            <a:off x="2971800" y="2266950"/>
            <a:ext cx="1219200" cy="1219200"/>
          </a:xfrm>
          <a:prstGeom prst="rect">
            <a:avLst/>
          </a:prstGeom>
        </p:spPr>
      </p:pic>
      <p:pic>
        <p:nvPicPr>
          <p:cNvPr id="7" name="Picture 6" descr="download (2).jpeg"/>
          <p:cNvPicPr>
            <a:picLocks noChangeAspect="1"/>
          </p:cNvPicPr>
          <p:nvPr/>
        </p:nvPicPr>
        <p:blipFill>
          <a:blip r:embed="rId8">
            <a:clrChange>
              <a:clrFrom>
                <a:srgbClr val="FFFFFF"/>
              </a:clrFrom>
              <a:clrTo>
                <a:srgbClr val="FFFFFF">
                  <a:alpha val="0"/>
                </a:srgbClr>
              </a:clrTo>
            </a:clrChange>
          </a:blip>
          <a:stretch>
            <a:fillRect/>
          </a:stretch>
        </p:blipFill>
        <p:spPr>
          <a:xfrm>
            <a:off x="609600" y="2266950"/>
            <a:ext cx="1371600" cy="1371600"/>
          </a:xfrm>
          <a:prstGeom prst="rect">
            <a:avLst/>
          </a:prstGeom>
        </p:spPr>
      </p:pic>
      <p:pic>
        <p:nvPicPr>
          <p:cNvPr id="8" name="Picture 7" descr="download (1).jpeg"/>
          <p:cNvPicPr>
            <a:picLocks noChangeAspect="1"/>
          </p:cNvPicPr>
          <p:nvPr/>
        </p:nvPicPr>
        <p:blipFill>
          <a:blip r:embed="rId9">
            <a:clrChange>
              <a:clrFrom>
                <a:srgbClr val="FFFFFF"/>
              </a:clrFrom>
              <a:clrTo>
                <a:srgbClr val="FFFFFF">
                  <a:alpha val="0"/>
                </a:srgbClr>
              </a:clrTo>
            </a:clrChange>
          </a:blip>
          <a:stretch>
            <a:fillRect/>
          </a:stretch>
        </p:blipFill>
        <p:spPr>
          <a:xfrm>
            <a:off x="7315200" y="285750"/>
            <a:ext cx="1600200" cy="1593087"/>
          </a:xfrm>
          <a:prstGeom prst="rect">
            <a:avLst/>
          </a:prstGeom>
        </p:spPr>
      </p:pic>
      <p:pic>
        <p:nvPicPr>
          <p:cNvPr id="9" name="Picture 8" descr="DS3231-Precise-Real-Time-Clock-Module-I2C-RTC-AT24C32-2.jpg"/>
          <p:cNvPicPr>
            <a:picLocks noChangeAspect="1"/>
          </p:cNvPicPr>
          <p:nvPr/>
        </p:nvPicPr>
        <p:blipFill>
          <a:blip r:embed="rId10">
            <a:clrChange>
              <a:clrFrom>
                <a:srgbClr val="FFFFFF"/>
              </a:clrFrom>
              <a:clrTo>
                <a:srgbClr val="FFFFFF">
                  <a:alpha val="0"/>
                </a:srgbClr>
              </a:clrTo>
            </a:clrChange>
          </a:blip>
          <a:stretch>
            <a:fillRect/>
          </a:stretch>
        </p:blipFill>
        <p:spPr>
          <a:xfrm>
            <a:off x="5105400" y="-1"/>
            <a:ext cx="2057400" cy="2062557"/>
          </a:xfrm>
          <a:prstGeom prst="rect">
            <a:avLst/>
          </a:prstGeom>
        </p:spPr>
      </p:pic>
      <p:pic>
        <p:nvPicPr>
          <p:cNvPr id="10" name="Picture 9" descr="16x2-lcd-display.jpg"/>
          <p:cNvPicPr>
            <a:picLocks noChangeAspect="1"/>
          </p:cNvPicPr>
          <p:nvPr/>
        </p:nvPicPr>
        <p:blipFill>
          <a:blip r:embed="rId11">
            <a:clrChange>
              <a:clrFrom>
                <a:srgbClr val="FFFFFF"/>
              </a:clrFrom>
              <a:clrTo>
                <a:srgbClr val="FFFFFF">
                  <a:alpha val="0"/>
                </a:srgbClr>
              </a:clrTo>
            </a:clrChange>
          </a:blip>
          <a:stretch>
            <a:fillRect/>
          </a:stretch>
        </p:blipFill>
        <p:spPr>
          <a:xfrm>
            <a:off x="2438400" y="-323850"/>
            <a:ext cx="2667000" cy="2667000"/>
          </a:xfrm>
          <a:prstGeom prst="rect">
            <a:avLst/>
          </a:prstGeom>
          <a:ln>
            <a:noFill/>
          </a:ln>
          <a:effectLst>
            <a:softEdge rad="112500"/>
          </a:effectLst>
        </p:spPr>
      </p:pic>
      <p:pic>
        <p:nvPicPr>
          <p:cNvPr id="11" name="Picture 10" descr="Arduino_Uno_-_R3.jpg"/>
          <p:cNvPicPr>
            <a:picLocks noChangeAspect="1"/>
          </p:cNvPicPr>
          <p:nvPr/>
        </p:nvPicPr>
        <p:blipFill>
          <a:blip r:embed="rId12">
            <a:clrChange>
              <a:clrFrom>
                <a:srgbClr val="FFFFFF"/>
              </a:clrFrom>
              <a:clrTo>
                <a:srgbClr val="FFFFFF">
                  <a:alpha val="0"/>
                </a:srgbClr>
              </a:clrTo>
            </a:clrChange>
          </a:blip>
          <a:stretch>
            <a:fillRect/>
          </a:stretch>
        </p:blipFill>
        <p:spPr>
          <a:xfrm>
            <a:off x="304800" y="133350"/>
            <a:ext cx="2133600" cy="2133600"/>
          </a:xfrm>
          <a:prstGeom prst="rect">
            <a:avLst/>
          </a:prstGeom>
          <a:ln>
            <a:noFill/>
          </a:ln>
          <a:effectLst>
            <a:softEdge rad="112500"/>
          </a:effectLst>
        </p:spPr>
      </p:pic>
      <p:pic>
        <p:nvPicPr>
          <p:cNvPr id="12" name="Picture 11" descr="12615-02_Full_Size_Breadboard_Split_Power_Rails.jpg"/>
          <p:cNvPicPr>
            <a:picLocks noChangeAspect="1"/>
          </p:cNvPicPr>
          <p:nvPr/>
        </p:nvPicPr>
        <p:blipFill>
          <a:blip r:embed="rId13">
            <a:clrChange>
              <a:clrFrom>
                <a:srgbClr val="FFFFFF"/>
              </a:clrFrom>
              <a:clrTo>
                <a:srgbClr val="FFFFFF">
                  <a:alpha val="0"/>
                </a:srgbClr>
              </a:clrTo>
            </a:clrChange>
          </a:blip>
          <a:stretch>
            <a:fillRect/>
          </a:stretch>
        </p:blipFill>
        <p:spPr>
          <a:xfrm>
            <a:off x="5257800" y="3873500"/>
            <a:ext cx="3048000" cy="1270000"/>
          </a:xfrm>
          <a:prstGeom prst="rect">
            <a:avLst/>
          </a:prstGeom>
        </p:spPr>
      </p:pic>
      <p:sp>
        <p:nvSpPr>
          <p:cNvPr id="13" name="TextBox 12"/>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5</a:t>
            </a:r>
            <a:endParaRPr lang="en-US" sz="1600" b="1" dirty="0">
              <a:solidFill>
                <a:srgbClr val="FF0000"/>
              </a:solidFill>
              <a:latin typeface="Arial Black"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2" name="Rectangle 1"/>
          <p:cNvSpPr/>
          <p:nvPr/>
        </p:nvSpPr>
        <p:spPr>
          <a:xfrm>
            <a:off x="2057400" y="133350"/>
            <a:ext cx="4844596" cy="400110"/>
          </a:xfrm>
          <a:prstGeom prst="rect">
            <a:avLst/>
          </a:prstGeom>
        </p:spPr>
        <p:txBody>
          <a:bodyPr wrap="none">
            <a:spAutoFit/>
          </a:bodyPr>
          <a:lstStyle/>
          <a:p>
            <a:r>
              <a:rPr lang="en-US" sz="2000" b="1" u="sng" dirty="0" smtClean="0">
                <a:solidFill>
                  <a:srgbClr val="FF0000"/>
                </a:solidFill>
                <a:effectLst>
                  <a:outerShdw blurRad="38100" dist="38100" dir="2700000" algn="tl">
                    <a:srgbClr val="000000">
                      <a:alpha val="43137"/>
                    </a:srgbClr>
                  </a:outerShdw>
                </a:effectLst>
                <a:latin typeface="Copperplate Gothic Bold" pitchFamily="34" charset="0"/>
              </a:rPr>
              <a:t>Understanding the Components</a:t>
            </a:r>
            <a:endParaRPr lang="en-US" sz="2000" u="sng" dirty="0">
              <a:solidFill>
                <a:srgbClr val="FF0000"/>
              </a:solidFill>
              <a:effectLst>
                <a:outerShdw blurRad="38100" dist="38100" dir="2700000" algn="tl">
                  <a:srgbClr val="000000">
                    <a:alpha val="43137"/>
                  </a:srgbClr>
                </a:outerShdw>
              </a:effectLst>
              <a:latin typeface="Copperplate Gothic Bold" pitchFamily="34" charset="0"/>
            </a:endParaRPr>
          </a:p>
        </p:txBody>
      </p:sp>
      <p:sp>
        <p:nvSpPr>
          <p:cNvPr id="3" name="TextBox 2"/>
          <p:cNvSpPr txBox="1"/>
          <p:nvPr/>
        </p:nvSpPr>
        <p:spPr>
          <a:xfrm>
            <a:off x="381000" y="1581150"/>
            <a:ext cx="8534400" cy="923330"/>
          </a:xfrm>
          <a:prstGeom prst="rect">
            <a:avLst/>
          </a:prstGeom>
          <a:noFill/>
        </p:spPr>
        <p:txBody>
          <a:bodyPr wrap="square" rtlCol="0">
            <a:spAutoFit/>
          </a:bodyPr>
          <a:lstStyle/>
          <a:p>
            <a:pPr algn="just">
              <a:buFont typeface="Wingdings" pitchFamily="2" charset="2"/>
              <a:buChar char="Ø"/>
            </a:pPr>
            <a:r>
              <a:rPr lang="en-US" sz="1800" dirty="0" smtClean="0">
                <a:solidFill>
                  <a:srgbClr val="FFFF00"/>
                </a:solidFill>
              </a:rPr>
              <a:t> The heart of our fingerprint-based biometric attendance system is the </a:t>
            </a:r>
            <a:r>
              <a:rPr lang="en-US" sz="1800" dirty="0" err="1" smtClean="0">
                <a:solidFill>
                  <a:srgbClr val="FFFF00"/>
                </a:solidFill>
              </a:rPr>
              <a:t>Arduino</a:t>
            </a:r>
            <a:r>
              <a:rPr lang="en-US" sz="1800" dirty="0" smtClean="0">
                <a:solidFill>
                  <a:srgbClr val="FFFF00"/>
                </a:solidFill>
              </a:rPr>
              <a:t> microcontroller, a versatile and widely used open-source platform. Alongside </a:t>
            </a:r>
            <a:r>
              <a:rPr lang="en-US" sz="1800" dirty="0" err="1" smtClean="0">
                <a:solidFill>
                  <a:srgbClr val="FFFF00"/>
                </a:solidFill>
              </a:rPr>
              <a:t>Arduino</a:t>
            </a:r>
            <a:r>
              <a:rPr lang="en-US" sz="1800" dirty="0" smtClean="0">
                <a:solidFill>
                  <a:srgbClr val="FFFF00"/>
                </a:solidFill>
              </a:rPr>
              <a:t>, we will require a few essential components to build the system:</a:t>
            </a:r>
            <a:endParaRPr lang="en-US" sz="1800" dirty="0">
              <a:solidFill>
                <a:srgbClr val="FFFF00"/>
              </a:solidFill>
            </a:endParaRPr>
          </a:p>
        </p:txBody>
      </p:sp>
      <p:sp>
        <p:nvSpPr>
          <p:cNvPr id="4" name="TextBox 3"/>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6</a:t>
            </a:r>
            <a:endParaRPr lang="en-US" sz="1600" b="1" dirty="0">
              <a:solidFill>
                <a:srgbClr val="FF0000"/>
              </a:solidFill>
              <a:latin typeface="Arial Black"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85750"/>
            <a:ext cx="8915400" cy="6955750"/>
          </a:xfrm>
          <a:prstGeom prst="rect">
            <a:avLst/>
          </a:prstGeom>
        </p:spPr>
        <p:txBody>
          <a:bodyPr wrap="square">
            <a:spAutoFit/>
          </a:bodyPr>
          <a:lstStyle/>
          <a:p>
            <a:pPr algn="just">
              <a:buFont typeface="Wingdings" pitchFamily="2" charset="2"/>
              <a:buChar char="Ø"/>
            </a:pPr>
            <a:r>
              <a:rPr lang="en-US" sz="1600" b="1" u="sng" dirty="0" err="1" smtClean="0">
                <a:solidFill>
                  <a:srgbClr val="FFFF00"/>
                </a:solidFill>
                <a:effectLst>
                  <a:outerShdw blurRad="38100" dist="38100" dir="2700000" algn="tl">
                    <a:srgbClr val="000000">
                      <a:alpha val="43137"/>
                    </a:srgbClr>
                  </a:outerShdw>
                </a:effectLst>
              </a:rPr>
              <a:t>Arduino</a:t>
            </a:r>
            <a:r>
              <a:rPr lang="en-US" sz="1600" b="1" u="sng" dirty="0" smtClean="0">
                <a:solidFill>
                  <a:srgbClr val="FFFF00"/>
                </a:solidFill>
                <a:effectLst>
                  <a:outerShdw blurRad="38100" dist="38100" dir="2700000" algn="tl">
                    <a:srgbClr val="000000">
                      <a:alpha val="43137"/>
                    </a:srgbClr>
                  </a:outerShdw>
                </a:effectLst>
              </a:rPr>
              <a:t> Uno</a:t>
            </a:r>
            <a:r>
              <a:rPr lang="en-US" sz="1600" b="1" dirty="0" smtClean="0">
                <a:solidFill>
                  <a:srgbClr val="FFFF00"/>
                </a:solidFill>
              </a:rPr>
              <a:t>: </a:t>
            </a:r>
            <a:r>
              <a:rPr lang="en-US" sz="1600" dirty="0" err="1" smtClean="0">
                <a:solidFill>
                  <a:srgbClr val="FFFF00"/>
                </a:solidFill>
              </a:rPr>
              <a:t>Arduino</a:t>
            </a:r>
            <a:r>
              <a:rPr lang="en-US" sz="1600" dirty="0" smtClean="0">
                <a:solidFill>
                  <a:srgbClr val="FFFF00"/>
                </a:solidFill>
              </a:rPr>
              <a:t> UNO is a low-cost, flexible, and easy-to-use programmable open-source microcontroller board that can be integrated into a variety of electronic projects.</a:t>
            </a:r>
          </a:p>
          <a:p>
            <a:pPr algn="just"/>
            <a:endParaRPr lang="en-US" sz="1600" b="1" dirty="0" smtClean="0">
              <a:solidFill>
                <a:srgbClr val="FFFF00"/>
              </a:solidFill>
            </a:endParaRPr>
          </a:p>
          <a:p>
            <a:pPr algn="just">
              <a:buFont typeface="Wingdings" pitchFamily="2" charset="2"/>
              <a:buChar char="Ø"/>
            </a:pPr>
            <a:r>
              <a:rPr lang="en-US" sz="1600" b="1" u="sng" dirty="0" smtClean="0">
                <a:solidFill>
                  <a:srgbClr val="FFFF00"/>
                </a:solidFill>
                <a:effectLst>
                  <a:outerShdw blurRad="38100" dist="38100" dir="2700000" algn="tl">
                    <a:srgbClr val="000000">
                      <a:alpha val="43137"/>
                    </a:srgbClr>
                  </a:outerShdw>
                </a:effectLst>
              </a:rPr>
              <a:t>Fingerprint Sensor</a:t>
            </a:r>
            <a:r>
              <a:rPr lang="en-US" sz="1600" dirty="0" smtClean="0">
                <a:solidFill>
                  <a:srgbClr val="FFFF00"/>
                </a:solidFill>
              </a:rPr>
              <a:t>: This module scans and captures the unique fingerprint patterns of individuals. It then converts the fingerprints into digital data for further processing.</a:t>
            </a:r>
          </a:p>
          <a:p>
            <a:pPr algn="just"/>
            <a:endParaRPr lang="en-US" sz="1600" dirty="0" smtClean="0">
              <a:solidFill>
                <a:srgbClr val="FFFF00"/>
              </a:solidFill>
            </a:endParaRPr>
          </a:p>
          <a:p>
            <a:pPr algn="just">
              <a:buFont typeface="Wingdings" pitchFamily="2" charset="2"/>
              <a:buChar char="Ø"/>
            </a:pPr>
            <a:r>
              <a:rPr lang="en-US" sz="1600" b="1" u="sng" dirty="0" smtClean="0">
                <a:solidFill>
                  <a:srgbClr val="FFFF00"/>
                </a:solidFill>
                <a:effectLst>
                  <a:outerShdw blurRad="38100" dist="38100" dir="2700000" algn="tl">
                    <a:srgbClr val="000000">
                      <a:alpha val="43137"/>
                    </a:srgbClr>
                  </a:outerShdw>
                </a:effectLst>
              </a:rPr>
              <a:t>Display Module</a:t>
            </a:r>
            <a:r>
              <a:rPr lang="en-US" sz="1600" dirty="0" smtClean="0">
                <a:solidFill>
                  <a:srgbClr val="FFFF00"/>
                </a:solidFill>
              </a:rPr>
              <a:t>: An LCD display is utilized to provide real-time feedback, such as attendance status or instructions to users.</a:t>
            </a:r>
          </a:p>
          <a:p>
            <a:pPr algn="just"/>
            <a:endParaRPr lang="en-US" sz="1600" dirty="0" smtClean="0">
              <a:solidFill>
                <a:srgbClr val="FFFF00"/>
              </a:solidFill>
            </a:endParaRPr>
          </a:p>
          <a:p>
            <a:pPr algn="just">
              <a:buFont typeface="Wingdings" pitchFamily="2" charset="2"/>
              <a:buChar char="Ø"/>
            </a:pPr>
            <a:r>
              <a:rPr lang="en-US" sz="1600" b="1" u="sng" dirty="0" smtClean="0">
                <a:solidFill>
                  <a:srgbClr val="FFFF00"/>
                </a:solidFill>
                <a:effectLst>
                  <a:outerShdw blurRad="38100" dist="38100" dir="2700000" algn="tl">
                    <a:srgbClr val="000000">
                      <a:alpha val="43137"/>
                    </a:srgbClr>
                  </a:outerShdw>
                </a:effectLst>
              </a:rPr>
              <a:t>Buzzer</a:t>
            </a:r>
            <a:r>
              <a:rPr lang="en-US" sz="1600" u="sng" dirty="0" smtClean="0">
                <a:solidFill>
                  <a:srgbClr val="FFFF00"/>
                </a:solidFill>
                <a:effectLst>
                  <a:outerShdw blurRad="38100" dist="38100" dir="2700000" algn="tl">
                    <a:srgbClr val="000000">
                      <a:alpha val="43137"/>
                    </a:srgbClr>
                  </a:outerShdw>
                </a:effectLst>
              </a:rPr>
              <a:t>:</a:t>
            </a:r>
            <a:r>
              <a:rPr lang="en-US" sz="1600" dirty="0" smtClean="0">
                <a:solidFill>
                  <a:srgbClr val="FFFF00"/>
                </a:solidFill>
              </a:rPr>
              <a:t> A simple audio output device, such as a buzzer, can be incorporated to provide auditory cues during various events, like successful authentication or errors.</a:t>
            </a:r>
          </a:p>
          <a:p>
            <a:pPr algn="just">
              <a:buFont typeface="Wingdings" pitchFamily="2" charset="2"/>
              <a:buChar char="Ø"/>
            </a:pPr>
            <a:endParaRPr lang="en-US" sz="1600" dirty="0" smtClean="0">
              <a:solidFill>
                <a:srgbClr val="FFFF00"/>
              </a:solidFill>
            </a:endParaRPr>
          </a:p>
          <a:p>
            <a:pPr algn="just">
              <a:buFont typeface="Wingdings" pitchFamily="2" charset="2"/>
              <a:buChar char="Ø"/>
            </a:pPr>
            <a:r>
              <a:rPr lang="en-US" sz="1600" b="1" u="sng" dirty="0" smtClean="0">
                <a:solidFill>
                  <a:srgbClr val="FFFF00"/>
                </a:solidFill>
                <a:effectLst>
                  <a:outerShdw blurRad="38100" dist="38100" dir="2700000" algn="tl">
                    <a:srgbClr val="000000">
                      <a:alpha val="43137"/>
                    </a:srgbClr>
                  </a:outerShdw>
                </a:effectLst>
              </a:rPr>
              <a:t>RTC Module</a:t>
            </a:r>
            <a:r>
              <a:rPr lang="en-US" sz="1600" b="1" dirty="0" smtClean="0">
                <a:solidFill>
                  <a:srgbClr val="FFFF00"/>
                </a:solidFill>
              </a:rPr>
              <a:t>: </a:t>
            </a:r>
            <a:r>
              <a:rPr lang="en-US" sz="1600" dirty="0" smtClean="0">
                <a:solidFill>
                  <a:srgbClr val="FFFF00"/>
                </a:solidFill>
              </a:rPr>
              <a:t>a digital clock with a primary function to keep accurate track of time even when a power supply is turned off or a device is placed in low power mode.</a:t>
            </a:r>
          </a:p>
          <a:p>
            <a:endParaRPr lang="en-US" sz="1600" b="1" dirty="0" smtClean="0">
              <a:solidFill>
                <a:srgbClr val="FFFF00"/>
              </a:solidFill>
            </a:endParaRPr>
          </a:p>
          <a:p>
            <a:pPr>
              <a:buFont typeface="Wingdings" pitchFamily="2" charset="2"/>
              <a:buChar char="Ø"/>
            </a:pPr>
            <a:r>
              <a:rPr lang="en-US" sz="1600" b="1" u="sng" dirty="0" smtClean="0">
                <a:solidFill>
                  <a:srgbClr val="FFFF00"/>
                </a:solidFill>
                <a:effectLst>
                  <a:outerShdw blurRad="38100" dist="38100" dir="2700000" algn="tl">
                    <a:srgbClr val="000000">
                      <a:alpha val="43137"/>
                    </a:srgbClr>
                  </a:outerShdw>
                </a:effectLst>
              </a:rPr>
              <a:t>Li-Ion Rechargeable Battery</a:t>
            </a:r>
            <a:r>
              <a:rPr lang="en-US" sz="1600" b="1" dirty="0" smtClean="0">
                <a:solidFill>
                  <a:srgbClr val="FFFF00"/>
                </a:solidFill>
              </a:rPr>
              <a:t>: </a:t>
            </a:r>
            <a:r>
              <a:rPr lang="en-US" sz="1600" dirty="0" smtClean="0">
                <a:solidFill>
                  <a:srgbClr val="FFFF00"/>
                </a:solidFill>
              </a:rPr>
              <a:t>A lithium-ion battery is a type of rechargeable battery that is charged and discharged by lithium ions moving between the negative (anode) and positive (cathode) electrodes.</a:t>
            </a:r>
          </a:p>
          <a:p>
            <a:r>
              <a:rPr lang="en-US" sz="1600" dirty="0" smtClean="0">
                <a:solidFill>
                  <a:srgbClr val="FFFF00"/>
                </a:solidFill>
              </a:rPr>
              <a:t/>
            </a:r>
            <a:br>
              <a:rPr lang="en-US" sz="1600" dirty="0" smtClean="0">
                <a:solidFill>
                  <a:srgbClr val="FFFF00"/>
                </a:solidFill>
              </a:rPr>
            </a:br>
            <a:endParaRPr lang="en-US" sz="1600" dirty="0" smtClean="0">
              <a:solidFill>
                <a:srgbClr val="FFFF00"/>
              </a:solidFill>
            </a:endParaRPr>
          </a:p>
          <a:p>
            <a:pPr algn="just">
              <a:buFont typeface="Wingdings" pitchFamily="2" charset="2"/>
              <a:buChar char="Ø"/>
            </a:pPr>
            <a:endParaRPr lang="en-US" sz="1600" dirty="0" smtClean="0">
              <a:solidFill>
                <a:srgbClr val="FFFF00"/>
              </a:solidFill>
            </a:endParaRPr>
          </a:p>
          <a:p>
            <a:pPr algn="just">
              <a:buFont typeface="Wingdings" pitchFamily="2" charset="2"/>
              <a:buChar char="Ø"/>
            </a:pPr>
            <a:endParaRPr lang="en-US" sz="1600" dirty="0" smtClean="0">
              <a:solidFill>
                <a:srgbClr val="FFFF00"/>
              </a:solidFill>
            </a:endParaRPr>
          </a:p>
          <a:p>
            <a:pPr algn="just">
              <a:buFont typeface="Wingdings" pitchFamily="2" charset="2"/>
              <a:buChar char="Ø"/>
            </a:pPr>
            <a:endParaRPr lang="en-US" sz="1600" dirty="0" smtClean="0">
              <a:solidFill>
                <a:srgbClr val="FFFF00"/>
              </a:solidFill>
            </a:endParaRPr>
          </a:p>
          <a:p>
            <a:pPr algn="just"/>
            <a:endParaRPr lang="en-US" sz="1600" dirty="0" smtClean="0">
              <a:solidFill>
                <a:srgbClr val="FFFF00"/>
              </a:solidFill>
            </a:endParaRPr>
          </a:p>
          <a:p>
            <a:pPr algn="just">
              <a:buFont typeface="Wingdings" pitchFamily="2" charset="2"/>
              <a:buChar char="Ø"/>
            </a:pPr>
            <a:endParaRPr lang="en-US" sz="1600" dirty="0" smtClean="0">
              <a:solidFill>
                <a:srgbClr val="FFFF00"/>
              </a:solidFill>
            </a:endParaRPr>
          </a:p>
          <a:p>
            <a:pPr algn="just">
              <a:buFont typeface="Wingdings" pitchFamily="2" charset="2"/>
              <a:buChar char="Ø"/>
            </a:pPr>
            <a:endParaRPr lang="en-US" sz="1600" dirty="0" smtClean="0">
              <a:solidFill>
                <a:srgbClr val="FFFF00"/>
              </a:solidFill>
            </a:endParaRPr>
          </a:p>
          <a:p>
            <a:pPr algn="just">
              <a:buFont typeface="Wingdings" pitchFamily="2" charset="2"/>
              <a:buChar char="Ø"/>
            </a:pPr>
            <a:endParaRPr lang="en-US" sz="1600" dirty="0" smtClean="0">
              <a:solidFill>
                <a:srgbClr val="FFFF00"/>
              </a:solidFill>
            </a:endParaRPr>
          </a:p>
          <a:p>
            <a:pPr algn="just">
              <a:buFont typeface="Wingdings" pitchFamily="2" charset="2"/>
              <a:buChar char="Ø"/>
            </a:pPr>
            <a:endParaRPr lang="en-US" sz="1600" dirty="0">
              <a:solidFill>
                <a:srgbClr val="FFFF00"/>
              </a:solidFill>
            </a:endParaRPr>
          </a:p>
        </p:txBody>
      </p:sp>
      <p:sp>
        <p:nvSpPr>
          <p:cNvPr id="3" name="TextBox 2"/>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7</a:t>
            </a:r>
            <a:endParaRPr lang="en-US" sz="1600" b="1" dirty="0">
              <a:solidFill>
                <a:srgbClr val="FF0000"/>
              </a:solidFill>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Rectangle 1"/>
          <p:cNvSpPr/>
          <p:nvPr/>
        </p:nvSpPr>
        <p:spPr>
          <a:xfrm>
            <a:off x="3505200" y="133350"/>
            <a:ext cx="2165978" cy="400110"/>
          </a:xfrm>
          <a:prstGeom prst="rect">
            <a:avLst/>
          </a:prstGeom>
        </p:spPr>
        <p:txBody>
          <a:bodyPr wrap="none">
            <a:spAutoFit/>
          </a:bodyPr>
          <a:lstStyle/>
          <a:p>
            <a:pPr algn="just"/>
            <a:r>
              <a:rPr lang="en-US" sz="2000" b="1" u="sng" dirty="0" smtClean="0">
                <a:solidFill>
                  <a:srgbClr val="FF0000"/>
                </a:solidFill>
                <a:effectLst>
                  <a:outerShdw blurRad="38100" dist="38100" dir="2700000" algn="tl">
                    <a:srgbClr val="000000">
                      <a:alpha val="43137"/>
                    </a:srgbClr>
                  </a:outerShdw>
                </a:effectLst>
                <a:latin typeface="Copperplate Gothic Bold" pitchFamily="34" charset="0"/>
              </a:rPr>
              <a:t>How it Works</a:t>
            </a:r>
            <a:endParaRPr lang="en-US" sz="2000" u="sng" dirty="0">
              <a:solidFill>
                <a:srgbClr val="FF0000"/>
              </a:solidFill>
              <a:effectLst>
                <a:outerShdw blurRad="38100" dist="38100" dir="2700000" algn="tl">
                  <a:srgbClr val="000000">
                    <a:alpha val="43137"/>
                  </a:srgbClr>
                </a:outerShdw>
              </a:effectLst>
              <a:latin typeface="Copperplate Gothic Bold" pitchFamily="34" charset="0"/>
            </a:endParaRPr>
          </a:p>
        </p:txBody>
      </p:sp>
      <p:sp>
        <p:nvSpPr>
          <p:cNvPr id="3" name="Rectangle 2"/>
          <p:cNvSpPr/>
          <p:nvPr/>
        </p:nvSpPr>
        <p:spPr>
          <a:xfrm>
            <a:off x="228600" y="971550"/>
            <a:ext cx="8610600" cy="2677656"/>
          </a:xfrm>
          <a:prstGeom prst="rect">
            <a:avLst/>
          </a:prstGeom>
        </p:spPr>
        <p:txBody>
          <a:bodyPr wrap="square">
            <a:spAutoFit/>
          </a:bodyPr>
          <a:lstStyle/>
          <a:p>
            <a:pPr algn="just"/>
            <a:endParaRPr lang="en-US" dirty="0" smtClean="0"/>
          </a:p>
          <a:p>
            <a:pPr lvl="1" algn="just">
              <a:buFont typeface="Wingdings" pitchFamily="2" charset="2"/>
              <a:buChar char="Ø"/>
            </a:pPr>
            <a:r>
              <a:rPr lang="en-US" b="1" u="sng" dirty="0" smtClean="0"/>
              <a:t>Enrollment</a:t>
            </a:r>
            <a:r>
              <a:rPr lang="en-US" u="sng" dirty="0" smtClean="0"/>
              <a:t>: </a:t>
            </a:r>
            <a:r>
              <a:rPr lang="en-US" dirty="0" smtClean="0"/>
              <a:t>The system administrator enrolls individuals by capturing their fingerprints using the fingerprint sensor. The unique fingerprint data is then stored in the </a:t>
            </a:r>
            <a:r>
              <a:rPr lang="en-US" dirty="0" err="1" smtClean="0"/>
              <a:t>Arduino's</a:t>
            </a:r>
            <a:r>
              <a:rPr lang="en-US" dirty="0" smtClean="0"/>
              <a:t> memory along with their corresponding identities.</a:t>
            </a:r>
          </a:p>
          <a:p>
            <a:pPr lvl="1" algn="just"/>
            <a:endParaRPr lang="en-US" dirty="0" smtClean="0"/>
          </a:p>
          <a:p>
            <a:pPr lvl="1" algn="just">
              <a:buFont typeface="Wingdings" pitchFamily="2" charset="2"/>
              <a:buChar char="Ø"/>
            </a:pPr>
            <a:r>
              <a:rPr lang="en-US" b="1" u="sng" dirty="0" smtClean="0"/>
              <a:t>Authentication</a:t>
            </a:r>
            <a:r>
              <a:rPr lang="en-US" u="sng" dirty="0" smtClean="0"/>
              <a:t>: </a:t>
            </a:r>
            <a:r>
              <a:rPr lang="en-US" dirty="0" smtClean="0"/>
              <a:t>When a person needs to mark their attendance, they place their finger on the fingerprint sensor. The sensor captures the fingerprint and converts it into digital data.</a:t>
            </a:r>
          </a:p>
          <a:p>
            <a:pPr lvl="1" algn="just"/>
            <a:endParaRPr lang="en-US" dirty="0" smtClean="0"/>
          </a:p>
          <a:p>
            <a:pPr lvl="1" algn="just">
              <a:buFont typeface="Wingdings" pitchFamily="2" charset="2"/>
              <a:buChar char="Ø"/>
            </a:pPr>
            <a:r>
              <a:rPr lang="en-US" b="1" u="sng" dirty="0" smtClean="0"/>
              <a:t>Matching Algorithm</a:t>
            </a:r>
            <a:r>
              <a:rPr lang="en-US" u="sng" dirty="0" smtClean="0"/>
              <a:t>: </a:t>
            </a:r>
            <a:r>
              <a:rPr lang="en-US" dirty="0" smtClean="0"/>
              <a:t>The </a:t>
            </a:r>
            <a:r>
              <a:rPr lang="en-US" dirty="0" err="1" smtClean="0"/>
              <a:t>Arduino</a:t>
            </a:r>
            <a:r>
              <a:rPr lang="en-US" dirty="0" smtClean="0"/>
              <a:t> compares the captured fingerprint data with the stored templates using an advanced matching algorithm. If a match is found, the individual's identity is verified.</a:t>
            </a:r>
          </a:p>
          <a:p>
            <a:pPr algn="just"/>
            <a:r>
              <a:rPr lang="en-US" dirty="0" smtClean="0"/>
              <a:t/>
            </a:r>
            <a:br>
              <a:rPr lang="en-US" dirty="0" smtClean="0"/>
            </a:br>
            <a:endParaRPr lang="en-US" dirty="0"/>
          </a:p>
        </p:txBody>
      </p:sp>
      <p:sp>
        <p:nvSpPr>
          <p:cNvPr id="4" name="TextBox 3"/>
          <p:cNvSpPr txBox="1"/>
          <p:nvPr/>
        </p:nvSpPr>
        <p:spPr>
          <a:xfrm>
            <a:off x="8763000" y="4835723"/>
            <a:ext cx="381000" cy="338554"/>
          </a:xfrm>
          <a:prstGeom prst="rect">
            <a:avLst/>
          </a:prstGeom>
          <a:noFill/>
        </p:spPr>
        <p:txBody>
          <a:bodyPr wrap="square" rtlCol="0">
            <a:spAutoFit/>
          </a:bodyPr>
          <a:lstStyle/>
          <a:p>
            <a:r>
              <a:rPr lang="en-US" sz="1600" b="1" dirty="0" smtClean="0">
                <a:solidFill>
                  <a:srgbClr val="FF0000"/>
                </a:solidFill>
                <a:latin typeface="Arial Black" pitchFamily="34" charset="0"/>
              </a:rPr>
              <a:t>8</a:t>
            </a:r>
            <a:endParaRPr lang="en-US" sz="16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564</Words>
  <Application>WPS Presentation</Application>
  <PresentationFormat>On-screen Show (16:9)</PresentationFormat>
  <Paragraphs>114</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Times New Roman</vt:lpstr>
      <vt:lpstr>Copperplate Gothic Bold</vt:lpstr>
      <vt:lpstr>Arial Black</vt:lpstr>
      <vt:lpstr>Wingdings</vt:lpstr>
      <vt:lpstr>Arial Rounded MT Bold</vt:lpstr>
      <vt:lpstr>Inter SemiBold</vt:lpstr>
      <vt:lpstr>Inter Light</vt:lpstr>
      <vt:lpstr>Calibri</vt:lpstr>
      <vt:lpstr>Joan 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Wireless Technology</dc:title>
  <dc:creator/>
  <cp:lastModifiedBy>RAHUL IOT</cp:lastModifiedBy>
  <cp:revision>33</cp:revision>
  <dcterms:created xsi:type="dcterms:W3CDTF">2023-07-31T07:27:35Z</dcterms:created>
  <dcterms:modified xsi:type="dcterms:W3CDTF">2023-08-05T05:50:42Z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320794A94E1A4C518597581C98C75C13</vt:lpwstr>
  </property>
  <property fmtid="{D5CDD505-2E9C-101B-9397-08002B2CF9AE}" pid="3" name="KSOProductBuildVer">
    <vt:lpwstr>1033-11.2.0.11417</vt:lpwstr>
  </property>
</Properties>
</file>