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412814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311052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8419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336517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750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1777435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663559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346752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424749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6C1D9-A020-4785-8527-DFFFB1C84A54}"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82483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6C1D9-A020-4785-8527-DFFFB1C84A54}"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234258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6C1D9-A020-4785-8527-DFFFB1C84A54}" type="datetimeFigureOut">
              <a:rPr lang="en-IN" smtClean="0"/>
              <a:t>25-02-2023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308022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6C1D9-A020-4785-8527-DFFFB1C84A54}"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112958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6C1D9-A020-4785-8527-DFFFB1C84A54}" type="datetimeFigureOut">
              <a:rPr lang="en-IN" smtClean="0"/>
              <a:t>25-02-2023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196775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6C1D9-A020-4785-8527-DFFFB1C84A54}"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418231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6C1D9-A020-4785-8527-DFFFB1C84A54}"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148CF1-316C-439A-9C7F-B1CB07596A18}" type="slidenum">
              <a:rPr lang="en-IN" smtClean="0"/>
              <a:t>‹#›</a:t>
            </a:fld>
            <a:endParaRPr lang="en-IN"/>
          </a:p>
        </p:txBody>
      </p:sp>
    </p:spTree>
    <p:extLst>
      <p:ext uri="{BB962C8B-B14F-4D97-AF65-F5344CB8AC3E}">
        <p14:creationId xmlns:p14="http://schemas.microsoft.com/office/powerpoint/2010/main" val="205067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6C1D9-A020-4785-8527-DFFFB1C84A54}" type="datetimeFigureOut">
              <a:rPr lang="en-IN" smtClean="0"/>
              <a:t>25-02-2023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148CF1-316C-439A-9C7F-B1CB07596A18}" type="slidenum">
              <a:rPr lang="en-IN" smtClean="0"/>
              <a:t>‹#›</a:t>
            </a:fld>
            <a:endParaRPr lang="en-IN"/>
          </a:p>
        </p:txBody>
      </p:sp>
    </p:spTree>
    <p:extLst>
      <p:ext uri="{BB962C8B-B14F-4D97-AF65-F5344CB8AC3E}">
        <p14:creationId xmlns:p14="http://schemas.microsoft.com/office/powerpoint/2010/main" val="353300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F5FA-3BC0-D181-D7E0-BCAD2E12F532}"/>
              </a:ext>
            </a:extLst>
          </p:cNvPr>
          <p:cNvSpPr>
            <a:spLocks noGrp="1"/>
          </p:cNvSpPr>
          <p:nvPr>
            <p:ph type="ctrTitle"/>
          </p:nvPr>
        </p:nvSpPr>
        <p:spPr>
          <a:xfrm>
            <a:off x="1507067" y="1984016"/>
            <a:ext cx="7766936" cy="1646302"/>
          </a:xfrm>
        </p:spPr>
        <p:txBody>
          <a:bodyPr/>
          <a:lstStyle/>
          <a:p>
            <a:r>
              <a:rPr lang="en-IN" dirty="0"/>
              <a:t>Lead Score Case study</a:t>
            </a:r>
          </a:p>
        </p:txBody>
      </p:sp>
      <p:sp>
        <p:nvSpPr>
          <p:cNvPr id="3" name="Subtitle 2">
            <a:extLst>
              <a:ext uri="{FF2B5EF4-FFF2-40B4-BE49-F238E27FC236}">
                <a16:creationId xmlns:a16="http://schemas.microsoft.com/office/drawing/2014/main" id="{440C085F-EF4A-9940-FC4E-68DC5C554B13}"/>
              </a:ext>
            </a:extLst>
          </p:cNvPr>
          <p:cNvSpPr>
            <a:spLocks noGrp="1"/>
          </p:cNvSpPr>
          <p:nvPr>
            <p:ph type="subTitle" idx="1"/>
          </p:nvPr>
        </p:nvSpPr>
        <p:spPr>
          <a:xfrm>
            <a:off x="1507067" y="4050833"/>
            <a:ext cx="7959150" cy="1646302"/>
          </a:xfrm>
        </p:spPr>
        <p:txBody>
          <a:bodyPr>
            <a:normAutofit/>
          </a:bodyPr>
          <a:lstStyle/>
          <a:p>
            <a:r>
              <a:rPr lang="en-IN" b="1" dirty="0"/>
              <a:t>Group Members</a:t>
            </a:r>
          </a:p>
          <a:p>
            <a:r>
              <a:rPr lang="en-IN" dirty="0"/>
              <a:t>Rahul </a:t>
            </a:r>
            <a:r>
              <a:rPr lang="en-IN" dirty="0" err="1"/>
              <a:t>patil</a:t>
            </a:r>
            <a:endParaRPr lang="en-IN" dirty="0"/>
          </a:p>
          <a:p>
            <a:r>
              <a:rPr lang="en-IN" dirty="0"/>
              <a:t>Nithin Vijayabaskaran</a:t>
            </a:r>
          </a:p>
          <a:p>
            <a:r>
              <a:rPr lang="en-IN" dirty="0"/>
              <a:t>Pratik Joshi</a:t>
            </a:r>
          </a:p>
        </p:txBody>
      </p:sp>
    </p:spTree>
    <p:extLst>
      <p:ext uri="{BB962C8B-B14F-4D97-AF65-F5344CB8AC3E}">
        <p14:creationId xmlns:p14="http://schemas.microsoft.com/office/powerpoint/2010/main" val="140499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1A87-5E04-C7FF-1ADE-E10172F5326F}"/>
              </a:ext>
            </a:extLst>
          </p:cNvPr>
          <p:cNvSpPr>
            <a:spLocks noGrp="1"/>
          </p:cNvSpPr>
          <p:nvPr>
            <p:ph idx="1"/>
          </p:nvPr>
        </p:nvSpPr>
        <p:spPr>
          <a:xfrm>
            <a:off x="523583" y="4933166"/>
            <a:ext cx="8596668" cy="3880773"/>
          </a:xfrm>
        </p:spPr>
        <p:txBody>
          <a:bodyPr/>
          <a:lstStyle/>
          <a:p>
            <a:pPr algn="l">
              <a:buFont typeface="+mj-lt"/>
              <a:buAutoNum type="arabicPeriod"/>
            </a:pPr>
            <a:r>
              <a:rPr lang="en-US" b="0" i="0" dirty="0">
                <a:solidFill>
                  <a:srgbClr val="000000"/>
                </a:solidFill>
                <a:effectLst/>
                <a:latin typeface="Helvetica Neue"/>
              </a:rPr>
              <a:t>Work Professionals are a good bracket to target</a:t>
            </a:r>
          </a:p>
        </p:txBody>
      </p:sp>
      <p:pic>
        <p:nvPicPr>
          <p:cNvPr id="7" name="Picture 6">
            <a:extLst>
              <a:ext uri="{FF2B5EF4-FFF2-40B4-BE49-F238E27FC236}">
                <a16:creationId xmlns:a16="http://schemas.microsoft.com/office/drawing/2014/main" id="{34B4A53B-F327-567A-FE27-29CCB7F36278}"/>
              </a:ext>
            </a:extLst>
          </p:cNvPr>
          <p:cNvPicPr>
            <a:picLocks noChangeAspect="1"/>
          </p:cNvPicPr>
          <p:nvPr/>
        </p:nvPicPr>
        <p:blipFill>
          <a:blip r:embed="rId2"/>
          <a:stretch>
            <a:fillRect/>
          </a:stretch>
        </p:blipFill>
        <p:spPr>
          <a:xfrm>
            <a:off x="189412" y="634637"/>
            <a:ext cx="10210800" cy="4038600"/>
          </a:xfrm>
          <a:prstGeom prst="rect">
            <a:avLst/>
          </a:prstGeom>
        </p:spPr>
      </p:pic>
    </p:spTree>
    <p:extLst>
      <p:ext uri="{BB962C8B-B14F-4D97-AF65-F5344CB8AC3E}">
        <p14:creationId xmlns:p14="http://schemas.microsoft.com/office/powerpoint/2010/main" val="254751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1A87-5E04-C7FF-1ADE-E10172F5326F}"/>
              </a:ext>
            </a:extLst>
          </p:cNvPr>
          <p:cNvSpPr>
            <a:spLocks noGrp="1"/>
          </p:cNvSpPr>
          <p:nvPr>
            <p:ph idx="1"/>
          </p:nvPr>
        </p:nvSpPr>
        <p:spPr>
          <a:xfrm>
            <a:off x="523583" y="4933166"/>
            <a:ext cx="8596668" cy="3880773"/>
          </a:xfrm>
        </p:spPr>
        <p:txBody>
          <a:bodyPr/>
          <a:lstStyle/>
          <a:p>
            <a:pPr algn="l">
              <a:buFont typeface="+mj-lt"/>
              <a:buAutoNum type="arabicPeriod"/>
            </a:pPr>
            <a:r>
              <a:rPr lang="en-US" b="0" i="0" dirty="0">
                <a:solidFill>
                  <a:srgbClr val="000000"/>
                </a:solidFill>
                <a:effectLst/>
                <a:latin typeface="Helvetica Neue"/>
              </a:rPr>
              <a:t>When city is not mentioned the conversion rate drops</a:t>
            </a:r>
          </a:p>
        </p:txBody>
      </p:sp>
      <p:pic>
        <p:nvPicPr>
          <p:cNvPr id="6147" name="Picture 3">
            <a:extLst>
              <a:ext uri="{FF2B5EF4-FFF2-40B4-BE49-F238E27FC236}">
                <a16:creationId xmlns:a16="http://schemas.microsoft.com/office/drawing/2014/main" id="{011287B6-1F0C-DAB2-271D-C65276A9C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564969"/>
            <a:ext cx="10210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2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1A87-5E04-C7FF-1ADE-E10172F5326F}"/>
              </a:ext>
            </a:extLst>
          </p:cNvPr>
          <p:cNvSpPr>
            <a:spLocks noGrp="1"/>
          </p:cNvSpPr>
          <p:nvPr>
            <p:ph idx="1"/>
          </p:nvPr>
        </p:nvSpPr>
        <p:spPr>
          <a:xfrm>
            <a:off x="523583" y="4933166"/>
            <a:ext cx="8596668" cy="3880773"/>
          </a:xfrm>
        </p:spPr>
        <p:txBody>
          <a:bodyPr/>
          <a:lstStyle/>
          <a:p>
            <a:pPr algn="l">
              <a:buFont typeface="+mj-lt"/>
              <a:buAutoNum type="arabicPeriod"/>
            </a:pPr>
            <a:r>
              <a:rPr lang="en-US" b="0" i="0" dirty="0" err="1">
                <a:solidFill>
                  <a:srgbClr val="000000"/>
                </a:solidFill>
                <a:effectLst/>
                <a:latin typeface="Helvetica Neue"/>
              </a:rPr>
              <a:t>Sms</a:t>
            </a:r>
            <a:r>
              <a:rPr lang="en-US" b="0" i="0" dirty="0">
                <a:solidFill>
                  <a:srgbClr val="000000"/>
                </a:solidFill>
                <a:effectLst/>
                <a:latin typeface="Helvetica Neue"/>
              </a:rPr>
              <a:t> Sent is a good indicator</a:t>
            </a:r>
          </a:p>
        </p:txBody>
      </p:sp>
      <p:pic>
        <p:nvPicPr>
          <p:cNvPr id="7170" name="Picture 2">
            <a:extLst>
              <a:ext uri="{FF2B5EF4-FFF2-40B4-BE49-F238E27FC236}">
                <a16:creationId xmlns:a16="http://schemas.microsoft.com/office/drawing/2014/main" id="{D9B50035-AA4B-03F7-3DA1-8C7826662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6" y="591095"/>
            <a:ext cx="10210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39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9E5A-3CB6-C9D8-88F8-DE8DFDD60CC6}"/>
              </a:ext>
            </a:extLst>
          </p:cNvPr>
          <p:cNvSpPr>
            <a:spLocks noGrp="1"/>
          </p:cNvSpPr>
          <p:nvPr>
            <p:ph type="title"/>
          </p:nvPr>
        </p:nvSpPr>
        <p:spPr/>
        <p:txBody>
          <a:bodyPr/>
          <a:lstStyle/>
          <a:p>
            <a:r>
              <a:rPr lang="en-IN" b="1" dirty="0"/>
              <a:t>Model Building</a:t>
            </a:r>
          </a:p>
        </p:txBody>
      </p:sp>
      <p:sp>
        <p:nvSpPr>
          <p:cNvPr id="3" name="Content Placeholder 2">
            <a:extLst>
              <a:ext uri="{FF2B5EF4-FFF2-40B4-BE49-F238E27FC236}">
                <a16:creationId xmlns:a16="http://schemas.microsoft.com/office/drawing/2014/main" id="{7E32077E-71BC-F778-915D-7DFF84484BDB}"/>
              </a:ext>
            </a:extLst>
          </p:cNvPr>
          <p:cNvSpPr>
            <a:spLocks noGrp="1"/>
          </p:cNvSpPr>
          <p:nvPr>
            <p:ph idx="1"/>
          </p:nvPr>
        </p:nvSpPr>
        <p:spPr>
          <a:xfrm>
            <a:off x="363826" y="1488613"/>
            <a:ext cx="8596668" cy="3880773"/>
          </a:xfrm>
        </p:spPr>
        <p:txBody>
          <a:bodyPr/>
          <a:lstStyle/>
          <a:p>
            <a:r>
              <a:rPr lang="en-US" dirty="0"/>
              <a:t>Splitting the Data into Training and Testing Sets </a:t>
            </a:r>
          </a:p>
          <a:p>
            <a:r>
              <a:rPr lang="en-US" dirty="0"/>
              <a:t>The first basic step for regression is performing a train-test split, we have chosen 80:20 ratio. </a:t>
            </a:r>
          </a:p>
          <a:p>
            <a:r>
              <a:rPr lang="en-US" dirty="0"/>
              <a:t>Use RFE for Feature Selection </a:t>
            </a:r>
          </a:p>
          <a:p>
            <a:r>
              <a:rPr lang="en-US" dirty="0"/>
              <a:t>Running RFE with 20 variables as output </a:t>
            </a:r>
          </a:p>
          <a:p>
            <a:r>
              <a:rPr lang="en-US" dirty="0"/>
              <a:t>Building Model by removing the variable whose p- value is greater than 0.05 and VIF value is greater than 5 </a:t>
            </a:r>
          </a:p>
          <a:p>
            <a:r>
              <a:rPr lang="en-US" dirty="0"/>
              <a:t>Predictions on test data set </a:t>
            </a:r>
          </a:p>
          <a:p>
            <a:r>
              <a:rPr lang="en-US" dirty="0"/>
              <a:t>Overall accuracy 82%</a:t>
            </a:r>
            <a:endParaRPr lang="en-IN" dirty="0"/>
          </a:p>
        </p:txBody>
      </p:sp>
    </p:spTree>
    <p:extLst>
      <p:ext uri="{BB962C8B-B14F-4D97-AF65-F5344CB8AC3E}">
        <p14:creationId xmlns:p14="http://schemas.microsoft.com/office/powerpoint/2010/main" val="198777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9172-CD35-B962-8A7A-83AB8D771043}"/>
              </a:ext>
            </a:extLst>
          </p:cNvPr>
          <p:cNvSpPr>
            <a:spLocks noGrp="1"/>
          </p:cNvSpPr>
          <p:nvPr>
            <p:ph type="title"/>
          </p:nvPr>
        </p:nvSpPr>
        <p:spPr>
          <a:xfrm>
            <a:off x="616374" y="165463"/>
            <a:ext cx="8596668" cy="1320800"/>
          </a:xfrm>
        </p:spPr>
        <p:txBody>
          <a:bodyPr/>
          <a:lstStyle/>
          <a:p>
            <a:r>
              <a:rPr lang="en-IN" b="1" dirty="0"/>
              <a:t>ROC Curve</a:t>
            </a:r>
          </a:p>
        </p:txBody>
      </p:sp>
      <p:sp>
        <p:nvSpPr>
          <p:cNvPr id="3" name="Content Placeholder 2">
            <a:extLst>
              <a:ext uri="{FF2B5EF4-FFF2-40B4-BE49-F238E27FC236}">
                <a16:creationId xmlns:a16="http://schemas.microsoft.com/office/drawing/2014/main" id="{765EE931-8970-3505-6FCF-EA9C383F7DC2}"/>
              </a:ext>
            </a:extLst>
          </p:cNvPr>
          <p:cNvSpPr>
            <a:spLocks noGrp="1"/>
          </p:cNvSpPr>
          <p:nvPr>
            <p:ph idx="1"/>
          </p:nvPr>
        </p:nvSpPr>
        <p:spPr>
          <a:xfrm>
            <a:off x="593930" y="4995229"/>
            <a:ext cx="7796106" cy="1427342"/>
          </a:xfrm>
        </p:spPr>
        <p:txBody>
          <a:bodyPr>
            <a:normAutofit lnSpcReduction="10000"/>
          </a:bodyPr>
          <a:lstStyle/>
          <a:p>
            <a:r>
              <a:rPr lang="en-US" dirty="0"/>
              <a:t>Finding Optimal Cut off Point </a:t>
            </a:r>
          </a:p>
          <a:p>
            <a:r>
              <a:rPr lang="en-US" dirty="0"/>
              <a:t>Optimal cut off probability is that probability where we get balanced sensitivity and specificity. </a:t>
            </a:r>
          </a:p>
          <a:p>
            <a:r>
              <a:rPr lang="en-US" dirty="0"/>
              <a:t>From the second graph it is visible that the optimal cut off is at 0.40.</a:t>
            </a:r>
            <a:endParaRPr lang="en-IN" dirty="0"/>
          </a:p>
        </p:txBody>
      </p:sp>
      <p:pic>
        <p:nvPicPr>
          <p:cNvPr id="8194" name="Picture 2">
            <a:extLst>
              <a:ext uri="{FF2B5EF4-FFF2-40B4-BE49-F238E27FC236}">
                <a16:creationId xmlns:a16="http://schemas.microsoft.com/office/drawing/2014/main" id="{A1041EB5-049A-0BD9-B358-98DACC626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93" y="825863"/>
            <a:ext cx="4025295" cy="39657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8DCB71B-525A-B28E-C60D-998C7D236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669" y="892627"/>
            <a:ext cx="5848478" cy="389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5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2EDD-759D-4F31-9B2E-8657631F071C}"/>
              </a:ext>
            </a:extLst>
          </p:cNvPr>
          <p:cNvSpPr>
            <a:spLocks noGrp="1"/>
          </p:cNvSpPr>
          <p:nvPr>
            <p:ph type="title"/>
          </p:nvPr>
        </p:nvSpPr>
        <p:spPr>
          <a:xfrm>
            <a:off x="365880" y="104097"/>
            <a:ext cx="8596668" cy="1320800"/>
          </a:xfrm>
        </p:spPr>
        <p:txBody>
          <a:bodyPr/>
          <a:lstStyle/>
          <a:p>
            <a:r>
              <a:rPr lang="en-IN" b="1" dirty="0"/>
              <a:t>Conclusion</a:t>
            </a:r>
          </a:p>
        </p:txBody>
      </p:sp>
      <p:sp>
        <p:nvSpPr>
          <p:cNvPr id="3" name="Content Placeholder 2">
            <a:extLst>
              <a:ext uri="{FF2B5EF4-FFF2-40B4-BE49-F238E27FC236}">
                <a16:creationId xmlns:a16="http://schemas.microsoft.com/office/drawing/2014/main" id="{FC15D542-39C7-06AD-5BB0-23BFFA123142}"/>
              </a:ext>
            </a:extLst>
          </p:cNvPr>
          <p:cNvSpPr>
            <a:spLocks noGrp="1"/>
          </p:cNvSpPr>
          <p:nvPr>
            <p:ph idx="1"/>
          </p:nvPr>
        </p:nvSpPr>
        <p:spPr>
          <a:xfrm>
            <a:off x="365880" y="3769709"/>
            <a:ext cx="8596668" cy="3880773"/>
          </a:xfrm>
        </p:spPr>
        <p:txBody>
          <a:bodyPr>
            <a:normAutofit/>
          </a:bodyPr>
          <a:lstStyle/>
          <a:p>
            <a:r>
              <a:rPr lang="en-US" sz="1600" dirty="0"/>
              <a:t>It was found that the variables that mattered the most in the potential buyers are (In descending order) : </a:t>
            </a:r>
          </a:p>
          <a:p>
            <a:r>
              <a:rPr lang="en-US" sz="1600" dirty="0"/>
              <a:t>The total time spend on the Website. </a:t>
            </a:r>
          </a:p>
          <a:p>
            <a:r>
              <a:rPr lang="en-US" sz="1600" dirty="0"/>
              <a:t>Total number of visits. </a:t>
            </a:r>
          </a:p>
          <a:p>
            <a:r>
              <a:rPr lang="en-US" sz="1600" dirty="0"/>
              <a:t>When the lead source was: a. Google b. Direct traffic c. Organic search d. </a:t>
            </a:r>
            <a:r>
              <a:rPr lang="en-US" sz="1600" dirty="0" err="1"/>
              <a:t>Welingak</a:t>
            </a:r>
            <a:r>
              <a:rPr lang="en-US" sz="1600" dirty="0"/>
              <a:t> website </a:t>
            </a:r>
          </a:p>
          <a:p>
            <a:r>
              <a:rPr lang="en-US" sz="1600" dirty="0"/>
              <a:t>Keeping these in mind the X Education can flourish as they have a very high chance to get almost all the potential buyers to change their mind and buy their courses.</a:t>
            </a:r>
            <a:endParaRPr lang="en-IN" sz="1600" dirty="0"/>
          </a:p>
        </p:txBody>
      </p:sp>
      <p:pic>
        <p:nvPicPr>
          <p:cNvPr id="5" name="Picture 4">
            <a:extLst>
              <a:ext uri="{FF2B5EF4-FFF2-40B4-BE49-F238E27FC236}">
                <a16:creationId xmlns:a16="http://schemas.microsoft.com/office/drawing/2014/main" id="{58FE0153-0B53-CC58-5B79-D3B3EABC971C}"/>
              </a:ext>
            </a:extLst>
          </p:cNvPr>
          <p:cNvPicPr>
            <a:picLocks noChangeAspect="1"/>
          </p:cNvPicPr>
          <p:nvPr/>
        </p:nvPicPr>
        <p:blipFill rotWithShape="1">
          <a:blip r:embed="rId2"/>
          <a:srcRect l="3576" t="17303" r="3457"/>
          <a:stretch/>
        </p:blipFill>
        <p:spPr>
          <a:xfrm>
            <a:off x="365879" y="862149"/>
            <a:ext cx="6792567" cy="2835305"/>
          </a:xfrm>
          <a:prstGeom prst="rect">
            <a:avLst/>
          </a:prstGeom>
          <a:ln>
            <a:solidFill>
              <a:schemeClr val="tx1"/>
            </a:solidFill>
          </a:ln>
        </p:spPr>
      </p:pic>
    </p:spTree>
    <p:extLst>
      <p:ext uri="{BB962C8B-B14F-4D97-AF65-F5344CB8AC3E}">
        <p14:creationId xmlns:p14="http://schemas.microsoft.com/office/powerpoint/2010/main" val="81685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DAE8-B156-A044-A764-C399897A5F5F}"/>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0C4F9F96-6E91-AFCA-2823-F8CD6B2583E7}"/>
              </a:ext>
            </a:extLst>
          </p:cNvPr>
          <p:cNvSpPr>
            <a:spLocks noGrp="1"/>
          </p:cNvSpPr>
          <p:nvPr>
            <p:ph idx="1"/>
          </p:nvPr>
        </p:nvSpPr>
        <p:spPr>
          <a:xfrm>
            <a:off x="677334" y="1488613"/>
            <a:ext cx="8596668" cy="3880773"/>
          </a:xfrm>
        </p:spPr>
        <p:txBody>
          <a:bodyPr>
            <a:normAutofit fontScale="92500" lnSpcReduction="20000"/>
          </a:bodyPr>
          <a:lstStyle/>
          <a:p>
            <a:r>
              <a:rPr lang="en-US" dirty="0"/>
              <a:t>X Education sells online courses to industry professionals. </a:t>
            </a:r>
          </a:p>
          <a:p>
            <a:r>
              <a:rPr lang="en-US" dirty="0"/>
              <a:t>X Education gets a lot of leads, its lead conversion rate is very poor. For example, if, say, they acquire 100 leads in a day, only about 30 of them are converted. </a:t>
            </a:r>
          </a:p>
          <a:p>
            <a:r>
              <a:rPr lang="en-US" dirty="0"/>
              <a:t>To make this process more efficient, the company wishes to identify the most potential leads, also known as ‘Hot Leads’. </a:t>
            </a:r>
          </a:p>
          <a:p>
            <a:r>
              <a:rPr lang="en-US" dirty="0"/>
              <a:t>If they successfully identify this set of leads, the lead conversion rate should go up as the sales team will now be focusing more on communicating with the potential leads rather than making calls to everyone.</a:t>
            </a:r>
          </a:p>
          <a:p>
            <a:endParaRPr lang="en-US" dirty="0"/>
          </a:p>
          <a:p>
            <a:pPr marL="0" indent="0">
              <a:buNone/>
            </a:pPr>
            <a:r>
              <a:rPr lang="en-US" b="1" dirty="0"/>
              <a:t>Business Objective:</a:t>
            </a:r>
          </a:p>
          <a:p>
            <a:r>
              <a:rPr lang="en-US" dirty="0"/>
              <a:t>X education wants to know most promising leads. </a:t>
            </a:r>
          </a:p>
          <a:p>
            <a:r>
              <a:rPr lang="en-US" dirty="0"/>
              <a:t>For that they want to build a Model which identifies the hot leads. </a:t>
            </a:r>
          </a:p>
          <a:p>
            <a:r>
              <a:rPr lang="en-US" dirty="0"/>
              <a:t>Deployment of the model for the future use.</a:t>
            </a:r>
            <a:endParaRPr lang="en-IN" dirty="0"/>
          </a:p>
        </p:txBody>
      </p:sp>
    </p:spTree>
    <p:extLst>
      <p:ext uri="{BB962C8B-B14F-4D97-AF65-F5344CB8AC3E}">
        <p14:creationId xmlns:p14="http://schemas.microsoft.com/office/powerpoint/2010/main" val="95420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680E-B181-CA83-553D-E3985AE2BCF8}"/>
              </a:ext>
            </a:extLst>
          </p:cNvPr>
          <p:cNvSpPr>
            <a:spLocks noGrp="1"/>
          </p:cNvSpPr>
          <p:nvPr>
            <p:ph type="title"/>
          </p:nvPr>
        </p:nvSpPr>
        <p:spPr>
          <a:xfrm>
            <a:off x="677333" y="313508"/>
            <a:ext cx="8596668" cy="1320800"/>
          </a:xfrm>
        </p:spPr>
        <p:txBody>
          <a:bodyPr/>
          <a:lstStyle/>
          <a:p>
            <a:r>
              <a:rPr lang="en-IN" b="1" dirty="0"/>
              <a:t>Solution Methodology</a:t>
            </a:r>
          </a:p>
        </p:txBody>
      </p:sp>
      <p:sp>
        <p:nvSpPr>
          <p:cNvPr id="3" name="Content Placeholder 2">
            <a:extLst>
              <a:ext uri="{FF2B5EF4-FFF2-40B4-BE49-F238E27FC236}">
                <a16:creationId xmlns:a16="http://schemas.microsoft.com/office/drawing/2014/main" id="{94863952-BAD3-61D1-D3A5-989396017F9F}"/>
              </a:ext>
            </a:extLst>
          </p:cNvPr>
          <p:cNvSpPr>
            <a:spLocks noGrp="1"/>
          </p:cNvSpPr>
          <p:nvPr>
            <p:ph idx="1"/>
          </p:nvPr>
        </p:nvSpPr>
        <p:spPr>
          <a:xfrm>
            <a:off x="583474" y="1027611"/>
            <a:ext cx="8961119" cy="5516881"/>
          </a:xfrm>
        </p:spPr>
        <p:txBody>
          <a:bodyPr>
            <a:normAutofit fontScale="92500" lnSpcReduction="10000"/>
          </a:bodyPr>
          <a:lstStyle/>
          <a:p>
            <a:r>
              <a:rPr lang="en-US" b="1" dirty="0"/>
              <a:t>Data cleaning and data manipulation. </a:t>
            </a:r>
          </a:p>
          <a:p>
            <a:pPr>
              <a:buAutoNum type="arabicPeriod"/>
            </a:pPr>
            <a:r>
              <a:rPr lang="en-US" dirty="0"/>
              <a:t>Handle duplicate data and check the whole set. </a:t>
            </a:r>
          </a:p>
          <a:p>
            <a:pPr>
              <a:buAutoNum type="arabicPeriod"/>
            </a:pPr>
            <a:r>
              <a:rPr lang="en-US" dirty="0"/>
              <a:t>NA values and missing values need to be handled. </a:t>
            </a:r>
          </a:p>
          <a:p>
            <a:pPr>
              <a:buAutoNum type="arabicPeriod"/>
            </a:pPr>
            <a:r>
              <a:rPr lang="en-US" dirty="0"/>
              <a:t>If a column contains large number of missing values and not useful for analysis those columns to be dropped.</a:t>
            </a:r>
          </a:p>
          <a:p>
            <a:pPr>
              <a:buAutoNum type="arabicPeriod"/>
            </a:pPr>
            <a:r>
              <a:rPr lang="en-US" dirty="0"/>
              <a:t>Outliers in the data need to be verified and handled. </a:t>
            </a:r>
          </a:p>
          <a:p>
            <a:pPr marL="0" indent="0">
              <a:buNone/>
            </a:pPr>
            <a:endParaRPr lang="en-US" dirty="0"/>
          </a:p>
          <a:p>
            <a:r>
              <a:rPr lang="en-US" b="1" dirty="0"/>
              <a:t>EDA </a:t>
            </a:r>
          </a:p>
          <a:p>
            <a:pPr>
              <a:buAutoNum type="arabicPeriod"/>
            </a:pPr>
            <a:r>
              <a:rPr lang="en-US" dirty="0"/>
              <a:t>Univariate data analysis </a:t>
            </a:r>
          </a:p>
          <a:p>
            <a:pPr>
              <a:buAutoNum type="arabicPeriod"/>
            </a:pPr>
            <a:r>
              <a:rPr lang="en-US" dirty="0"/>
              <a:t>Bivariate data analysis </a:t>
            </a:r>
          </a:p>
          <a:p>
            <a:pPr marL="0" indent="0">
              <a:buNone/>
            </a:pPr>
            <a:endParaRPr lang="en-US" dirty="0"/>
          </a:p>
          <a:p>
            <a:r>
              <a:rPr lang="en-US" b="1" dirty="0"/>
              <a:t>Dummy Variables and encoding of the data. </a:t>
            </a:r>
          </a:p>
          <a:p>
            <a:r>
              <a:rPr lang="en-US" b="1" dirty="0"/>
              <a:t>Classification technique: logistic regression used for the model making and prediction. </a:t>
            </a:r>
          </a:p>
          <a:p>
            <a:r>
              <a:rPr lang="en-US" b="1" dirty="0"/>
              <a:t>Model building and validation. </a:t>
            </a:r>
          </a:p>
          <a:p>
            <a:r>
              <a:rPr lang="en-US" b="1" dirty="0"/>
              <a:t>Conclusions and recommendations.</a:t>
            </a:r>
            <a:endParaRPr lang="en-IN" b="1" dirty="0"/>
          </a:p>
        </p:txBody>
      </p:sp>
    </p:spTree>
    <p:extLst>
      <p:ext uri="{BB962C8B-B14F-4D97-AF65-F5344CB8AC3E}">
        <p14:creationId xmlns:p14="http://schemas.microsoft.com/office/powerpoint/2010/main" val="54764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15F9-998F-9935-070B-09049CE0403D}"/>
              </a:ext>
            </a:extLst>
          </p:cNvPr>
          <p:cNvSpPr>
            <a:spLocks noGrp="1"/>
          </p:cNvSpPr>
          <p:nvPr>
            <p:ph type="title"/>
          </p:nvPr>
        </p:nvSpPr>
        <p:spPr/>
        <p:txBody>
          <a:bodyPr/>
          <a:lstStyle/>
          <a:p>
            <a:r>
              <a:rPr lang="en-IN" b="1" dirty="0"/>
              <a:t>Data Manipulation</a:t>
            </a:r>
          </a:p>
        </p:txBody>
      </p:sp>
      <p:sp>
        <p:nvSpPr>
          <p:cNvPr id="3" name="Content Placeholder 2">
            <a:extLst>
              <a:ext uri="{FF2B5EF4-FFF2-40B4-BE49-F238E27FC236}">
                <a16:creationId xmlns:a16="http://schemas.microsoft.com/office/drawing/2014/main" id="{F6683FA5-7218-636A-8836-955AD396F3EA}"/>
              </a:ext>
            </a:extLst>
          </p:cNvPr>
          <p:cNvSpPr>
            <a:spLocks noGrp="1"/>
          </p:cNvSpPr>
          <p:nvPr>
            <p:ph idx="1"/>
          </p:nvPr>
        </p:nvSpPr>
        <p:spPr>
          <a:xfrm>
            <a:off x="677334" y="1245327"/>
            <a:ext cx="8745340" cy="4796036"/>
          </a:xfrm>
        </p:spPr>
        <p:txBody>
          <a:bodyPr/>
          <a:lstStyle/>
          <a:p>
            <a:r>
              <a:rPr lang="en-US" dirty="0"/>
              <a:t>Total Number of Rows =32, Total Number of Columns =9240. </a:t>
            </a:r>
          </a:p>
          <a:p>
            <a:r>
              <a:rPr lang="en-US" dirty="0"/>
              <a:t>Dropping the columns having more than 20% as missing value.</a:t>
            </a:r>
            <a:endParaRPr lang="en-IN" dirty="0"/>
          </a:p>
        </p:txBody>
      </p:sp>
    </p:spTree>
    <p:extLst>
      <p:ext uri="{BB962C8B-B14F-4D97-AF65-F5344CB8AC3E}">
        <p14:creationId xmlns:p14="http://schemas.microsoft.com/office/powerpoint/2010/main" val="319042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15F9-998F-9935-070B-09049CE0403D}"/>
              </a:ext>
            </a:extLst>
          </p:cNvPr>
          <p:cNvSpPr>
            <a:spLocks noGrp="1"/>
          </p:cNvSpPr>
          <p:nvPr>
            <p:ph type="title"/>
          </p:nvPr>
        </p:nvSpPr>
        <p:spPr/>
        <p:txBody>
          <a:bodyPr/>
          <a:lstStyle/>
          <a:p>
            <a:r>
              <a:rPr lang="en-IN" b="1" dirty="0"/>
              <a:t>EDA</a:t>
            </a:r>
          </a:p>
        </p:txBody>
      </p:sp>
      <p:pic>
        <p:nvPicPr>
          <p:cNvPr id="1026" name="Picture 2">
            <a:extLst>
              <a:ext uri="{FF2B5EF4-FFF2-40B4-BE49-F238E27FC236}">
                <a16:creationId xmlns:a16="http://schemas.microsoft.com/office/drawing/2014/main" id="{AE0018C2-0745-EF88-E98C-E2C31D46A6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03" y="1603504"/>
            <a:ext cx="9230812" cy="365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1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15F9-998F-9935-070B-09049CE0403D}"/>
              </a:ext>
            </a:extLst>
          </p:cNvPr>
          <p:cNvSpPr>
            <a:spLocks noGrp="1"/>
          </p:cNvSpPr>
          <p:nvPr>
            <p:ph type="title"/>
          </p:nvPr>
        </p:nvSpPr>
        <p:spPr/>
        <p:txBody>
          <a:bodyPr/>
          <a:lstStyle/>
          <a:p>
            <a:r>
              <a:rPr lang="en-IN" b="1" dirty="0"/>
              <a:t>Categorical variable Relation</a:t>
            </a:r>
          </a:p>
        </p:txBody>
      </p:sp>
      <p:pic>
        <p:nvPicPr>
          <p:cNvPr id="2050" name="Picture 2">
            <a:extLst>
              <a:ext uri="{FF2B5EF4-FFF2-40B4-BE49-F238E27FC236}">
                <a16:creationId xmlns:a16="http://schemas.microsoft.com/office/drawing/2014/main" id="{1AD2A8B5-7EB3-8169-D5DA-ECA8ED185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1527991"/>
            <a:ext cx="9612647" cy="380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4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B7D2D09-2988-D848-4B83-3B578F77F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7" y="809353"/>
            <a:ext cx="8975047" cy="354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6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1A87-5E04-C7FF-1ADE-E10172F5326F}"/>
              </a:ext>
            </a:extLst>
          </p:cNvPr>
          <p:cNvSpPr>
            <a:spLocks noGrp="1"/>
          </p:cNvSpPr>
          <p:nvPr>
            <p:ph idx="1"/>
          </p:nvPr>
        </p:nvSpPr>
        <p:spPr>
          <a:xfrm>
            <a:off x="523583" y="4933166"/>
            <a:ext cx="8596668" cy="3880773"/>
          </a:xfrm>
        </p:spPr>
        <p:txBody>
          <a:bodyPr/>
          <a:lstStyle/>
          <a:p>
            <a:r>
              <a:rPr lang="en-US" b="0" i="0" dirty="0">
                <a:solidFill>
                  <a:srgbClr val="000000"/>
                </a:solidFill>
                <a:effectLst/>
                <a:latin typeface="Helvetica Neue"/>
              </a:rPr>
              <a:t>If the last activity is an </a:t>
            </a:r>
            <a:r>
              <a:rPr lang="en-US" b="0" i="0" dirty="0" err="1">
                <a:solidFill>
                  <a:srgbClr val="000000"/>
                </a:solidFill>
                <a:effectLst/>
                <a:latin typeface="Helvetica Neue"/>
              </a:rPr>
              <a:t>sms</a:t>
            </a:r>
            <a:r>
              <a:rPr lang="en-US" b="0" i="0" dirty="0">
                <a:solidFill>
                  <a:srgbClr val="000000"/>
                </a:solidFill>
                <a:effectLst/>
                <a:latin typeface="Helvetica Neue"/>
              </a:rPr>
              <a:t> sent, then there is high chance of conversion</a:t>
            </a:r>
          </a:p>
          <a:p>
            <a:endParaRPr lang="en-IN" dirty="0"/>
          </a:p>
        </p:txBody>
      </p:sp>
      <p:pic>
        <p:nvPicPr>
          <p:cNvPr id="4098" name="Picture 2">
            <a:extLst>
              <a:ext uri="{FF2B5EF4-FFF2-40B4-BE49-F238E27FC236}">
                <a16:creationId xmlns:a16="http://schemas.microsoft.com/office/drawing/2014/main" id="{503DFC88-E02B-2984-6F92-35873367D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23" y="653141"/>
            <a:ext cx="10049531" cy="397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05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41A87-5E04-C7FF-1ADE-E10172F5326F}"/>
              </a:ext>
            </a:extLst>
          </p:cNvPr>
          <p:cNvSpPr>
            <a:spLocks noGrp="1"/>
          </p:cNvSpPr>
          <p:nvPr>
            <p:ph idx="1"/>
          </p:nvPr>
        </p:nvSpPr>
        <p:spPr>
          <a:xfrm>
            <a:off x="523583" y="4933166"/>
            <a:ext cx="8596668" cy="3880773"/>
          </a:xfrm>
        </p:spPr>
        <p:txBody>
          <a:bodyPr/>
          <a:lstStyle/>
          <a:p>
            <a:pPr algn="l">
              <a:buFont typeface="+mj-lt"/>
              <a:buAutoNum type="arabicPeriod"/>
            </a:pPr>
            <a:r>
              <a:rPr lang="en-US" dirty="0">
                <a:solidFill>
                  <a:srgbClr val="000000"/>
                </a:solidFill>
                <a:latin typeface="Helvetica Neue"/>
              </a:rPr>
              <a:t>If</a:t>
            </a:r>
            <a:r>
              <a:rPr lang="en-US" b="0" i="0" dirty="0">
                <a:solidFill>
                  <a:srgbClr val="000000"/>
                </a:solidFill>
                <a:effectLst/>
                <a:latin typeface="Helvetica Neue"/>
              </a:rPr>
              <a:t> there is no specialization i.e. unknown the conversion rate drops suddenly</a:t>
            </a:r>
          </a:p>
          <a:p>
            <a:pPr algn="l">
              <a:buFont typeface="+mj-lt"/>
              <a:buAutoNum type="arabicPeriod"/>
            </a:pPr>
            <a:r>
              <a:rPr lang="en-US" b="0" i="0" dirty="0">
                <a:solidFill>
                  <a:srgbClr val="000000"/>
                </a:solidFill>
                <a:effectLst/>
                <a:latin typeface="Helvetica Neue"/>
              </a:rPr>
              <a:t>All Management studies have a good conversion rate</a:t>
            </a:r>
          </a:p>
        </p:txBody>
      </p:sp>
      <p:pic>
        <p:nvPicPr>
          <p:cNvPr id="5122" name="Picture 2">
            <a:extLst>
              <a:ext uri="{FF2B5EF4-FFF2-40B4-BE49-F238E27FC236}">
                <a16:creationId xmlns:a16="http://schemas.microsoft.com/office/drawing/2014/main" id="{692C71F5-482A-3BB6-E73C-C85FD0AFC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73" y="547551"/>
            <a:ext cx="102203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556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543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Helvetica Neue</vt:lpstr>
      <vt:lpstr>Trebuchet MS</vt:lpstr>
      <vt:lpstr>Wingdings 3</vt:lpstr>
      <vt:lpstr>Facet</vt:lpstr>
      <vt:lpstr>Lead Score Case study</vt:lpstr>
      <vt:lpstr>Problem Statement</vt:lpstr>
      <vt:lpstr>Solution Methodology</vt:lpstr>
      <vt:lpstr>Data Manipulation</vt:lpstr>
      <vt:lpstr>EDA</vt:lpstr>
      <vt:lpstr>Categorical variable Relation</vt:lpstr>
      <vt:lpstr>PowerPoint Presentation</vt:lpstr>
      <vt:lpstr>PowerPoint Presentation</vt:lpstr>
      <vt:lpstr>PowerPoint Presentation</vt:lpstr>
      <vt:lpstr>PowerPoint Presentation</vt:lpstr>
      <vt:lpstr>PowerPoint Presentation</vt:lpstr>
      <vt:lpstr>PowerPoint Presentation</vt:lpstr>
      <vt:lpstr>Model Building</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Nithin Vijayabaskaran</dc:creator>
  <cp:lastModifiedBy>Nithin Vijayabaskaran</cp:lastModifiedBy>
  <cp:revision>4</cp:revision>
  <dcterms:created xsi:type="dcterms:W3CDTF">2023-02-25T13:37:04Z</dcterms:created>
  <dcterms:modified xsi:type="dcterms:W3CDTF">2023-02-25T14:42:28Z</dcterms:modified>
</cp:coreProperties>
</file>