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601971412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601971412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Evaluating summaries, especially those generated by machines, requires understanding several key concepts: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Precision:</a:t>
            </a:r>
            <a:r>
              <a:rPr lang="en">
                <a:solidFill>
                  <a:schemeClr val="dk1"/>
                </a:solidFill>
              </a:rPr>
              <a:t> [pause] Think of this like cooking a dish. [pause] High precision means using only the most essential ingredients, [pause] leaving out anything unnecessary. [pause] In summarization, high precision means that most of what's in the summary is truly relevant and important.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Recall:</a:t>
            </a:r>
            <a:r>
              <a:rPr lang="en">
                <a:solidFill>
                  <a:schemeClr val="dk1"/>
                </a:solidFill>
              </a:rPr>
              <a:t> [pause] Imagine packing for a camping trip. [pause] High recall means making sure you've packed everything you need for a safe and comfortable experience. [pause] In summarization, high recall means that the summary captures most of the essential information from the original document.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F1 Score:</a:t>
            </a:r>
            <a:r>
              <a:rPr lang="en">
                <a:solidFill>
                  <a:schemeClr val="dk1"/>
                </a:solidFill>
              </a:rPr>
              <a:t> [pause] This is the perfect camping trip where you've packed everything you need [pause] without any extra weight. [pause] In summary evaluation, the F1 score is the balance between precision and recall. [pause] It's a single number that tells us how well the summary combines both accuracy and comprehensiveness. [pause]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let's dive into specific metrics used in summary evaluation: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BLEU:</a:t>
            </a:r>
            <a:r>
              <a:rPr lang="en">
                <a:solidFill>
                  <a:schemeClr val="dk1"/>
                </a:solidFill>
              </a:rPr>
              <a:t> [pause] This metric focuses on precision, essentially measuring how much of the generated summary overlaps with a reference summary in terms of exact word or phrase matches. [pause] A higher BLEU score means more words in the summary are also found in the reference, indicating a focus on factual accuracy.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METEOR:</a:t>
            </a:r>
            <a:r>
              <a:rPr lang="en">
                <a:solidFill>
                  <a:schemeClr val="dk1"/>
                </a:solidFill>
              </a:rPr>
              <a:t> [pause] Going beyond exact matches, METEOR takes into account synonyms and paraphrases. [pause] It emphasizes recall, or how much of the reference meaning is captured, while still considering precision. [pause] A higher METEOR score suggests that the summary not only contains the right words but also conveys the intended meaning.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ROUGE-N/L/S/SU:</a:t>
            </a:r>
            <a:r>
              <a:rPr lang="en">
                <a:solidFill>
                  <a:schemeClr val="dk1"/>
                </a:solidFill>
              </a:rPr>
              <a:t> [pause] This family of metrics offers different perspectives on recall. [pause] ROUGE-N looks at the overlap of n-grams, ROUGE-L assesses the longest common subsequence, ROUGE-S considers skip-bigrams, and ROUGE-SU combines skip-bigrams and unigrams. [pause] Higher scores on these metrics indicate the summary's effectiveness in capturing various elements of the reference text, [pause] from phrases to broader semantic concepts.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BERTScore:</a:t>
            </a:r>
            <a:r>
              <a:rPr lang="en">
                <a:solidFill>
                  <a:schemeClr val="dk1"/>
                </a:solidFill>
              </a:rPr>
              <a:t> [pause] Leveraging the power of pre-trained language models like BERT, [pause] this metric evaluates the semantic similarity between the summary and the reference. [pause] It looks at the meaning of words and sentences, [pause] rather than just exact matches. [pause] A higher BERTScore signifies a stronger semantic alignment between the two texts.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BERT Precision/Recall/F1:</a:t>
            </a:r>
            <a:r>
              <a:rPr lang="en">
                <a:solidFill>
                  <a:schemeClr val="dk1"/>
                </a:solidFill>
              </a:rPr>
              <a:t> [pause] These metrics take the concept of precision, recall, and F1 further [pause] by incorporating BERT's understanding of language, [pause] giving us a deeper insight into the summary's relevance and comprehensiveness.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5ddfda493_0_4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5ddfda49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5ddfda49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5ddfda49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5ddfda493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5ddfda493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5ddfda493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5ddfda493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5ddfda493_0_5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5ddfda493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implementation and evaluation have yielded valuable insights into the effectiveness of our methods: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Summarization Techniques:</a:t>
            </a:r>
            <a:r>
              <a:rPr lang="en">
                <a:solidFill>
                  <a:schemeClr val="dk1"/>
                </a:solidFill>
              </a:rPr>
              <a:t> [pause]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Extractive Summarization (TextRank):</a:t>
            </a:r>
            <a:r>
              <a:rPr lang="en">
                <a:solidFill>
                  <a:schemeClr val="dk1"/>
                </a:solidFill>
              </a:rPr>
              <a:t> [pause] This method proved effective in identifying and highlighting key sentences within trek descriptions. [pause] This allowed users to quickly grasp the most important aspects of a trek, [pause] saving them time and effort.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Abstractive Summarization (BART, Pegasus, T5):</a:t>
            </a:r>
            <a:r>
              <a:rPr lang="en">
                <a:solidFill>
                  <a:schemeClr val="dk1"/>
                </a:solidFill>
              </a:rPr>
              <a:t> [pause] Our models demonstrated the ability to generate coherent and contextually accurate summaries. [pause] These summaries read more naturally and provided a more human-like understanding of the trek experience. [pause]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Combined Approach:</a:t>
            </a:r>
            <a:r>
              <a:rPr lang="en">
                <a:solidFill>
                  <a:schemeClr val="dk1"/>
                </a:solidFill>
              </a:rPr>
              <a:t> [pause] By using both extractive and abstractive techniques, [pause] we provided users with both concise highlights and a more narrative-style summary, [pause] enhancing the overall user experience and providing a more complete picture of each trek.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Similarity Measures for Grouping Treks:</a:t>
            </a:r>
            <a:r>
              <a:rPr lang="en">
                <a:solidFill>
                  <a:schemeClr val="dk1"/>
                </a:solidFill>
              </a:rPr>
              <a:t> [pause]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Cosine Similarity &amp; Jaccard Index:</a:t>
            </a:r>
            <a:r>
              <a:rPr lang="en">
                <a:solidFill>
                  <a:schemeClr val="dk1"/>
                </a:solidFill>
              </a:rPr>
              <a:t> [pause] These measures were highly effective in grouping similar treks together. [pause] This enabled us to provide users with relevant recommendations based on their preferences and past experiences. [pause] We received positive feedback from trekkers, [pause] who found this feature helpful in discovering new treks.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Topic Extraction &amp; Grouping with Gemini Models:</a:t>
            </a:r>
            <a:r>
              <a:rPr lang="en">
                <a:solidFill>
                  <a:schemeClr val="dk1"/>
                </a:solidFill>
              </a:rPr>
              <a:t> [pause]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Gemini Models:</a:t>
            </a:r>
            <a:r>
              <a:rPr lang="en">
                <a:solidFill>
                  <a:schemeClr val="dk1"/>
                </a:solidFill>
              </a:rPr>
              <a:t> [pause] These models were successful in extracting key attributes from trek descriptions [pause] and grouping treks based on those attributes (altitude, season, duration, difficulty, region). [pause] This provided a structured way for users to compare and select treks that aligned with their interests and abilities. [pause] Trekkers appreciated the clarity and relevance of this information, [pause] as it greatly simplified their decision-making process.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our approach to summarizing trek descriptions, grouping similar treks, and extracting key attributes [pause] has demonstrated its value in enhancing the user experience [pause] and providing trekkers with the information they need to plan their adventures.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601971412_0_7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601971412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envision several key enhancements to further improve our trek information system:</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Recommendation System:</a:t>
            </a:r>
            <a:r>
              <a:rPr lang="en">
                <a:solidFill>
                  <a:schemeClr val="dk1"/>
                </a:solidFill>
              </a:rPr>
              <a:t> [pause] We'll create a personalized recommendation engine that leverages user interaction data. [pause] This means tailoring trek suggestions based on each user's past preferences and behavior. [pause] By integrating sentiment analysis on user reviews, [pause] we'll also incorporate the overall sentiment of other trekkers into the recommendation algorithm, [pause] leading to more accurate and relevant suggestions. [pause] We'll also use collaborative filtering techniques, [pause] which means finding similar users and recommending treks they enjoyed. [pause]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Integration with External Data Sources:</a:t>
            </a:r>
            <a:r>
              <a:rPr lang="en">
                <a:solidFill>
                  <a:schemeClr val="dk1"/>
                </a:solidFill>
              </a:rPr>
              <a:t> [pause] To make our system even more robust, [pause] we plan to integrate real-time data sources like weather updates, [pause] trail conditions, and seasonal availability. [pause] This will provide trekkers with the most current and relevant information. [pause] We'll also incorporate geographic information systems (GIS) [pause] to offer detailed maps and elevation profiles. [pause] Finally, we'll tap into the wealth of information on social media, [pause] where trekkers share their experiences, photos, and videos, [pause] further enriching our trek descriptions. [pause]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Multi-Lingual Support:</a:t>
            </a:r>
            <a:r>
              <a:rPr lang="en">
                <a:solidFill>
                  <a:schemeClr val="dk1"/>
                </a:solidFill>
              </a:rPr>
              <a:t> [pause] To ensure our system is inclusive, [pause] we'll develop multi-lingual models that can summarize trek descriptions in various languages. [pause] We'll also implement translation features [pause] so users can view summaries and extracted attributes in their preferred language. [pause]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User-Centric Enhancements:</a:t>
            </a:r>
            <a:r>
              <a:rPr lang="en">
                <a:solidFill>
                  <a:schemeClr val="dk1"/>
                </a:solidFill>
              </a:rPr>
              <a:t> [pause] We're committed to continuous improvement. [pause] We'll actively collect feedback from trekkers to refine our data generation and summarization techniques. [pause] We'll expand our dataset to include a wider variety of treks, [pause] making our system even more comprehensive. [pause] We'll also enhance the dashboard's interactivity and usability, [pause] potentially adding features like saving and comparing treks. [pause] And we'll develop a mobile-friendly version [pause] to ensure accessibility for users on the go. [pause] Advanced search functionalities will also be a priority, [pause] allowing users to find treks based on specific keywords, regions, or even their own custom criteria. [pause]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these enhancements, [pause] we aim to create a comprehensive, user-friendly, and informative platform [pause] that caters to the diverse needs of trekkers around the world.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5ddfda49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5ddfda49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Understanding what customers think and feel is crucial in the tourism industry. [pause] This is where sentiment analysis, powered by Natural Language Processing (NLP), comes into play.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Sentiment analysis allows us to analyze vast amounts of unstructured text data – online reviews, social media posts, feedback forms – [pause] to gauge customer opinions and experiences. [pause] We can determine whether customers are happy, [pause] unhappy, [pause] or neutral about their travels, accommodations, and activities.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For example, Li et al. (2022) demonstrated how NLP-based sentiment analysis can be used to understand trekker experiences and identify factors contributing to customer satisfaction. By examining sentiments in reviews and social media posts, tourism businesses can detect patterns and trends, such as common complaints or praised services.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This knowledge empowers businesses to focus on the aspects that matter most to their customers. [pause] For instance, if analysis reveals that cleanliness and staff friendliness are top priorities for travelers, hotels can prioritize these areas in their service improvement plans.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Another game-changer in the tourism industry is NLP-powered chatbots. [pause] These virtual assistants provide instant support to travelers, [pause] answering questions about bookings, itineraries, and local attractions.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Khurana et al. (2023) showed how NLP-driven chatbots can provide real-time information and support to trekkers, answering common questions about trek logistics, weather conditions, and gear recommendations.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These chatbots engage with customers in natural language, [pause] offering personalized responses and reducing the need for human intervention. [pause] The use of chatbots not only improves customer satisfaction by providing quick and accurate information but also allows businesses to handle a higher volume of inquiries without increasing staff.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Beyond customer service, [pause] chatbots can gather valuable data on customer preferences and behavior. [pause] This data can then be used to personalize interactions [pause] and improve overall service quality. [pause]</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With NLP techniques, [pause] marketers can identify what's hot in the travel world. [pause] For example, sentiment analysis of social media posts can reveal which destinations, activities, or accommodations are generating the most excitement. [pause] This allows businesses to tailor their offerings and promotions to align with current trends, [pause] staying ahead of the curve. [pause]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But NLP goes beyond just identifying trends. [pause] It enables personalized marketing, [pause] delivering tailored messages to specific customer segments based on their interests and past interactions. [pause] This personalized approach, as explored by Kiralova and Pavlicek (2015), [pause] is proven to increase engagement rates and improve the overall effectiveness of marketing campaigns. [pause]</a:t>
            </a:r>
            <a:endParaRPr b="1" sz="1700">
              <a:solidFill>
                <a:schemeClr val="dk1"/>
              </a:solidFill>
            </a:endParaRPr>
          </a:p>
          <a:p>
            <a:pPr indent="0" lvl="0" marL="0" rtl="0" algn="l">
              <a:spcBef>
                <a:spcPts val="120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 sz="1700">
                <a:solidFill>
                  <a:schemeClr val="dk1"/>
                </a:solidFill>
              </a:rPr>
              <a:t>In essence, [pause] sentiment analysis and chatbots, powered by NLP, [pause] are revolutionizing the tourism industry [pause] by enabling businesses to understand and respond to their customers more effectively, [pause] ultimately leading to enhanced customer satisfaction and loyalty.</a:t>
            </a:r>
            <a:endParaRPr b="1" sz="17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5ddfda493_0_4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5ddfda49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5ddfda493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5ddfda493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5ddfda493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5ddfda493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Imagine each trek description is a collection of words, almost like a unique "word fingerprint."</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Cosine Similarity:</a:t>
            </a:r>
            <a:r>
              <a:rPr lang="en">
                <a:solidFill>
                  <a:schemeClr val="dk1"/>
                </a:solidFill>
              </a:rPr>
              <a:t> This measures how similar the direction of those fingerprints is. Imagine plotting each description as an arrow in a space where each dimension represents a word. If the arrows point in similar directions, it means the descriptions share a lot of the same words and are therefore similar. Cosine similarity also takes into account how frequently words are used, so descriptions that use the same words a lot will have a higher similarity score.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Jaccard Similarity:</a:t>
            </a:r>
            <a:r>
              <a:rPr lang="en">
                <a:solidFill>
                  <a:schemeClr val="dk1"/>
                </a:solidFill>
              </a:rPr>
              <a:t> This is a simpler measure that focuses on whether two descriptions share the same words, regardless of how often they appear. It's like comparing two checklists – if they have a lot of items in common, the descriptions are likely similar. Jaccard similarity is good for comparing descriptions that are short or use a consistent vocabulary.</a:t>
            </a:r>
            <a:endParaRPr>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60197141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60197141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TextRank and LexRank are two methods used to automatically summarize texts. [pause] They both work by analyzing the relationships between sentences. [pause]</a:t>
            </a:r>
            <a:endParaRPr/>
          </a:p>
          <a:p>
            <a:pPr indent="0" lvl="0" marL="0" rtl="0" algn="l">
              <a:lnSpc>
                <a:spcPct val="115000"/>
              </a:lnSpc>
              <a:spcBef>
                <a:spcPts val="1200"/>
              </a:spcBef>
              <a:spcAft>
                <a:spcPts val="0"/>
              </a:spcAft>
              <a:buClr>
                <a:schemeClr val="dk1"/>
              </a:buClr>
              <a:buSzPts val="1100"/>
              <a:buFont typeface="Arial"/>
              <a:buNone/>
            </a:pPr>
            <a:r>
              <a:rPr lang="en"/>
              <a:t>TextRank is like a voting system. [pause] Each sentence votes for other sentences that it finds similar. [pause] The sentences with the most votes are considered the most important and are included in the summary. [pause]</a:t>
            </a:r>
            <a:endParaRPr/>
          </a:p>
          <a:p>
            <a:pPr indent="0" lvl="0" marL="0" rtl="0" algn="l">
              <a:lnSpc>
                <a:spcPct val="115000"/>
              </a:lnSpc>
              <a:spcBef>
                <a:spcPts val="1200"/>
              </a:spcBef>
              <a:spcAft>
                <a:spcPts val="0"/>
              </a:spcAft>
              <a:buClr>
                <a:schemeClr val="dk1"/>
              </a:buClr>
              <a:buSzPts val="1100"/>
              <a:buFont typeface="Arial"/>
              <a:buNone/>
            </a:pPr>
            <a:r>
              <a:rPr lang="en"/>
              <a:t>LexRank is similar, but it uses a different way to measure importance. [pause] It's like a popularity contest where the most well-connected sentences win. [pause] Sentences that are similar to many other sentences are considered more important and are included in the summary. [pause]</a:t>
            </a:r>
            <a:endParaRPr/>
          </a:p>
          <a:p>
            <a:pPr indent="0" lvl="0" marL="0" rtl="0" algn="l">
              <a:lnSpc>
                <a:spcPct val="115000"/>
              </a:lnSpc>
              <a:spcBef>
                <a:spcPts val="1200"/>
              </a:spcBef>
              <a:spcAft>
                <a:spcPts val="0"/>
              </a:spcAft>
              <a:buClr>
                <a:schemeClr val="dk1"/>
              </a:buClr>
              <a:buSzPts val="1100"/>
              <a:buFont typeface="Arial"/>
              <a:buNone/>
            </a:pPr>
            <a:r>
              <a:rPr lang="en"/>
              <a:t>Both of these methods are unsupervised, [pause] meaning they don't need any examples of good summaries to learn from. [pause] They both work well in practice, [pause] but LexRank might be a bit faster for very long texts. [pause]</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60197141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60197141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Abstractive summarization, [pause] unlike its extractive counterpart, [pause] doesn't simply select existing sentences. [pause] Instead, it generates entirely new text [pause] that captures the essence of the original document [pause] using different words and phrases. [pause] This is a more challenging task, [pause] akin to how humans summarize information. [pause]</a:t>
            </a:r>
            <a:endParaRPr/>
          </a:p>
          <a:p>
            <a:pPr indent="0" lvl="0" marL="0" rtl="0" algn="l">
              <a:lnSpc>
                <a:spcPct val="115000"/>
              </a:lnSpc>
              <a:spcBef>
                <a:spcPts val="1200"/>
              </a:spcBef>
              <a:spcAft>
                <a:spcPts val="0"/>
              </a:spcAft>
              <a:buClr>
                <a:schemeClr val="dk1"/>
              </a:buClr>
              <a:buSzPts val="1100"/>
              <a:buFont typeface="Arial"/>
              <a:buNone/>
            </a:pPr>
            <a:r>
              <a:rPr lang="en"/>
              <a:t>Leading the charge in this domain are transformer-based models like Pegasus, T5, and BERT. [pause] Pegasus, [pause] specifically designed for abstractive summarization, [pause] is pre-trained on a massive dataset of documents and their corresponding summaries [pause] using a unique self-supervised objective called "Gap Sentence Generation," [pause] where whole sentences are masked and predicted. This enables it to understand language nuances and generate fluent, concise summaries. [pause]</a:t>
            </a:r>
            <a:endParaRPr/>
          </a:p>
          <a:p>
            <a:pPr indent="0" lvl="0" marL="0" rtl="0" algn="l">
              <a:lnSpc>
                <a:spcPct val="115000"/>
              </a:lnSpc>
              <a:spcBef>
                <a:spcPts val="1200"/>
              </a:spcBef>
              <a:spcAft>
                <a:spcPts val="0"/>
              </a:spcAft>
              <a:buClr>
                <a:schemeClr val="dk1"/>
              </a:buClr>
              <a:buSzPts val="1100"/>
              <a:buFont typeface="Arial"/>
              <a:buNone/>
            </a:pPr>
            <a:r>
              <a:rPr lang="en"/>
              <a:t>T5, [pause] a versatile text-to-text transformer, [pause] can be fine-tuned for various NLP tasks, [pause] including summarization. [pause] It's trained on a massive corpus of web text [pause] using a "masked language modeling" objective, [pause] where random words are masked and the model learns to predict them. This gives it a broad understanding of language that it can leverage for summarization. [pause]</a:t>
            </a:r>
            <a:endParaRPr/>
          </a:p>
          <a:p>
            <a:pPr indent="0" lvl="0" marL="0" rtl="0" algn="l">
              <a:lnSpc>
                <a:spcPct val="115000"/>
              </a:lnSpc>
              <a:spcBef>
                <a:spcPts val="1200"/>
              </a:spcBef>
              <a:spcAft>
                <a:spcPts val="0"/>
              </a:spcAft>
              <a:buClr>
                <a:schemeClr val="dk1"/>
              </a:buClr>
              <a:buSzPts val="1100"/>
              <a:buFont typeface="Arial"/>
              <a:buNone/>
            </a:pPr>
            <a:r>
              <a:rPr lang="en"/>
              <a:t>While BERT, [pause] primarily designed for understanding language, [pause] can also be adapted for summarization. [pause] It's pre-trained on a large corpus of text [pause] using two self-supervised objectives: [pause] masked language modeling (like T5) [pause] and next sentence prediction, [pause] which teaches it to understand relationships between sentences. [pause] This foundation can be leveraged for summarization with additional fine-tuning. [pause]</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60197141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60197141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Gemini Flash 1.5 is a cutting-edge large language model, [pause] or LLM for short. [pause] But what exactly are LLMs? [pause]</a:t>
            </a:r>
            <a:endParaRPr b="1"/>
          </a:p>
          <a:p>
            <a:pPr indent="0" lvl="0" marL="0" rtl="0" algn="l">
              <a:lnSpc>
                <a:spcPct val="115000"/>
              </a:lnSpc>
              <a:spcBef>
                <a:spcPts val="1200"/>
              </a:spcBef>
              <a:spcAft>
                <a:spcPts val="0"/>
              </a:spcAft>
              <a:buClr>
                <a:schemeClr val="dk1"/>
              </a:buClr>
              <a:buSzPts val="1100"/>
              <a:buFont typeface="Arial"/>
              <a:buNone/>
            </a:pPr>
            <a:r>
              <a:rPr b="1" lang="en"/>
              <a:t>LLMs are a type of artificial intelligence that has been trained on a massive amount of text data. [pause] This training allows them to understand and generate human-like language, [pause] making them incredibly versatile tools. [pause] They can answer questions, [pause] summarize information, [pause] translate languages, [pause] write different kinds of creative content, [pause] and even code. [pause]</a:t>
            </a:r>
            <a:endParaRPr b="1"/>
          </a:p>
          <a:p>
            <a:pPr indent="0" lvl="0" marL="0" rtl="0" algn="l">
              <a:lnSpc>
                <a:spcPct val="115000"/>
              </a:lnSpc>
              <a:spcBef>
                <a:spcPts val="1200"/>
              </a:spcBef>
              <a:spcAft>
                <a:spcPts val="0"/>
              </a:spcAft>
              <a:buClr>
                <a:schemeClr val="dk1"/>
              </a:buClr>
              <a:buSzPts val="1100"/>
              <a:buFont typeface="Arial"/>
              <a:buNone/>
            </a:pPr>
            <a:r>
              <a:rPr b="1" lang="en"/>
              <a:t>Gemini Flash 1.5 is a prime example of this technology. [pause] It's trained on an even larger dataset than many other LLMs, [pause] giving it a broader understanding of the world and a greater ability to generate high-quality text. [pause]</a:t>
            </a:r>
            <a:endParaRPr b="1"/>
          </a:p>
          <a:p>
            <a:pPr indent="0" lvl="0" marL="0" rtl="0" algn="l">
              <a:lnSpc>
                <a:spcPct val="115000"/>
              </a:lnSpc>
              <a:spcBef>
                <a:spcPts val="1200"/>
              </a:spcBef>
              <a:spcAft>
                <a:spcPts val="0"/>
              </a:spcAft>
              <a:buClr>
                <a:schemeClr val="dk1"/>
              </a:buClr>
              <a:buSzPts val="1100"/>
              <a:buFont typeface="Arial"/>
              <a:buNone/>
            </a:pPr>
            <a:r>
              <a:rPr b="1" lang="en"/>
              <a:t>But Gemini Flash 1.5 isn't just about size. [pause] It also incorporates several innovative techniques that enhance its performance, [pause] making it one of the most advanced LLMs available today. [pause]</a:t>
            </a:r>
            <a:endParaRPr b="1"/>
          </a:p>
          <a:p>
            <a:pPr indent="0" lvl="0" marL="0" rtl="0" algn="l">
              <a:spcBef>
                <a:spcPts val="120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82825" y="977750"/>
            <a:ext cx="7801500" cy="17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Trail Sense: Optimising Trek Selection through Semantic Analysis</a:t>
            </a:r>
            <a:endParaRPr sz="3800"/>
          </a:p>
          <a:p>
            <a:pPr indent="0" lvl="0" marL="0" rtl="0" algn="ctr">
              <a:spcBef>
                <a:spcPts val="0"/>
              </a:spcBef>
              <a:spcAft>
                <a:spcPts val="0"/>
              </a:spcAft>
              <a:buNone/>
            </a:pPr>
            <a:r>
              <a:t/>
            </a:r>
            <a:endParaRPr/>
          </a:p>
        </p:txBody>
      </p:sp>
      <p:sp>
        <p:nvSpPr>
          <p:cNvPr id="60" name="Google Shape;60;p13"/>
          <p:cNvSpPr txBox="1"/>
          <p:nvPr>
            <p:ph idx="1" type="subTitle"/>
          </p:nvPr>
        </p:nvSpPr>
        <p:spPr>
          <a:xfrm>
            <a:off x="614025" y="2998049"/>
            <a:ext cx="7801500" cy="184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RAHUL PATIL</a:t>
            </a:r>
            <a:endParaRPr/>
          </a:p>
          <a:p>
            <a:pPr indent="0" lvl="0" marL="0" rtl="0" algn="ctr">
              <a:spcBef>
                <a:spcPts val="0"/>
              </a:spcBef>
              <a:spcAft>
                <a:spcPts val="0"/>
              </a:spcAft>
              <a:buNone/>
            </a:pPr>
            <a:r>
              <a:rPr lang="en"/>
              <a:t>Student ID : 1109004</a:t>
            </a:r>
            <a:endParaRPr/>
          </a:p>
          <a:p>
            <a:pPr indent="0" lvl="0" marL="0" rtl="0" algn="ctr">
              <a:spcBef>
                <a:spcPts val="0"/>
              </a:spcBef>
              <a:spcAft>
                <a:spcPts val="0"/>
              </a:spcAft>
              <a:buNone/>
            </a:pPr>
            <a:r>
              <a:rPr lang="en">
                <a:solidFill>
                  <a:schemeClr val="accent5"/>
                </a:solidFill>
              </a:rPr>
              <a:t>Thesis Supervisor</a:t>
            </a:r>
            <a:r>
              <a:rPr lang="en"/>
              <a:t> : Ritupurna Dutta</a:t>
            </a:r>
            <a:endParaRPr/>
          </a:p>
          <a:p>
            <a:pPr indent="0" lvl="0" marL="0" rtl="0" algn="ctr">
              <a:spcBef>
                <a:spcPts val="0"/>
              </a:spcBef>
              <a:spcAft>
                <a:spcPts val="0"/>
              </a:spcAft>
              <a:buNone/>
            </a:pPr>
            <a:r>
              <a:rPr lang="en"/>
              <a:t>Masters of Science in Computer Science</a:t>
            </a:r>
            <a:endParaRPr/>
          </a:p>
          <a:p>
            <a:pPr indent="0" lvl="0" marL="0" rtl="0" algn="ctr">
              <a:spcBef>
                <a:spcPts val="0"/>
              </a:spcBef>
              <a:spcAft>
                <a:spcPts val="0"/>
              </a:spcAft>
              <a:buNone/>
            </a:pPr>
            <a:r>
              <a:rPr lang="en"/>
              <a:t>Liverpool John Moores </a:t>
            </a:r>
            <a:r>
              <a:rPr lang="en"/>
              <a:t>University</a:t>
            </a:r>
            <a:r>
              <a:rPr lang="en"/>
              <a:t>, UK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78275" y="129225"/>
            <a:ext cx="2957700" cy="5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cxnSp>
        <p:nvCxnSpPr>
          <p:cNvPr id="194" name="Google Shape;194;p22"/>
          <p:cNvCxnSpPr>
            <a:stCxn id="195" idx="2"/>
            <a:endCxn id="196" idx="1"/>
          </p:cNvCxnSpPr>
          <p:nvPr/>
        </p:nvCxnSpPr>
        <p:spPr>
          <a:xfrm flipH="1" rot="10800000">
            <a:off x="886275" y="2679000"/>
            <a:ext cx="822000" cy="390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7" name="Google Shape;197;p22"/>
          <p:cNvCxnSpPr>
            <a:stCxn id="195" idx="2"/>
            <a:endCxn id="198" idx="1"/>
          </p:cNvCxnSpPr>
          <p:nvPr/>
        </p:nvCxnSpPr>
        <p:spPr>
          <a:xfrm flipH="1" rot="10800000">
            <a:off x="886275" y="1690500"/>
            <a:ext cx="822000" cy="13794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95" name="Google Shape;195;p22"/>
          <p:cNvSpPr/>
          <p:nvPr/>
        </p:nvSpPr>
        <p:spPr>
          <a:xfrm rot="-5400000">
            <a:off x="-1088325" y="2715900"/>
            <a:ext cx="3241200" cy="708000"/>
          </a:xfrm>
          <a:prstGeom prst="roundRect">
            <a:avLst>
              <a:gd fmla="val 16667" name="adj"/>
            </a:avLst>
          </a:prstGeom>
          <a:solidFill>
            <a:srgbClr val="085630"/>
          </a:solidFill>
          <a:ln cap="flat" cmpd="sng" w="9525">
            <a:solidFill>
              <a:srgbClr val="0856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Evaluation Metrics</a:t>
            </a:r>
            <a:endParaRPr sz="1100">
              <a:solidFill>
                <a:srgbClr val="FFFFFF"/>
              </a:solidFill>
              <a:latin typeface="Roboto"/>
              <a:ea typeface="Roboto"/>
              <a:cs typeface="Roboto"/>
              <a:sym typeface="Roboto"/>
            </a:endParaRPr>
          </a:p>
        </p:txBody>
      </p:sp>
      <p:sp>
        <p:nvSpPr>
          <p:cNvPr id="198" name="Google Shape;198;p22"/>
          <p:cNvSpPr/>
          <p:nvPr/>
        </p:nvSpPr>
        <p:spPr>
          <a:xfrm>
            <a:off x="1708132" y="1427748"/>
            <a:ext cx="2723700" cy="5253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ROGUE</a:t>
            </a:r>
            <a:endParaRPr sz="1100">
              <a:solidFill>
                <a:srgbClr val="FFFFFF"/>
              </a:solidFill>
              <a:latin typeface="Roboto"/>
              <a:ea typeface="Roboto"/>
              <a:cs typeface="Roboto"/>
              <a:sym typeface="Roboto"/>
            </a:endParaRPr>
          </a:p>
        </p:txBody>
      </p:sp>
      <p:sp>
        <p:nvSpPr>
          <p:cNvPr id="196" name="Google Shape;196;p22"/>
          <p:cNvSpPr/>
          <p:nvPr/>
        </p:nvSpPr>
        <p:spPr>
          <a:xfrm>
            <a:off x="1708132" y="2416398"/>
            <a:ext cx="2723700" cy="5253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METEOR</a:t>
            </a:r>
            <a:endParaRPr sz="1100">
              <a:solidFill>
                <a:srgbClr val="FFFFFF"/>
              </a:solidFill>
              <a:latin typeface="Roboto"/>
              <a:ea typeface="Roboto"/>
              <a:cs typeface="Roboto"/>
              <a:sym typeface="Roboto"/>
            </a:endParaRPr>
          </a:p>
        </p:txBody>
      </p:sp>
      <p:sp>
        <p:nvSpPr>
          <p:cNvPr id="199" name="Google Shape;199;p22"/>
          <p:cNvSpPr/>
          <p:nvPr/>
        </p:nvSpPr>
        <p:spPr>
          <a:xfrm>
            <a:off x="6120900" y="816600"/>
            <a:ext cx="2337600" cy="262800"/>
          </a:xfrm>
          <a:prstGeom prst="roundRect">
            <a:avLst>
              <a:gd fmla="val 16667" name="adj"/>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ROGUE - 1 </a:t>
            </a:r>
            <a:endParaRPr sz="1100">
              <a:solidFill>
                <a:srgbClr val="FFFFFF"/>
              </a:solidFill>
              <a:latin typeface="Roboto"/>
              <a:ea typeface="Roboto"/>
              <a:cs typeface="Roboto"/>
              <a:sym typeface="Roboto"/>
            </a:endParaRPr>
          </a:p>
        </p:txBody>
      </p:sp>
      <p:sp>
        <p:nvSpPr>
          <p:cNvPr id="200" name="Google Shape;200;p22"/>
          <p:cNvSpPr/>
          <p:nvPr/>
        </p:nvSpPr>
        <p:spPr>
          <a:xfrm>
            <a:off x="6112650" y="1535600"/>
            <a:ext cx="2337600" cy="262800"/>
          </a:xfrm>
          <a:prstGeom prst="roundRect">
            <a:avLst>
              <a:gd fmla="val 16667" name="adj"/>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ROGUE - 2</a:t>
            </a:r>
            <a:endParaRPr sz="1100">
              <a:solidFill>
                <a:srgbClr val="FFFFFF"/>
              </a:solidFill>
              <a:latin typeface="Roboto"/>
              <a:ea typeface="Roboto"/>
              <a:cs typeface="Roboto"/>
              <a:sym typeface="Roboto"/>
            </a:endParaRPr>
          </a:p>
        </p:txBody>
      </p:sp>
      <p:sp>
        <p:nvSpPr>
          <p:cNvPr id="201" name="Google Shape;201;p22"/>
          <p:cNvSpPr/>
          <p:nvPr/>
        </p:nvSpPr>
        <p:spPr>
          <a:xfrm>
            <a:off x="6112650" y="2234200"/>
            <a:ext cx="2337600" cy="262800"/>
          </a:xfrm>
          <a:prstGeom prst="roundRect">
            <a:avLst>
              <a:gd fmla="val 16667" name="adj"/>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ROGUE - N</a:t>
            </a:r>
            <a:endParaRPr sz="1100">
              <a:solidFill>
                <a:srgbClr val="FFFFFF"/>
              </a:solidFill>
              <a:latin typeface="Roboto"/>
              <a:ea typeface="Roboto"/>
              <a:cs typeface="Roboto"/>
              <a:sym typeface="Roboto"/>
            </a:endParaRPr>
          </a:p>
        </p:txBody>
      </p:sp>
      <p:sp>
        <p:nvSpPr>
          <p:cNvPr id="202" name="Google Shape;202;p22"/>
          <p:cNvSpPr/>
          <p:nvPr/>
        </p:nvSpPr>
        <p:spPr>
          <a:xfrm>
            <a:off x="1708132" y="3405048"/>
            <a:ext cx="2723700" cy="5253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BLEU</a:t>
            </a:r>
            <a:endParaRPr sz="1100">
              <a:solidFill>
                <a:srgbClr val="FFFFFF"/>
              </a:solidFill>
              <a:latin typeface="Roboto"/>
              <a:ea typeface="Roboto"/>
              <a:cs typeface="Roboto"/>
              <a:sym typeface="Roboto"/>
            </a:endParaRPr>
          </a:p>
        </p:txBody>
      </p:sp>
      <p:sp>
        <p:nvSpPr>
          <p:cNvPr id="203" name="Google Shape;203;p22"/>
          <p:cNvSpPr/>
          <p:nvPr/>
        </p:nvSpPr>
        <p:spPr>
          <a:xfrm>
            <a:off x="1708132" y="4225649"/>
            <a:ext cx="2723700" cy="5253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BERT</a:t>
            </a:r>
            <a:endParaRPr sz="1100">
              <a:solidFill>
                <a:srgbClr val="FFFFFF"/>
              </a:solidFill>
              <a:latin typeface="Roboto"/>
              <a:ea typeface="Roboto"/>
              <a:cs typeface="Roboto"/>
              <a:sym typeface="Roboto"/>
            </a:endParaRPr>
          </a:p>
        </p:txBody>
      </p:sp>
      <p:cxnSp>
        <p:nvCxnSpPr>
          <p:cNvPr id="204" name="Google Shape;204;p22"/>
          <p:cNvCxnSpPr>
            <a:endCxn id="202" idx="1"/>
          </p:cNvCxnSpPr>
          <p:nvPr/>
        </p:nvCxnSpPr>
        <p:spPr>
          <a:xfrm>
            <a:off x="886432" y="3069798"/>
            <a:ext cx="821700" cy="597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5" name="Google Shape;205;p22"/>
          <p:cNvCxnSpPr>
            <a:stCxn id="195" idx="2"/>
            <a:endCxn id="203" idx="1"/>
          </p:cNvCxnSpPr>
          <p:nvPr/>
        </p:nvCxnSpPr>
        <p:spPr>
          <a:xfrm>
            <a:off x="886275" y="3069900"/>
            <a:ext cx="822000" cy="14184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06" name="Google Shape;206;p22"/>
          <p:cNvSpPr/>
          <p:nvPr/>
        </p:nvSpPr>
        <p:spPr>
          <a:xfrm>
            <a:off x="6096344" y="3405049"/>
            <a:ext cx="2337600" cy="262800"/>
          </a:xfrm>
          <a:prstGeom prst="roundRect">
            <a:avLst>
              <a:gd fmla="val 16667" name="adj"/>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BERT PRECISION</a:t>
            </a:r>
            <a:endParaRPr sz="1100">
              <a:solidFill>
                <a:srgbClr val="FFFFFF"/>
              </a:solidFill>
              <a:latin typeface="Roboto"/>
              <a:ea typeface="Roboto"/>
              <a:cs typeface="Roboto"/>
              <a:sym typeface="Roboto"/>
            </a:endParaRPr>
          </a:p>
        </p:txBody>
      </p:sp>
      <p:sp>
        <p:nvSpPr>
          <p:cNvPr id="207" name="Google Shape;207;p22"/>
          <p:cNvSpPr/>
          <p:nvPr/>
        </p:nvSpPr>
        <p:spPr>
          <a:xfrm>
            <a:off x="6129000" y="4018525"/>
            <a:ext cx="2337600" cy="288600"/>
          </a:xfrm>
          <a:prstGeom prst="roundRect">
            <a:avLst>
              <a:gd fmla="val 16667" name="adj"/>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BERT RECALL</a:t>
            </a:r>
            <a:endParaRPr sz="1100">
              <a:solidFill>
                <a:srgbClr val="FFFFFF"/>
              </a:solidFill>
              <a:latin typeface="Roboto"/>
              <a:ea typeface="Roboto"/>
              <a:cs typeface="Roboto"/>
              <a:sym typeface="Roboto"/>
            </a:endParaRPr>
          </a:p>
        </p:txBody>
      </p:sp>
      <p:sp>
        <p:nvSpPr>
          <p:cNvPr id="208" name="Google Shape;208;p22"/>
          <p:cNvSpPr/>
          <p:nvPr/>
        </p:nvSpPr>
        <p:spPr>
          <a:xfrm>
            <a:off x="6129236" y="4657950"/>
            <a:ext cx="2304600" cy="309600"/>
          </a:xfrm>
          <a:prstGeom prst="roundRect">
            <a:avLst>
              <a:gd fmla="val 16667" name="adj"/>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BERT F1</a:t>
            </a:r>
            <a:endParaRPr sz="1100">
              <a:solidFill>
                <a:srgbClr val="FFFFFF"/>
              </a:solidFill>
              <a:latin typeface="Roboto"/>
              <a:ea typeface="Roboto"/>
              <a:cs typeface="Roboto"/>
              <a:sym typeface="Roboto"/>
            </a:endParaRPr>
          </a:p>
        </p:txBody>
      </p:sp>
      <p:cxnSp>
        <p:nvCxnSpPr>
          <p:cNvPr id="209" name="Google Shape;209;p22"/>
          <p:cNvCxnSpPr/>
          <p:nvPr/>
        </p:nvCxnSpPr>
        <p:spPr>
          <a:xfrm flipH="1">
            <a:off x="4448255" y="4158199"/>
            <a:ext cx="1664400" cy="330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0" name="Google Shape;210;p22"/>
          <p:cNvCxnSpPr>
            <a:stCxn id="203" idx="3"/>
            <a:endCxn id="208" idx="1"/>
          </p:cNvCxnSpPr>
          <p:nvPr/>
        </p:nvCxnSpPr>
        <p:spPr>
          <a:xfrm>
            <a:off x="4431832" y="4488299"/>
            <a:ext cx="1697400" cy="3246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211" name="Google Shape;211;p22"/>
          <p:cNvCxnSpPr>
            <a:stCxn id="203" idx="3"/>
            <a:endCxn id="206" idx="1"/>
          </p:cNvCxnSpPr>
          <p:nvPr/>
        </p:nvCxnSpPr>
        <p:spPr>
          <a:xfrm flipH="1" rot="10800000">
            <a:off x="4431832" y="3536399"/>
            <a:ext cx="1664400" cy="9519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212" name="Google Shape;212;p22"/>
          <p:cNvCxnSpPr>
            <a:stCxn id="198" idx="3"/>
            <a:endCxn id="199" idx="1"/>
          </p:cNvCxnSpPr>
          <p:nvPr/>
        </p:nvCxnSpPr>
        <p:spPr>
          <a:xfrm flipH="1" rot="10800000">
            <a:off x="4431832" y="947898"/>
            <a:ext cx="1689000" cy="7425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13" name="Google Shape;213;p22"/>
          <p:cNvCxnSpPr>
            <a:stCxn id="198" idx="3"/>
            <a:endCxn id="201" idx="1"/>
          </p:cNvCxnSpPr>
          <p:nvPr/>
        </p:nvCxnSpPr>
        <p:spPr>
          <a:xfrm>
            <a:off x="4431832" y="1690398"/>
            <a:ext cx="1680900" cy="6753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14" name="Google Shape;214;p22"/>
          <p:cNvCxnSpPr>
            <a:stCxn id="198" idx="3"/>
            <a:endCxn id="200" idx="1"/>
          </p:cNvCxnSpPr>
          <p:nvPr/>
        </p:nvCxnSpPr>
        <p:spPr>
          <a:xfrm flipH="1" rot="10800000">
            <a:off x="4431832" y="1666998"/>
            <a:ext cx="1680900" cy="23400"/>
          </a:xfrm>
          <a:prstGeom prst="straightConnector1">
            <a:avLst/>
          </a:prstGeom>
          <a:noFill/>
          <a:ln cap="flat" cmpd="sng" w="9525">
            <a:solidFill>
              <a:schemeClr val="dk2"/>
            </a:solidFill>
            <a:prstDash val="solid"/>
            <a:round/>
            <a:headEnd len="med" w="med" type="none"/>
            <a:tailEnd len="med" w="med" type="none"/>
          </a:ln>
        </p:spPr>
      </p:cxnSp>
      <p:pic>
        <p:nvPicPr>
          <p:cNvPr id="215" name="Google Shape;215;p22"/>
          <p:cNvPicPr preferRelativeResize="0"/>
          <p:nvPr/>
        </p:nvPicPr>
        <p:blipFill>
          <a:blip r:embed="rId3">
            <a:alphaModFix/>
          </a:blip>
          <a:stretch>
            <a:fillRect/>
          </a:stretch>
        </p:blipFill>
        <p:spPr>
          <a:xfrm>
            <a:off x="8696250" y="4690500"/>
            <a:ext cx="447750" cy="44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419150" y="179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Discussion</a:t>
            </a:r>
            <a:endParaRPr/>
          </a:p>
          <a:p>
            <a:pPr indent="0" lvl="0" marL="0" rtl="0" algn="l">
              <a:spcBef>
                <a:spcPts val="0"/>
              </a:spcBef>
              <a:spcAft>
                <a:spcPts val="0"/>
              </a:spcAft>
              <a:buNone/>
            </a:pPr>
            <a:r>
              <a:t/>
            </a:r>
            <a:endParaRPr/>
          </a:p>
        </p:txBody>
      </p:sp>
      <p:pic>
        <p:nvPicPr>
          <p:cNvPr id="221" name="Google Shape;221;p23"/>
          <p:cNvPicPr preferRelativeResize="0"/>
          <p:nvPr/>
        </p:nvPicPr>
        <p:blipFill>
          <a:blip r:embed="rId3">
            <a:alphaModFix/>
          </a:blip>
          <a:stretch>
            <a:fillRect/>
          </a:stretch>
        </p:blipFill>
        <p:spPr>
          <a:xfrm>
            <a:off x="7901025" y="3936925"/>
            <a:ext cx="1206574" cy="1206576"/>
          </a:xfrm>
          <a:prstGeom prst="rect">
            <a:avLst/>
          </a:prstGeom>
          <a:noFill/>
          <a:ln>
            <a:noFill/>
          </a:ln>
        </p:spPr>
      </p:pic>
      <p:pic>
        <p:nvPicPr>
          <p:cNvPr id="222" name="Google Shape;222;p23"/>
          <p:cNvPicPr preferRelativeResize="0"/>
          <p:nvPr/>
        </p:nvPicPr>
        <p:blipFill>
          <a:blip r:embed="rId4">
            <a:alphaModFix/>
          </a:blip>
          <a:stretch>
            <a:fillRect/>
          </a:stretch>
        </p:blipFill>
        <p:spPr>
          <a:xfrm>
            <a:off x="135200" y="4280325"/>
            <a:ext cx="722900" cy="72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311700" y="1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Extractive Summarization Results</a:t>
            </a:r>
            <a:endParaRPr/>
          </a:p>
        </p:txBody>
      </p:sp>
      <p:pic>
        <p:nvPicPr>
          <p:cNvPr id="228" name="Google Shape;228;p24"/>
          <p:cNvPicPr preferRelativeResize="0"/>
          <p:nvPr/>
        </p:nvPicPr>
        <p:blipFill>
          <a:blip r:embed="rId3">
            <a:alphaModFix/>
          </a:blip>
          <a:stretch>
            <a:fillRect/>
          </a:stretch>
        </p:blipFill>
        <p:spPr>
          <a:xfrm>
            <a:off x="1291325" y="890900"/>
            <a:ext cx="5943600" cy="395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507850" y="13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Abstractive</a:t>
            </a:r>
            <a:r>
              <a:rPr lang="en"/>
              <a:t> Summarization Results</a:t>
            </a:r>
            <a:endParaRPr/>
          </a:p>
        </p:txBody>
      </p:sp>
      <p:pic>
        <p:nvPicPr>
          <p:cNvPr id="234" name="Google Shape;234;p25"/>
          <p:cNvPicPr preferRelativeResize="0"/>
          <p:nvPr/>
        </p:nvPicPr>
        <p:blipFill>
          <a:blip r:embed="rId3">
            <a:alphaModFix/>
          </a:blip>
          <a:stretch>
            <a:fillRect/>
          </a:stretch>
        </p:blipFill>
        <p:spPr>
          <a:xfrm>
            <a:off x="1317400" y="911700"/>
            <a:ext cx="5943600" cy="395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2886400" y="143375"/>
            <a:ext cx="288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Dashboard</a:t>
            </a:r>
            <a:endParaRPr/>
          </a:p>
        </p:txBody>
      </p:sp>
      <p:pic>
        <p:nvPicPr>
          <p:cNvPr id="240" name="Google Shape;240;p26"/>
          <p:cNvPicPr preferRelativeResize="0"/>
          <p:nvPr/>
        </p:nvPicPr>
        <p:blipFill>
          <a:blip r:embed="rId3">
            <a:alphaModFix/>
          </a:blip>
          <a:stretch>
            <a:fillRect/>
          </a:stretch>
        </p:blipFill>
        <p:spPr>
          <a:xfrm>
            <a:off x="910150" y="1264300"/>
            <a:ext cx="2479975" cy="3679250"/>
          </a:xfrm>
          <a:prstGeom prst="rect">
            <a:avLst/>
          </a:prstGeom>
          <a:noFill/>
          <a:ln>
            <a:noFill/>
          </a:ln>
        </p:spPr>
      </p:pic>
      <p:pic>
        <p:nvPicPr>
          <p:cNvPr id="241" name="Google Shape;241;p26"/>
          <p:cNvPicPr preferRelativeResize="0"/>
          <p:nvPr/>
        </p:nvPicPr>
        <p:blipFill>
          <a:blip r:embed="rId4">
            <a:alphaModFix/>
          </a:blip>
          <a:stretch>
            <a:fillRect/>
          </a:stretch>
        </p:blipFill>
        <p:spPr>
          <a:xfrm>
            <a:off x="5009275" y="1264300"/>
            <a:ext cx="3189825" cy="359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48775" y="33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a:p>
            <a:pPr indent="0" lvl="0" marL="0" rtl="0" algn="l">
              <a:spcBef>
                <a:spcPts val="0"/>
              </a:spcBef>
              <a:spcAft>
                <a:spcPts val="0"/>
              </a:spcAft>
              <a:buNone/>
            </a:pPr>
            <a:r>
              <a:t/>
            </a:r>
            <a:endParaRPr/>
          </a:p>
        </p:txBody>
      </p:sp>
      <p:pic>
        <p:nvPicPr>
          <p:cNvPr id="247" name="Google Shape;247;p27"/>
          <p:cNvPicPr preferRelativeResize="0"/>
          <p:nvPr/>
        </p:nvPicPr>
        <p:blipFill>
          <a:blip r:embed="rId3">
            <a:alphaModFix/>
          </a:blip>
          <a:stretch>
            <a:fillRect/>
          </a:stretch>
        </p:blipFill>
        <p:spPr>
          <a:xfrm>
            <a:off x="7901025" y="3936925"/>
            <a:ext cx="1206574" cy="1206576"/>
          </a:xfrm>
          <a:prstGeom prst="rect">
            <a:avLst/>
          </a:prstGeom>
          <a:noFill/>
          <a:ln>
            <a:noFill/>
          </a:ln>
        </p:spPr>
      </p:pic>
      <p:pic>
        <p:nvPicPr>
          <p:cNvPr id="248" name="Google Shape;248;p27"/>
          <p:cNvPicPr preferRelativeResize="0"/>
          <p:nvPr/>
        </p:nvPicPr>
        <p:blipFill>
          <a:blip r:embed="rId4">
            <a:alphaModFix/>
          </a:blip>
          <a:stretch>
            <a:fillRect/>
          </a:stretch>
        </p:blipFill>
        <p:spPr>
          <a:xfrm>
            <a:off x="135200" y="4280325"/>
            <a:ext cx="722900" cy="722900"/>
          </a:xfrm>
          <a:prstGeom prst="rect">
            <a:avLst/>
          </a:prstGeom>
          <a:noFill/>
          <a:ln>
            <a:noFill/>
          </a:ln>
        </p:spPr>
      </p:pic>
      <p:sp>
        <p:nvSpPr>
          <p:cNvPr id="249" name="Google Shape;249;p27"/>
          <p:cNvSpPr txBox="1"/>
          <p:nvPr>
            <p:ph idx="1" type="body"/>
          </p:nvPr>
        </p:nvSpPr>
        <p:spPr>
          <a:xfrm>
            <a:off x="457800" y="1141475"/>
            <a:ext cx="7706400" cy="3071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In summary, our research demonstrates the effectiveness of both extractive and abstractive summarization techniques in generating useful summaries of trek descriptions. The interactive dashboard provides a user-friendly way to explore and analyze these summaries. While the qualitative feedback from trekkers has been positive, future work will focus on incorporating quantitative metrics, developing a sophisticated recommendation system, integrating external data sources, enhancing summarization techniques, expanding evaluation metrics, and adding multi-lingual support. These steps will ensure that our data generation and summarization system remains a valuable tool for trekkers looking to evaluate and select trekking options.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04575" y="12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WORKS</a:t>
            </a:r>
            <a:r>
              <a:rPr lang="en"/>
              <a:t> </a:t>
            </a:r>
            <a:endParaRPr/>
          </a:p>
          <a:p>
            <a:pPr indent="0" lvl="0" marL="0" rtl="0" algn="l">
              <a:spcBef>
                <a:spcPts val="0"/>
              </a:spcBef>
              <a:spcAft>
                <a:spcPts val="0"/>
              </a:spcAft>
              <a:buNone/>
            </a:pPr>
            <a:r>
              <a:t/>
            </a:r>
            <a:endParaRPr/>
          </a:p>
        </p:txBody>
      </p:sp>
      <p:pic>
        <p:nvPicPr>
          <p:cNvPr id="255" name="Google Shape;255;p28"/>
          <p:cNvPicPr preferRelativeResize="0"/>
          <p:nvPr/>
        </p:nvPicPr>
        <p:blipFill>
          <a:blip r:embed="rId3">
            <a:alphaModFix/>
          </a:blip>
          <a:stretch>
            <a:fillRect/>
          </a:stretch>
        </p:blipFill>
        <p:spPr>
          <a:xfrm>
            <a:off x="7901025" y="3936925"/>
            <a:ext cx="1206574" cy="1206576"/>
          </a:xfrm>
          <a:prstGeom prst="rect">
            <a:avLst/>
          </a:prstGeom>
          <a:noFill/>
          <a:ln>
            <a:noFill/>
          </a:ln>
        </p:spPr>
      </p:pic>
      <p:pic>
        <p:nvPicPr>
          <p:cNvPr id="256" name="Google Shape;256;p28"/>
          <p:cNvPicPr preferRelativeResize="0"/>
          <p:nvPr/>
        </p:nvPicPr>
        <p:blipFill>
          <a:blip r:embed="rId4">
            <a:alphaModFix/>
          </a:blip>
          <a:stretch>
            <a:fillRect/>
          </a:stretch>
        </p:blipFill>
        <p:spPr>
          <a:xfrm>
            <a:off x="135200" y="4280325"/>
            <a:ext cx="722900" cy="722900"/>
          </a:xfrm>
          <a:prstGeom prst="rect">
            <a:avLst/>
          </a:prstGeom>
          <a:noFill/>
          <a:ln>
            <a:noFill/>
          </a:ln>
        </p:spPr>
      </p:pic>
      <p:grpSp>
        <p:nvGrpSpPr>
          <p:cNvPr id="257" name="Google Shape;257;p28"/>
          <p:cNvGrpSpPr/>
          <p:nvPr/>
        </p:nvGrpSpPr>
        <p:grpSpPr>
          <a:xfrm>
            <a:off x="1777867" y="737703"/>
            <a:ext cx="4036590" cy="3941676"/>
            <a:chOff x="2256567" y="677103"/>
            <a:chExt cx="4036590" cy="3941676"/>
          </a:xfrm>
        </p:grpSpPr>
        <p:sp>
          <p:nvSpPr>
            <p:cNvPr id="258" name="Google Shape;258;p28"/>
            <p:cNvSpPr/>
            <p:nvPr/>
          </p:nvSpPr>
          <p:spPr>
            <a:xfrm rot="-6597333">
              <a:off x="4296826" y="3950027"/>
              <a:ext cx="586303" cy="586303"/>
            </a:xfrm>
            <a:prstGeom prst="ellips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rot="-6599386">
              <a:off x="2318596" y="1407533"/>
              <a:ext cx="440541" cy="440541"/>
            </a:xfrm>
            <a:prstGeom prst="ellips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rot="-6598839">
              <a:off x="2887641" y="2346984"/>
              <a:ext cx="1199287" cy="1199287"/>
            </a:xfrm>
            <a:prstGeom prst="ellips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rot="-6598620">
              <a:off x="4374916" y="913763"/>
              <a:ext cx="1681581" cy="1681581"/>
            </a:xfrm>
            <a:prstGeom prst="ellips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rot="-6597866">
              <a:off x="2661829" y="2208216"/>
              <a:ext cx="629106" cy="629106"/>
            </a:xfrm>
            <a:prstGeom prst="ellipse">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rot="-6597701">
              <a:off x="3267625" y="1113818"/>
              <a:ext cx="274172" cy="274172"/>
            </a:xfrm>
            <a:prstGeom prst="ellips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8"/>
          <p:cNvGrpSpPr/>
          <p:nvPr/>
        </p:nvGrpSpPr>
        <p:grpSpPr>
          <a:xfrm>
            <a:off x="3968494" y="1876366"/>
            <a:ext cx="2440200" cy="2440200"/>
            <a:chOff x="4447194" y="1815766"/>
            <a:chExt cx="2440200" cy="2440200"/>
          </a:xfrm>
        </p:grpSpPr>
        <p:sp>
          <p:nvSpPr>
            <p:cNvPr id="265" name="Google Shape;265;p28"/>
            <p:cNvSpPr/>
            <p:nvPr/>
          </p:nvSpPr>
          <p:spPr>
            <a:xfrm>
              <a:off x="4447194" y="1815766"/>
              <a:ext cx="2440200" cy="2440200"/>
            </a:xfrm>
            <a:prstGeom prst="ellipse">
              <a:avLst/>
            </a:prstGeom>
            <a:solidFill>
              <a:srgbClr val="08563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User Centric Metrics</a:t>
              </a:r>
              <a:endParaRPr sz="1200">
                <a:solidFill>
                  <a:srgbClr val="FFFFFF"/>
                </a:solidFill>
                <a:latin typeface="Roboto"/>
                <a:ea typeface="Roboto"/>
                <a:cs typeface="Roboto"/>
                <a:sym typeface="Roboto"/>
              </a:endParaRPr>
            </a:p>
          </p:txBody>
        </p:sp>
      </p:grpSp>
      <p:grpSp>
        <p:nvGrpSpPr>
          <p:cNvPr id="267" name="Google Shape;267;p28"/>
          <p:cNvGrpSpPr/>
          <p:nvPr/>
        </p:nvGrpSpPr>
        <p:grpSpPr>
          <a:xfrm>
            <a:off x="3088237" y="1434653"/>
            <a:ext cx="1423800" cy="1423800"/>
            <a:chOff x="3490737" y="1374053"/>
            <a:chExt cx="1423800" cy="1423800"/>
          </a:xfrm>
        </p:grpSpPr>
        <p:sp>
          <p:nvSpPr>
            <p:cNvPr id="268" name="Google Shape;268;p28"/>
            <p:cNvSpPr/>
            <p:nvPr/>
          </p:nvSpPr>
          <p:spPr>
            <a:xfrm>
              <a:off x="3490737" y="1374053"/>
              <a:ext cx="1423800" cy="1423800"/>
            </a:xfrm>
            <a:prstGeom prst="ellipse">
              <a:avLst/>
            </a:prstGeom>
            <a:solidFill>
              <a:srgbClr val="0B774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Multi Lingual</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Support</a:t>
              </a:r>
              <a:endParaRPr sz="1000">
                <a:solidFill>
                  <a:srgbClr val="FFFFFF"/>
                </a:solidFill>
                <a:latin typeface="Roboto"/>
                <a:ea typeface="Roboto"/>
                <a:cs typeface="Roboto"/>
                <a:sym typeface="Roboto"/>
              </a:endParaRPr>
            </a:p>
          </p:txBody>
        </p:sp>
      </p:grpSp>
      <p:grpSp>
        <p:nvGrpSpPr>
          <p:cNvPr id="270" name="Google Shape;270;p28"/>
          <p:cNvGrpSpPr/>
          <p:nvPr/>
        </p:nvGrpSpPr>
        <p:grpSpPr>
          <a:xfrm>
            <a:off x="2747053" y="2998889"/>
            <a:ext cx="1498800" cy="1498800"/>
            <a:chOff x="644203" y="3718814"/>
            <a:chExt cx="1498800" cy="1498800"/>
          </a:xfrm>
        </p:grpSpPr>
        <p:sp>
          <p:nvSpPr>
            <p:cNvPr id="271" name="Google Shape;271;p28"/>
            <p:cNvSpPr/>
            <p:nvPr/>
          </p:nvSpPr>
          <p:spPr>
            <a:xfrm>
              <a:off x="644203" y="3718814"/>
              <a:ext cx="1498800" cy="1498800"/>
            </a:xfrm>
            <a:prstGeom prst="ellipse">
              <a:avLst/>
            </a:prstGeom>
            <a:solidFill>
              <a:srgbClr val="0B713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788825" y="3971350"/>
              <a:ext cx="1206600" cy="9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Recommendation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Systems</a:t>
              </a:r>
              <a:endParaRPr sz="1000">
                <a:solidFill>
                  <a:srgbClr val="FFFFFF"/>
                </a:solidFill>
                <a:latin typeface="Roboto"/>
                <a:ea typeface="Roboto"/>
                <a:cs typeface="Roboto"/>
                <a:sym typeface="Roboto"/>
              </a:endParaRPr>
            </a:p>
          </p:txBody>
        </p:sp>
      </p:grpSp>
      <p:grpSp>
        <p:nvGrpSpPr>
          <p:cNvPr id="273" name="Google Shape;273;p28"/>
          <p:cNvGrpSpPr/>
          <p:nvPr/>
        </p:nvGrpSpPr>
        <p:grpSpPr>
          <a:xfrm>
            <a:off x="5408884" y="1251093"/>
            <a:ext cx="1030262" cy="1030262"/>
            <a:chOff x="3490737" y="1374053"/>
            <a:chExt cx="1423800" cy="1423800"/>
          </a:xfrm>
        </p:grpSpPr>
        <p:sp>
          <p:nvSpPr>
            <p:cNvPr id="274" name="Google Shape;274;p28"/>
            <p:cNvSpPr/>
            <p:nvPr/>
          </p:nvSpPr>
          <p:spPr>
            <a:xfrm>
              <a:off x="3490737" y="1374053"/>
              <a:ext cx="1423800" cy="1423800"/>
            </a:xfrm>
            <a:prstGeom prst="ellipse">
              <a:avLst/>
            </a:prstGeom>
            <a:solidFill>
              <a:srgbClr val="0B774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External Data</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Sources</a:t>
              </a:r>
              <a:endParaRPr sz="1000">
                <a:solidFill>
                  <a:srgbClr val="FFFFFF"/>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79300" y="35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PROBLEM STATEMENT</a:t>
            </a:r>
            <a:endParaRPr/>
          </a:p>
        </p:txBody>
      </p:sp>
      <p:sp>
        <p:nvSpPr>
          <p:cNvPr id="66" name="Google Shape;66;p14"/>
          <p:cNvSpPr txBox="1"/>
          <p:nvPr>
            <p:ph idx="1" type="body"/>
          </p:nvPr>
        </p:nvSpPr>
        <p:spPr>
          <a:xfrm>
            <a:off x="311700" y="1147725"/>
            <a:ext cx="8520600" cy="305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Adventure tourism, particularly trekking, is a </a:t>
            </a:r>
            <a:r>
              <a:rPr lang="en">
                <a:solidFill>
                  <a:schemeClr val="accent5"/>
                </a:solidFill>
              </a:rPr>
              <a:t>rapidly growing sector</a:t>
            </a:r>
            <a:r>
              <a:rPr lang="en"/>
              <a:t>. This growth has led to an </a:t>
            </a:r>
            <a:r>
              <a:rPr lang="en">
                <a:solidFill>
                  <a:schemeClr val="accent5"/>
                </a:solidFill>
              </a:rPr>
              <a:t>explosion of online information</a:t>
            </a:r>
            <a:r>
              <a:rPr lang="en"/>
              <a:t> regarding treks, including reviews, descriptions, difficulty levels, altitudes, seasons, durations, weather conditions, and regional highlights. The </a:t>
            </a:r>
            <a:r>
              <a:rPr lang="en">
                <a:solidFill>
                  <a:schemeClr val="accent5"/>
                </a:solidFill>
              </a:rPr>
              <a:t>sheer volume and variety</a:t>
            </a:r>
            <a:r>
              <a:rPr lang="en"/>
              <a:t> of this information make it challenging to sift through and select the right trek. This thesis aims to address the problem by leveraging </a:t>
            </a:r>
            <a:r>
              <a:rPr lang="en">
                <a:solidFill>
                  <a:schemeClr val="accent5"/>
                </a:solidFill>
              </a:rPr>
              <a:t>Natural Language Processing</a:t>
            </a:r>
            <a:r>
              <a:rPr lang="en"/>
              <a:t> (NLP) and state-of-the-art models to </a:t>
            </a:r>
            <a:r>
              <a:rPr lang="en">
                <a:solidFill>
                  <a:schemeClr val="accent5"/>
                </a:solidFill>
              </a:rPr>
              <a:t>simplify the trek selection process</a:t>
            </a:r>
            <a:r>
              <a:rPr lang="en"/>
              <a:t>, extracting relevant and important information from extensive data</a:t>
            </a:r>
            <a:endParaRPr/>
          </a:p>
        </p:txBody>
      </p:sp>
      <p:pic>
        <p:nvPicPr>
          <p:cNvPr id="67" name="Google Shape;67;p14"/>
          <p:cNvPicPr preferRelativeResize="0"/>
          <p:nvPr/>
        </p:nvPicPr>
        <p:blipFill>
          <a:blip r:embed="rId3">
            <a:alphaModFix/>
          </a:blip>
          <a:stretch>
            <a:fillRect/>
          </a:stretch>
        </p:blipFill>
        <p:spPr>
          <a:xfrm>
            <a:off x="7901025" y="3936925"/>
            <a:ext cx="1206574" cy="1206576"/>
          </a:xfrm>
          <a:prstGeom prst="rect">
            <a:avLst/>
          </a:prstGeom>
          <a:noFill/>
          <a:ln>
            <a:noFill/>
          </a:ln>
        </p:spPr>
      </p:pic>
      <p:pic>
        <p:nvPicPr>
          <p:cNvPr id="68" name="Google Shape;68;p14"/>
          <p:cNvPicPr preferRelativeResize="0"/>
          <p:nvPr/>
        </p:nvPicPr>
        <p:blipFill>
          <a:blip r:embed="rId4">
            <a:alphaModFix/>
          </a:blip>
          <a:stretch>
            <a:fillRect/>
          </a:stretch>
        </p:blipFill>
        <p:spPr>
          <a:xfrm>
            <a:off x="135200" y="4280325"/>
            <a:ext cx="722900" cy="72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79300" y="35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a:p>
            <a:pPr indent="0" lvl="0" marL="0" rtl="0" algn="l">
              <a:spcBef>
                <a:spcPts val="0"/>
              </a:spcBef>
              <a:spcAft>
                <a:spcPts val="0"/>
              </a:spcAft>
              <a:buNone/>
            </a:pPr>
            <a:r>
              <a:t/>
            </a:r>
            <a:endParaRPr/>
          </a:p>
        </p:txBody>
      </p:sp>
      <p:sp>
        <p:nvSpPr>
          <p:cNvPr id="74" name="Google Shape;74;p15"/>
          <p:cNvSpPr txBox="1"/>
          <p:nvPr>
            <p:ph idx="1" type="body"/>
          </p:nvPr>
        </p:nvSpPr>
        <p:spPr>
          <a:xfrm>
            <a:off x="311700" y="1334925"/>
            <a:ext cx="8520600" cy="1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niche topic of NLP in the context of trekking has limited literature, but we can draw parallels from the broader tourism industry where NLP has been impactful. Here are some relevant studies and their contributions over time:</a:t>
            </a:r>
            <a:endParaRPr sz="1300"/>
          </a:p>
          <a:p>
            <a:pPr indent="0" lvl="0" marL="0" rtl="0" algn="l">
              <a:spcBef>
                <a:spcPts val="1600"/>
              </a:spcBef>
              <a:spcAft>
                <a:spcPts val="1600"/>
              </a:spcAft>
              <a:buNone/>
            </a:pPr>
            <a:r>
              <a:t/>
            </a:r>
            <a:endParaRPr/>
          </a:p>
        </p:txBody>
      </p:sp>
      <p:grpSp>
        <p:nvGrpSpPr>
          <p:cNvPr id="75" name="Google Shape;75;p15"/>
          <p:cNvGrpSpPr/>
          <p:nvPr/>
        </p:nvGrpSpPr>
        <p:grpSpPr>
          <a:xfrm>
            <a:off x="3506975" y="2758075"/>
            <a:ext cx="1709100" cy="2323150"/>
            <a:chOff x="4781413" y="1957150"/>
            <a:chExt cx="1709100" cy="2323150"/>
          </a:xfrm>
        </p:grpSpPr>
        <p:sp>
          <p:nvSpPr>
            <p:cNvPr id="76" name="Google Shape;76;p15"/>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4781413" y="2768000"/>
              <a:ext cx="1709100" cy="1512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800">
                  <a:solidFill>
                    <a:srgbClr val="858585"/>
                  </a:solidFill>
                  <a:latin typeface="Roboto"/>
                  <a:ea typeface="Roboto"/>
                  <a:cs typeface="Roboto"/>
                  <a:sym typeface="Roboto"/>
                </a:rPr>
                <a:t>Natural language processing: state of the art, current trends</a:t>
              </a:r>
              <a:r>
                <a:rPr lang="en" sz="800">
                  <a:solidFill>
                    <a:srgbClr val="858585"/>
                  </a:solidFill>
                  <a:latin typeface="Roboto"/>
                  <a:ea typeface="Roboto"/>
                  <a:cs typeface="Roboto"/>
                  <a:sym typeface="Roboto"/>
                </a:rPr>
                <a:t> and challenges. - (Khurana et al., 2023 )</a:t>
              </a:r>
              <a:endParaRPr sz="800">
                <a:solidFill>
                  <a:srgbClr val="858585"/>
                </a:solidFill>
                <a:latin typeface="Roboto"/>
                <a:ea typeface="Roboto"/>
                <a:cs typeface="Roboto"/>
                <a:sym typeface="Roboto"/>
              </a:endParaRPr>
            </a:p>
          </p:txBody>
        </p:sp>
        <p:sp>
          <p:nvSpPr>
            <p:cNvPr id="78" name="Google Shape;78;p15"/>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2023</a:t>
              </a:r>
              <a:endParaRPr b="1" sz="800">
                <a:solidFill>
                  <a:srgbClr val="858585"/>
                </a:solidFill>
                <a:latin typeface="Roboto"/>
                <a:ea typeface="Roboto"/>
                <a:cs typeface="Roboto"/>
                <a:sym typeface="Roboto"/>
              </a:endParaRPr>
            </a:p>
          </p:txBody>
        </p:sp>
      </p:grpSp>
      <p:sp>
        <p:nvSpPr>
          <p:cNvPr id="79" name="Google Shape;79;p15"/>
          <p:cNvSpPr/>
          <p:nvPr/>
        </p:nvSpPr>
        <p:spPr>
          <a:xfrm>
            <a:off x="5985775" y="3168638"/>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5"/>
          <p:cNvGrpSpPr/>
          <p:nvPr/>
        </p:nvGrpSpPr>
        <p:grpSpPr>
          <a:xfrm>
            <a:off x="379300" y="2758075"/>
            <a:ext cx="1709100" cy="1898050"/>
            <a:chOff x="4781413" y="1957150"/>
            <a:chExt cx="1709100" cy="1898050"/>
          </a:xfrm>
        </p:grpSpPr>
        <p:sp>
          <p:nvSpPr>
            <p:cNvPr id="81" name="Google Shape;81;p15"/>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4781413" y="2768000"/>
              <a:ext cx="1709100" cy="108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858585"/>
                  </a:solidFill>
                  <a:latin typeface="Roboto"/>
                  <a:ea typeface="Roboto"/>
                  <a:cs typeface="Roboto"/>
                  <a:sym typeface="Roboto"/>
                </a:rPr>
                <a:t>Tourist Sentiment Mining Based on Deep Learning - (Li et al., 2022)</a:t>
              </a:r>
              <a:endParaRPr sz="800">
                <a:solidFill>
                  <a:srgbClr val="858585"/>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83" name="Google Shape;83;p15"/>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2022</a:t>
              </a:r>
              <a:endParaRPr b="1" sz="800">
                <a:solidFill>
                  <a:srgbClr val="858585"/>
                </a:solidFill>
                <a:latin typeface="Roboto"/>
                <a:ea typeface="Roboto"/>
                <a:cs typeface="Roboto"/>
                <a:sym typeface="Roboto"/>
              </a:endParaRPr>
            </a:p>
          </p:txBody>
        </p:sp>
      </p:grpSp>
      <p:sp>
        <p:nvSpPr>
          <p:cNvPr id="84" name="Google Shape;84;p15"/>
          <p:cNvSpPr/>
          <p:nvPr/>
        </p:nvSpPr>
        <p:spPr>
          <a:xfrm>
            <a:off x="2041725" y="3168638"/>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5"/>
          <p:cNvGrpSpPr/>
          <p:nvPr/>
        </p:nvGrpSpPr>
        <p:grpSpPr>
          <a:xfrm>
            <a:off x="6803725" y="2758063"/>
            <a:ext cx="1709100" cy="1898075"/>
            <a:chOff x="4781413" y="1957150"/>
            <a:chExt cx="1709100" cy="1898075"/>
          </a:xfrm>
        </p:grpSpPr>
        <p:sp>
          <p:nvSpPr>
            <p:cNvPr id="86" name="Google Shape;86;p15"/>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4781413" y="2719125"/>
              <a:ext cx="1709100" cy="113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Development of Social Media Strategies in Tourism Destination (Kiralova, Alzbeta &amp; Pavlicek, Antonin. (2015) )</a:t>
              </a:r>
              <a:endParaRPr sz="800">
                <a:solidFill>
                  <a:srgbClr val="858585"/>
                </a:solidFill>
                <a:latin typeface="Roboto"/>
                <a:ea typeface="Roboto"/>
                <a:cs typeface="Roboto"/>
                <a:sym typeface="Roboto"/>
              </a:endParaRPr>
            </a:p>
          </p:txBody>
        </p:sp>
        <p:sp>
          <p:nvSpPr>
            <p:cNvPr id="88" name="Google Shape;88;p15"/>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2015</a:t>
              </a:r>
              <a:endParaRPr b="1" sz="800">
                <a:solidFill>
                  <a:srgbClr val="858585"/>
                </a:solidFill>
                <a:latin typeface="Roboto"/>
                <a:ea typeface="Roboto"/>
                <a:cs typeface="Roboto"/>
                <a:sym typeface="Roboto"/>
              </a:endParaRPr>
            </a:p>
          </p:txBody>
        </p:sp>
      </p:grpSp>
      <p:sp>
        <p:nvSpPr>
          <p:cNvPr id="89" name="Google Shape;89;p15"/>
          <p:cNvSpPr txBox="1"/>
          <p:nvPr/>
        </p:nvSpPr>
        <p:spPr>
          <a:xfrm>
            <a:off x="452800" y="4301075"/>
            <a:ext cx="1562100" cy="355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BF9000"/>
                </a:solidFill>
                <a:latin typeface="Roboto"/>
                <a:ea typeface="Roboto"/>
                <a:cs typeface="Roboto"/>
                <a:sym typeface="Roboto"/>
              </a:rPr>
              <a:t>Sentiment Analysis</a:t>
            </a:r>
            <a:endParaRPr b="1">
              <a:solidFill>
                <a:srgbClr val="BF9000"/>
              </a:solidFill>
              <a:latin typeface="Roboto"/>
              <a:ea typeface="Roboto"/>
              <a:cs typeface="Roboto"/>
              <a:sym typeface="Roboto"/>
            </a:endParaRPr>
          </a:p>
          <a:p>
            <a:pPr indent="0" lvl="0" marL="0" rtl="0" algn="ctr">
              <a:lnSpc>
                <a:spcPct val="115000"/>
              </a:lnSpc>
              <a:spcBef>
                <a:spcPts val="1600"/>
              </a:spcBef>
              <a:spcAft>
                <a:spcPts val="0"/>
              </a:spcAft>
              <a:buNone/>
            </a:pPr>
            <a:r>
              <a:t/>
            </a:r>
            <a:endParaRPr b="1" sz="800">
              <a:solidFill>
                <a:schemeClr val="accent5"/>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800">
              <a:solidFill>
                <a:schemeClr val="accent5"/>
              </a:solidFill>
              <a:latin typeface="Roboto"/>
              <a:ea typeface="Roboto"/>
              <a:cs typeface="Roboto"/>
              <a:sym typeface="Roboto"/>
            </a:endParaRPr>
          </a:p>
        </p:txBody>
      </p:sp>
      <p:sp>
        <p:nvSpPr>
          <p:cNvPr id="90" name="Google Shape;90;p15"/>
          <p:cNvSpPr txBox="1"/>
          <p:nvPr/>
        </p:nvSpPr>
        <p:spPr>
          <a:xfrm>
            <a:off x="3580475" y="4301075"/>
            <a:ext cx="1562100" cy="355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BF9000"/>
                </a:solidFill>
                <a:latin typeface="Roboto"/>
                <a:ea typeface="Roboto"/>
                <a:cs typeface="Roboto"/>
                <a:sym typeface="Roboto"/>
              </a:rPr>
              <a:t>ChatBot</a:t>
            </a:r>
            <a:endParaRPr b="1">
              <a:solidFill>
                <a:srgbClr val="BF9000"/>
              </a:solidFill>
              <a:latin typeface="Roboto"/>
              <a:ea typeface="Roboto"/>
              <a:cs typeface="Roboto"/>
              <a:sym typeface="Roboto"/>
            </a:endParaRPr>
          </a:p>
          <a:p>
            <a:pPr indent="0" lvl="0" marL="0" rtl="0" algn="ctr">
              <a:lnSpc>
                <a:spcPct val="115000"/>
              </a:lnSpc>
              <a:spcBef>
                <a:spcPts val="1600"/>
              </a:spcBef>
              <a:spcAft>
                <a:spcPts val="0"/>
              </a:spcAft>
              <a:buNone/>
            </a:pPr>
            <a:r>
              <a:t/>
            </a:r>
            <a:endParaRPr b="1" sz="800">
              <a:solidFill>
                <a:schemeClr val="accent5"/>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800">
              <a:solidFill>
                <a:schemeClr val="accent5"/>
              </a:solidFill>
              <a:latin typeface="Roboto"/>
              <a:ea typeface="Roboto"/>
              <a:cs typeface="Roboto"/>
              <a:sym typeface="Roboto"/>
            </a:endParaRPr>
          </a:p>
        </p:txBody>
      </p:sp>
      <p:sp>
        <p:nvSpPr>
          <p:cNvPr id="91" name="Google Shape;91;p15"/>
          <p:cNvSpPr txBox="1"/>
          <p:nvPr/>
        </p:nvSpPr>
        <p:spPr>
          <a:xfrm>
            <a:off x="6877225" y="4301075"/>
            <a:ext cx="1562100" cy="355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BF9000"/>
                </a:solidFill>
                <a:latin typeface="Roboto"/>
                <a:ea typeface="Roboto"/>
                <a:cs typeface="Roboto"/>
                <a:sym typeface="Roboto"/>
              </a:rPr>
              <a:t>Marketing</a:t>
            </a:r>
            <a:endParaRPr b="1">
              <a:solidFill>
                <a:srgbClr val="BF9000"/>
              </a:solidFill>
              <a:latin typeface="Roboto"/>
              <a:ea typeface="Roboto"/>
              <a:cs typeface="Roboto"/>
              <a:sym typeface="Roboto"/>
            </a:endParaRPr>
          </a:p>
          <a:p>
            <a:pPr indent="0" lvl="0" marL="0" rtl="0" algn="ctr">
              <a:lnSpc>
                <a:spcPct val="115000"/>
              </a:lnSpc>
              <a:spcBef>
                <a:spcPts val="1600"/>
              </a:spcBef>
              <a:spcAft>
                <a:spcPts val="0"/>
              </a:spcAft>
              <a:buNone/>
            </a:pPr>
            <a:r>
              <a:t/>
            </a:r>
            <a:endParaRPr b="1" sz="800">
              <a:solidFill>
                <a:schemeClr val="accent5"/>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800">
              <a:solidFill>
                <a:schemeClr val="accent5"/>
              </a:solidFill>
              <a:latin typeface="Roboto"/>
              <a:ea typeface="Roboto"/>
              <a:cs typeface="Roboto"/>
              <a:sym typeface="Roboto"/>
            </a:endParaRPr>
          </a:p>
        </p:txBody>
      </p:sp>
      <p:pic>
        <p:nvPicPr>
          <p:cNvPr id="92" name="Google Shape;92;p15"/>
          <p:cNvPicPr preferRelativeResize="0"/>
          <p:nvPr/>
        </p:nvPicPr>
        <p:blipFill>
          <a:blip r:embed="rId3">
            <a:alphaModFix/>
          </a:blip>
          <a:stretch>
            <a:fillRect/>
          </a:stretch>
        </p:blipFill>
        <p:spPr>
          <a:xfrm>
            <a:off x="7937425" y="39663"/>
            <a:ext cx="1206574" cy="1206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379300" y="35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98" name="Google Shape;98;p16"/>
          <p:cNvPicPr preferRelativeResize="0"/>
          <p:nvPr/>
        </p:nvPicPr>
        <p:blipFill>
          <a:blip r:embed="rId3">
            <a:alphaModFix/>
          </a:blip>
          <a:stretch>
            <a:fillRect/>
          </a:stretch>
        </p:blipFill>
        <p:spPr>
          <a:xfrm>
            <a:off x="7901025" y="3936925"/>
            <a:ext cx="1206574" cy="1206576"/>
          </a:xfrm>
          <a:prstGeom prst="rect">
            <a:avLst/>
          </a:prstGeom>
          <a:noFill/>
          <a:ln>
            <a:noFill/>
          </a:ln>
        </p:spPr>
      </p:pic>
      <p:pic>
        <p:nvPicPr>
          <p:cNvPr id="99" name="Google Shape;99;p16"/>
          <p:cNvPicPr preferRelativeResize="0"/>
          <p:nvPr/>
        </p:nvPicPr>
        <p:blipFill>
          <a:blip r:embed="rId4">
            <a:alphaModFix/>
          </a:blip>
          <a:stretch>
            <a:fillRect/>
          </a:stretch>
        </p:blipFill>
        <p:spPr>
          <a:xfrm>
            <a:off x="135200" y="4280325"/>
            <a:ext cx="722900" cy="722900"/>
          </a:xfrm>
          <a:prstGeom prst="rect">
            <a:avLst/>
          </a:prstGeom>
          <a:noFill/>
          <a:ln>
            <a:noFill/>
          </a:ln>
        </p:spPr>
      </p:pic>
      <p:pic>
        <p:nvPicPr>
          <p:cNvPr id="100" name="Google Shape;100;p16"/>
          <p:cNvPicPr preferRelativeResize="0"/>
          <p:nvPr/>
        </p:nvPicPr>
        <p:blipFill>
          <a:blip r:embed="rId5">
            <a:alphaModFix/>
          </a:blip>
          <a:stretch>
            <a:fillRect/>
          </a:stretch>
        </p:blipFill>
        <p:spPr>
          <a:xfrm>
            <a:off x="152400" y="1081700"/>
            <a:ext cx="8675197" cy="270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02025" y="13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&amp; Cleaning</a:t>
            </a:r>
            <a:endParaRPr/>
          </a:p>
        </p:txBody>
      </p:sp>
      <p:grpSp>
        <p:nvGrpSpPr>
          <p:cNvPr id="106" name="Google Shape;106;p17"/>
          <p:cNvGrpSpPr/>
          <p:nvPr/>
        </p:nvGrpSpPr>
        <p:grpSpPr>
          <a:xfrm>
            <a:off x="308838" y="1242975"/>
            <a:ext cx="3558375" cy="924600"/>
            <a:chOff x="308838" y="1242975"/>
            <a:chExt cx="3558375" cy="924600"/>
          </a:xfrm>
        </p:grpSpPr>
        <p:cxnSp>
          <p:nvCxnSpPr>
            <p:cNvPr id="107" name="Google Shape;107;p17"/>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108" name="Google Shape;108;p17"/>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CE5CD"/>
                  </a:solidFill>
                  <a:latin typeface="Roboto"/>
                  <a:ea typeface="Roboto"/>
                  <a:cs typeface="Roboto"/>
                  <a:sym typeface="Roboto"/>
                </a:rPr>
                <a:t>Data Acquisition</a:t>
              </a:r>
              <a:endParaRPr b="1" sz="1200">
                <a:solidFill>
                  <a:srgbClr val="FCE5CD"/>
                </a:solidFill>
                <a:latin typeface="Roboto"/>
                <a:ea typeface="Roboto"/>
                <a:cs typeface="Roboto"/>
                <a:sym typeface="Roboto"/>
              </a:endParaRPr>
            </a:p>
            <a:p>
              <a:pPr indent="0" lvl="0" marL="0" rtl="0" algn="r">
                <a:spcBef>
                  <a:spcPts val="0"/>
                </a:spcBef>
                <a:spcAft>
                  <a:spcPts val="0"/>
                </a:spcAft>
                <a:buNone/>
              </a:pPr>
              <a:r>
                <a:t/>
              </a:r>
              <a:endParaRPr b="1" sz="800">
                <a:solidFill>
                  <a:srgbClr val="FCE5CD"/>
                </a:solidFill>
                <a:latin typeface="Roboto"/>
                <a:ea typeface="Roboto"/>
                <a:cs typeface="Roboto"/>
                <a:sym typeface="Roboto"/>
              </a:endParaRPr>
            </a:p>
            <a:p>
              <a:pPr indent="0" lvl="0" marL="0" rtl="0" algn="r">
                <a:spcBef>
                  <a:spcPts val="0"/>
                </a:spcBef>
                <a:spcAft>
                  <a:spcPts val="1600"/>
                </a:spcAft>
                <a:buNone/>
              </a:pPr>
              <a:r>
                <a:rPr lang="en" sz="800">
                  <a:solidFill>
                    <a:srgbClr val="FCE5CD"/>
                  </a:solidFill>
                  <a:latin typeface="Roboto"/>
                  <a:ea typeface="Roboto"/>
                  <a:cs typeface="Roboto"/>
                  <a:sym typeface="Roboto"/>
                </a:rPr>
                <a:t>Web scraping data from trekking website to get trek description for 225+ t¯reks all over India using Python.</a:t>
              </a:r>
              <a:endParaRPr b="1" sz="800">
                <a:solidFill>
                  <a:srgbClr val="FCE5CD"/>
                </a:solidFill>
                <a:latin typeface="Roboto"/>
                <a:ea typeface="Roboto"/>
                <a:cs typeface="Roboto"/>
                <a:sym typeface="Roboto"/>
              </a:endParaRPr>
            </a:p>
          </p:txBody>
        </p:sp>
      </p:grpSp>
      <p:grpSp>
        <p:nvGrpSpPr>
          <p:cNvPr id="109" name="Google Shape;109;p17"/>
          <p:cNvGrpSpPr/>
          <p:nvPr/>
        </p:nvGrpSpPr>
        <p:grpSpPr>
          <a:xfrm>
            <a:off x="302013" y="2646125"/>
            <a:ext cx="3269925" cy="924600"/>
            <a:chOff x="302013" y="2646125"/>
            <a:chExt cx="3269925" cy="924600"/>
          </a:xfrm>
        </p:grpSpPr>
        <p:cxnSp>
          <p:nvCxnSpPr>
            <p:cNvPr id="110" name="Google Shape;110;p17"/>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11" name="Google Shape;111;p17"/>
            <p:cNvSpPr txBox="1"/>
            <p:nvPr/>
          </p:nvSpPr>
          <p:spPr>
            <a:xfrm>
              <a:off x="302013"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CE5CD"/>
                  </a:solidFill>
                  <a:latin typeface="Roboto"/>
                  <a:ea typeface="Roboto"/>
                  <a:cs typeface="Roboto"/>
                  <a:sym typeface="Roboto"/>
                </a:rPr>
                <a:t>HTML Data Cleaning</a:t>
              </a:r>
              <a:endParaRPr b="1" sz="1200">
                <a:solidFill>
                  <a:srgbClr val="FCE5CD"/>
                </a:solidFill>
                <a:latin typeface="Roboto"/>
                <a:ea typeface="Roboto"/>
                <a:cs typeface="Roboto"/>
                <a:sym typeface="Roboto"/>
              </a:endParaRPr>
            </a:p>
            <a:p>
              <a:pPr indent="0" lvl="0" marL="0" rtl="0" algn="r">
                <a:spcBef>
                  <a:spcPts val="0"/>
                </a:spcBef>
                <a:spcAft>
                  <a:spcPts val="0"/>
                </a:spcAft>
                <a:buNone/>
              </a:pPr>
              <a:r>
                <a:t/>
              </a:r>
              <a:endParaRPr b="1" sz="800">
                <a:solidFill>
                  <a:srgbClr val="FCE5CD"/>
                </a:solidFill>
                <a:latin typeface="Roboto"/>
                <a:ea typeface="Roboto"/>
                <a:cs typeface="Roboto"/>
                <a:sym typeface="Roboto"/>
              </a:endParaRPr>
            </a:p>
            <a:p>
              <a:pPr indent="0" lvl="0" marL="0" rtl="0" algn="r">
                <a:spcBef>
                  <a:spcPts val="0"/>
                </a:spcBef>
                <a:spcAft>
                  <a:spcPts val="1600"/>
                </a:spcAft>
                <a:buNone/>
              </a:pPr>
              <a:r>
                <a:rPr lang="en" sz="800">
                  <a:solidFill>
                    <a:srgbClr val="FCE5CD"/>
                  </a:solidFill>
                  <a:latin typeface="Roboto"/>
                  <a:ea typeface="Roboto"/>
                  <a:cs typeface="Roboto"/>
                  <a:sym typeface="Roboto"/>
                </a:rPr>
                <a:t>Extracting the body of the trek description by removing unwanted tags from the html data using beautifulsoup library in Python</a:t>
              </a:r>
              <a:r>
                <a:rPr lang="en" sz="800">
                  <a:solidFill>
                    <a:srgbClr val="FCE5CD"/>
                  </a:solidFill>
                  <a:latin typeface="Roboto"/>
                  <a:ea typeface="Roboto"/>
                  <a:cs typeface="Roboto"/>
                  <a:sym typeface="Roboto"/>
                </a:rPr>
                <a:t>.</a:t>
              </a:r>
              <a:endParaRPr b="1" sz="800">
                <a:solidFill>
                  <a:srgbClr val="FCE5CD"/>
                </a:solidFill>
                <a:latin typeface="Roboto"/>
                <a:ea typeface="Roboto"/>
                <a:cs typeface="Roboto"/>
                <a:sym typeface="Roboto"/>
              </a:endParaRPr>
            </a:p>
          </p:txBody>
        </p:sp>
      </p:grpSp>
      <p:grpSp>
        <p:nvGrpSpPr>
          <p:cNvPr id="112" name="Google Shape;112;p17"/>
          <p:cNvGrpSpPr/>
          <p:nvPr/>
        </p:nvGrpSpPr>
        <p:grpSpPr>
          <a:xfrm>
            <a:off x="4657738" y="3391700"/>
            <a:ext cx="4162750" cy="924600"/>
            <a:chOff x="4657738" y="3391700"/>
            <a:chExt cx="4162750" cy="924600"/>
          </a:xfrm>
        </p:grpSpPr>
        <p:cxnSp>
          <p:nvCxnSpPr>
            <p:cNvPr id="113" name="Google Shape;113;p17"/>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114" name="Google Shape;114;p17"/>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CE5CD"/>
                  </a:solidFill>
                  <a:latin typeface="Roboto"/>
                  <a:ea typeface="Roboto"/>
                  <a:cs typeface="Roboto"/>
                  <a:sym typeface="Roboto"/>
                </a:rPr>
                <a:t>Standardizing Data</a:t>
              </a:r>
              <a:endParaRPr b="1" sz="1200">
                <a:solidFill>
                  <a:srgbClr val="FCE5CD"/>
                </a:solidFill>
                <a:latin typeface="Roboto"/>
                <a:ea typeface="Roboto"/>
                <a:cs typeface="Roboto"/>
                <a:sym typeface="Roboto"/>
              </a:endParaRPr>
            </a:p>
            <a:p>
              <a:pPr indent="0" lvl="0" marL="0" rtl="0" algn="l">
                <a:spcBef>
                  <a:spcPts val="0"/>
                </a:spcBef>
                <a:spcAft>
                  <a:spcPts val="0"/>
                </a:spcAft>
                <a:buNone/>
              </a:pPr>
              <a:r>
                <a:t/>
              </a:r>
              <a:endParaRPr b="1" sz="800">
                <a:solidFill>
                  <a:srgbClr val="FCE5CD"/>
                </a:solidFill>
                <a:latin typeface="Roboto"/>
                <a:ea typeface="Roboto"/>
                <a:cs typeface="Roboto"/>
                <a:sym typeface="Roboto"/>
              </a:endParaRPr>
            </a:p>
            <a:p>
              <a:pPr indent="0" lvl="0" marL="0" rtl="0" algn="l">
                <a:spcBef>
                  <a:spcPts val="0"/>
                </a:spcBef>
                <a:spcAft>
                  <a:spcPts val="1600"/>
                </a:spcAft>
                <a:buNone/>
              </a:pPr>
              <a:r>
                <a:rPr lang="en" sz="800">
                  <a:solidFill>
                    <a:srgbClr val="FCE5CD"/>
                  </a:solidFill>
                  <a:latin typeface="Roboto"/>
                  <a:ea typeface="Roboto"/>
                  <a:cs typeface="Roboto"/>
                  <a:sym typeface="Roboto"/>
                </a:rPr>
                <a:t>Remove special </a:t>
              </a:r>
              <a:r>
                <a:rPr lang="en" sz="800">
                  <a:solidFill>
                    <a:srgbClr val="FCE5CD"/>
                  </a:solidFill>
                  <a:latin typeface="Roboto"/>
                  <a:ea typeface="Roboto"/>
                  <a:cs typeface="Roboto"/>
                  <a:sym typeface="Roboto"/>
                </a:rPr>
                <a:t>character</a:t>
              </a:r>
              <a:r>
                <a:rPr lang="en" sz="800">
                  <a:solidFill>
                    <a:srgbClr val="FCE5CD"/>
                  </a:solidFill>
                  <a:latin typeface="Roboto"/>
                  <a:ea typeface="Roboto"/>
                  <a:cs typeface="Roboto"/>
                  <a:sym typeface="Roboto"/>
                </a:rPr>
                <a:t> and unwanted line endings and convert everything to </a:t>
              </a:r>
              <a:r>
                <a:rPr lang="en" sz="800">
                  <a:solidFill>
                    <a:srgbClr val="FCE5CD"/>
                  </a:solidFill>
                  <a:latin typeface="Roboto"/>
                  <a:ea typeface="Roboto"/>
                  <a:cs typeface="Roboto"/>
                  <a:sym typeface="Roboto"/>
                </a:rPr>
                <a:t>lowercase</a:t>
              </a:r>
              <a:r>
                <a:rPr lang="en" sz="800">
                  <a:solidFill>
                    <a:srgbClr val="FCE5CD"/>
                  </a:solidFill>
                  <a:latin typeface="Roboto"/>
                  <a:ea typeface="Roboto"/>
                  <a:cs typeface="Roboto"/>
                  <a:sym typeface="Roboto"/>
                </a:rPr>
                <a:t>.</a:t>
              </a:r>
              <a:endParaRPr b="1" sz="800">
                <a:solidFill>
                  <a:srgbClr val="FCE5CD"/>
                </a:solidFill>
                <a:latin typeface="Roboto"/>
                <a:ea typeface="Roboto"/>
                <a:cs typeface="Roboto"/>
                <a:sym typeface="Roboto"/>
              </a:endParaRPr>
            </a:p>
          </p:txBody>
        </p:sp>
      </p:grpSp>
      <p:grpSp>
        <p:nvGrpSpPr>
          <p:cNvPr id="115" name="Google Shape;115;p17"/>
          <p:cNvGrpSpPr/>
          <p:nvPr/>
        </p:nvGrpSpPr>
        <p:grpSpPr>
          <a:xfrm>
            <a:off x="5209838" y="1242975"/>
            <a:ext cx="3610650" cy="924600"/>
            <a:chOff x="5209838" y="1242975"/>
            <a:chExt cx="3610650" cy="924600"/>
          </a:xfrm>
        </p:grpSpPr>
        <p:sp>
          <p:nvSpPr>
            <p:cNvPr id="116" name="Google Shape;116;p17"/>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CE5CD"/>
                  </a:solidFill>
                  <a:latin typeface="Roboto"/>
                  <a:ea typeface="Roboto"/>
                  <a:cs typeface="Roboto"/>
                  <a:sym typeface="Roboto"/>
                </a:rPr>
                <a:t>Removing stop words</a:t>
              </a:r>
              <a:endParaRPr b="1" sz="1200">
                <a:solidFill>
                  <a:srgbClr val="FCE5CD"/>
                </a:solidFill>
                <a:latin typeface="Roboto"/>
                <a:ea typeface="Roboto"/>
                <a:cs typeface="Roboto"/>
                <a:sym typeface="Roboto"/>
              </a:endParaRPr>
            </a:p>
            <a:p>
              <a:pPr indent="0" lvl="0" marL="0" rtl="0" algn="l">
                <a:spcBef>
                  <a:spcPts val="0"/>
                </a:spcBef>
                <a:spcAft>
                  <a:spcPts val="0"/>
                </a:spcAft>
                <a:buNone/>
              </a:pPr>
              <a:r>
                <a:t/>
              </a:r>
              <a:endParaRPr b="1" sz="800">
                <a:solidFill>
                  <a:srgbClr val="FCE5CD"/>
                </a:solidFill>
                <a:latin typeface="Roboto"/>
                <a:ea typeface="Roboto"/>
                <a:cs typeface="Roboto"/>
                <a:sym typeface="Roboto"/>
              </a:endParaRPr>
            </a:p>
            <a:p>
              <a:pPr indent="0" lvl="0" marL="0" rtl="0" algn="l">
                <a:spcBef>
                  <a:spcPts val="0"/>
                </a:spcBef>
                <a:spcAft>
                  <a:spcPts val="1600"/>
                </a:spcAft>
                <a:buNone/>
              </a:pPr>
              <a:r>
                <a:rPr lang="en" sz="800">
                  <a:solidFill>
                    <a:srgbClr val="FCE5CD"/>
                  </a:solidFill>
                  <a:latin typeface="Roboto"/>
                  <a:ea typeface="Roboto"/>
                  <a:cs typeface="Roboto"/>
                  <a:sym typeface="Roboto"/>
                </a:rPr>
                <a:t>Removing english stop words such as “the”, “and” from the sentences as they do not add value to the content.</a:t>
              </a:r>
              <a:endParaRPr b="1" sz="800">
                <a:solidFill>
                  <a:srgbClr val="FCE5CD"/>
                </a:solidFill>
                <a:latin typeface="Roboto"/>
                <a:ea typeface="Roboto"/>
                <a:cs typeface="Roboto"/>
                <a:sym typeface="Roboto"/>
              </a:endParaRPr>
            </a:p>
          </p:txBody>
        </p:sp>
        <p:cxnSp>
          <p:nvCxnSpPr>
            <p:cNvPr id="117" name="Google Shape;117;p17"/>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118" name="Google Shape;118;p17"/>
          <p:cNvGrpSpPr/>
          <p:nvPr/>
        </p:nvGrpSpPr>
        <p:grpSpPr>
          <a:xfrm>
            <a:off x="5610288" y="2313350"/>
            <a:ext cx="3210200" cy="924600"/>
            <a:chOff x="5610288" y="2313350"/>
            <a:chExt cx="3210200" cy="924600"/>
          </a:xfrm>
        </p:grpSpPr>
        <p:cxnSp>
          <p:nvCxnSpPr>
            <p:cNvPr id="119" name="Google Shape;119;p17"/>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120" name="Google Shape;120;p17"/>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CE5CD"/>
                  </a:solidFill>
                  <a:latin typeface="Roboto"/>
                  <a:ea typeface="Roboto"/>
                  <a:cs typeface="Roboto"/>
                  <a:sym typeface="Roboto"/>
                </a:rPr>
                <a:t>Lemmatizing words</a:t>
              </a:r>
              <a:endParaRPr b="1" sz="1200">
                <a:solidFill>
                  <a:srgbClr val="FCE5CD"/>
                </a:solidFill>
                <a:latin typeface="Roboto"/>
                <a:ea typeface="Roboto"/>
                <a:cs typeface="Roboto"/>
                <a:sym typeface="Roboto"/>
              </a:endParaRPr>
            </a:p>
            <a:p>
              <a:pPr indent="0" lvl="0" marL="0" rtl="0" algn="l">
                <a:spcBef>
                  <a:spcPts val="0"/>
                </a:spcBef>
                <a:spcAft>
                  <a:spcPts val="0"/>
                </a:spcAft>
                <a:buNone/>
              </a:pPr>
              <a:r>
                <a:t/>
              </a:r>
              <a:endParaRPr b="1" sz="800">
                <a:solidFill>
                  <a:srgbClr val="FCE5CD"/>
                </a:solidFill>
                <a:latin typeface="Roboto"/>
                <a:ea typeface="Roboto"/>
                <a:cs typeface="Roboto"/>
                <a:sym typeface="Roboto"/>
              </a:endParaRPr>
            </a:p>
            <a:p>
              <a:pPr indent="0" lvl="0" marL="0" rtl="0" algn="l">
                <a:spcBef>
                  <a:spcPts val="0"/>
                </a:spcBef>
                <a:spcAft>
                  <a:spcPts val="1600"/>
                </a:spcAft>
                <a:buNone/>
              </a:pPr>
              <a:r>
                <a:rPr lang="en" sz="800">
                  <a:solidFill>
                    <a:srgbClr val="FCE5CD"/>
                  </a:solidFill>
                  <a:latin typeface="Roboto"/>
                  <a:ea typeface="Roboto"/>
                  <a:cs typeface="Roboto"/>
                  <a:sym typeface="Roboto"/>
                </a:rPr>
                <a:t>Converting words to their base format. For example the word “running” becomes “run” </a:t>
              </a:r>
              <a:endParaRPr b="1" sz="800">
                <a:solidFill>
                  <a:srgbClr val="FCE5CD"/>
                </a:solidFill>
                <a:latin typeface="Roboto"/>
                <a:ea typeface="Roboto"/>
                <a:cs typeface="Roboto"/>
                <a:sym typeface="Roboto"/>
              </a:endParaRPr>
            </a:p>
          </p:txBody>
        </p:sp>
      </p:grpSp>
      <p:grpSp>
        <p:nvGrpSpPr>
          <p:cNvPr id="121" name="Google Shape;121;p17"/>
          <p:cNvGrpSpPr/>
          <p:nvPr/>
        </p:nvGrpSpPr>
        <p:grpSpPr>
          <a:xfrm>
            <a:off x="2601236" y="654951"/>
            <a:ext cx="3922200" cy="3915924"/>
            <a:chOff x="2610905" y="610653"/>
            <a:chExt cx="3922200" cy="3922200"/>
          </a:xfrm>
        </p:grpSpPr>
        <p:sp>
          <p:nvSpPr>
            <p:cNvPr id="122" name="Google Shape;122;p17"/>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rot="7920309">
              <a:off x="3183402" y="1183149"/>
              <a:ext cx="2777207" cy="2777207"/>
            </a:xfrm>
            <a:prstGeom prst="blockArc">
              <a:avLst>
                <a:gd fmla="val 12602522" name="adj1"/>
                <a:gd fmla="val 16867657" name="adj2"/>
                <a:gd fmla="val 20844"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rot="3600063">
              <a:off x="3186335" y="1195681"/>
              <a:ext cx="2777488" cy="2777488"/>
            </a:xfrm>
            <a:prstGeom prst="blockArc">
              <a:avLst>
                <a:gd fmla="val 12602522" name="adj1"/>
                <a:gd fmla="val 16867657"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rot="-9359762">
              <a:off x="3193941" y="1176205"/>
              <a:ext cx="2777287" cy="2777287"/>
            </a:xfrm>
            <a:prstGeom prst="blockArc">
              <a:avLst>
                <a:gd fmla="val 12602522" name="adj1"/>
                <a:gd fmla="val 16867657" name="adj2"/>
                <a:gd fmla="val 20844"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600092">
              <a:off x="3198852" y="1195456"/>
              <a:ext cx="2777611" cy="2777611"/>
            </a:xfrm>
            <a:prstGeom prst="blockArc">
              <a:avLst>
                <a:gd fmla="val 12513247" name="adj1"/>
                <a:gd fmla="val 16867657" name="adj2"/>
                <a:gd fmla="val 20844" name="adj3"/>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38" name="Google Shape;138;p17"/>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39" name="Google Shape;139;p17"/>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40" name="Google Shape;140;p17"/>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41" name="Google Shape;141;p17"/>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pic>
        <p:nvPicPr>
          <p:cNvPr id="142" name="Google Shape;142;p17"/>
          <p:cNvPicPr preferRelativeResize="0"/>
          <p:nvPr/>
        </p:nvPicPr>
        <p:blipFill>
          <a:blip r:embed="rId3">
            <a:alphaModFix/>
          </a:blip>
          <a:stretch>
            <a:fillRect/>
          </a:stretch>
        </p:blipFill>
        <p:spPr>
          <a:xfrm>
            <a:off x="8130725" y="4166625"/>
            <a:ext cx="976876" cy="976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302025" y="13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Similarity Index Calculation</a:t>
            </a:r>
            <a:endParaRPr/>
          </a:p>
        </p:txBody>
      </p:sp>
      <p:grpSp>
        <p:nvGrpSpPr>
          <p:cNvPr id="148" name="Google Shape;148;p18"/>
          <p:cNvGrpSpPr/>
          <p:nvPr/>
        </p:nvGrpSpPr>
        <p:grpSpPr>
          <a:xfrm>
            <a:off x="0" y="1190000"/>
            <a:ext cx="4244400" cy="3482825"/>
            <a:chOff x="0" y="1190000"/>
            <a:chExt cx="4244400" cy="3482825"/>
          </a:xfrm>
        </p:grpSpPr>
        <p:sp>
          <p:nvSpPr>
            <p:cNvPr id="149" name="Google Shape;149;p18"/>
            <p:cNvSpPr/>
            <p:nvPr/>
          </p:nvSpPr>
          <p:spPr>
            <a:xfrm>
              <a:off x="0" y="1190000"/>
              <a:ext cx="4244400" cy="669000"/>
            </a:xfrm>
            <a:prstGeom prst="homePlate">
              <a:avLst>
                <a:gd fmla="val 50000" name="adj"/>
              </a:avLst>
            </a:prstGeom>
            <a:solidFill>
              <a:srgbClr val="0856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Cosine Similarity</a:t>
              </a:r>
              <a:endParaRPr>
                <a:solidFill>
                  <a:srgbClr val="FFFFFF"/>
                </a:solidFill>
                <a:latin typeface="Roboto"/>
                <a:ea typeface="Roboto"/>
                <a:cs typeface="Roboto"/>
                <a:sym typeface="Roboto"/>
              </a:endParaRPr>
            </a:p>
          </p:txBody>
        </p:sp>
        <p:sp>
          <p:nvSpPr>
            <p:cNvPr id="150" name="Google Shape;150;p18"/>
            <p:cNvSpPr txBox="1"/>
            <p:nvPr/>
          </p:nvSpPr>
          <p:spPr>
            <a:xfrm>
              <a:off x="338050" y="2057125"/>
              <a:ext cx="3657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2CC"/>
                  </a:solidFill>
                  <a:latin typeface="Roboto"/>
                  <a:ea typeface="Roboto"/>
                  <a:cs typeface="Roboto"/>
                  <a:sym typeface="Roboto"/>
                </a:rPr>
                <a:t>Cosine Similarity as Angular Distance:</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Each trek description is a vector in a high-dimensional space.</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Each dimension represents a word or term (e.g., "summit," "ridge," "waterfall").</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The angle between two trek vectors is a measure of their similarity.</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Smaller angle = more similar.</a:t>
              </a:r>
              <a:endParaRPr sz="1000">
                <a:solidFill>
                  <a:srgbClr val="FFF2CC"/>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FFF2CC"/>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rgbClr val="FFF2CC"/>
                  </a:solidFill>
                  <a:latin typeface="Roboto"/>
                  <a:ea typeface="Roboto"/>
                  <a:cs typeface="Roboto"/>
                  <a:sym typeface="Roboto"/>
                </a:rPr>
                <a:t>Key Points: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Accounts for the frequency of terms in each trek.</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Works well when the length of descriptions varies.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Range: 0 (no similarity) to 1 (identical)</a:t>
              </a:r>
              <a:endParaRPr sz="1000">
                <a:solidFill>
                  <a:srgbClr val="FFF2CC"/>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FFF2CC"/>
                </a:solidFill>
                <a:latin typeface="Roboto"/>
                <a:ea typeface="Roboto"/>
                <a:cs typeface="Roboto"/>
                <a:sym typeface="Roboto"/>
              </a:endParaRPr>
            </a:p>
          </p:txBody>
        </p:sp>
      </p:grpSp>
      <p:grpSp>
        <p:nvGrpSpPr>
          <p:cNvPr id="151" name="Google Shape;151;p18"/>
          <p:cNvGrpSpPr/>
          <p:nvPr/>
        </p:nvGrpSpPr>
        <p:grpSpPr>
          <a:xfrm>
            <a:off x="4295497" y="1190000"/>
            <a:ext cx="4244519" cy="3482825"/>
            <a:chOff x="4770479" y="1190000"/>
            <a:chExt cx="3305700" cy="3482825"/>
          </a:xfrm>
        </p:grpSpPr>
        <p:sp>
          <p:nvSpPr>
            <p:cNvPr id="152" name="Google Shape;152;p18"/>
            <p:cNvSpPr/>
            <p:nvPr/>
          </p:nvSpPr>
          <p:spPr>
            <a:xfrm>
              <a:off x="4770479" y="1190000"/>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Jaccard Index</a:t>
              </a:r>
              <a:endParaRPr>
                <a:solidFill>
                  <a:srgbClr val="FFFFFF"/>
                </a:solidFill>
                <a:latin typeface="Roboto"/>
                <a:ea typeface="Roboto"/>
                <a:cs typeface="Roboto"/>
                <a:sym typeface="Roboto"/>
              </a:endParaRPr>
            </a:p>
          </p:txBody>
        </p:sp>
        <p:sp>
          <p:nvSpPr>
            <p:cNvPr id="153" name="Google Shape;153;p18"/>
            <p:cNvSpPr txBox="1"/>
            <p:nvPr/>
          </p:nvSpPr>
          <p:spPr>
            <a:xfrm>
              <a:off x="5025200" y="2057125"/>
              <a:ext cx="26991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2CC"/>
                  </a:solidFill>
                  <a:latin typeface="Roboto"/>
                  <a:ea typeface="Roboto"/>
                  <a:cs typeface="Roboto"/>
                  <a:sym typeface="Roboto"/>
                </a:rPr>
                <a:t>Jaccard Index as Set Intersection:</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Each trek description is a set of unique words.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Jaccard similarity is the ratio of the intersection (shared words) to the union (all words) of the two sets.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Higher Jaccard similarity = more words in common.</a:t>
              </a:r>
              <a:endParaRPr sz="1000">
                <a:solidFill>
                  <a:srgbClr val="FFF2CC"/>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rgbClr val="FFF2CC"/>
                  </a:solidFill>
                  <a:latin typeface="Roboto"/>
                  <a:ea typeface="Roboto"/>
                  <a:cs typeface="Roboto"/>
                  <a:sym typeface="Roboto"/>
                </a:rPr>
                <a:t>Key Points: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Ignores word frequency, focusing only on the</a:t>
              </a:r>
              <a:r>
                <a:rPr lang="en" sz="1000">
                  <a:solidFill>
                    <a:srgbClr val="FFF2CC"/>
                  </a:solidFill>
                  <a:latin typeface="Roboto"/>
                  <a:ea typeface="Roboto"/>
                  <a:cs typeface="Roboto"/>
                  <a:sym typeface="Roboto"/>
                </a:rPr>
                <a:t> </a:t>
              </a:r>
              <a:r>
                <a:rPr lang="en" sz="1000">
                  <a:solidFill>
                    <a:srgbClr val="FFF2CC"/>
                  </a:solidFill>
                  <a:latin typeface="Roboto"/>
                  <a:ea typeface="Roboto"/>
                  <a:cs typeface="Roboto"/>
                  <a:sym typeface="Roboto"/>
                </a:rPr>
                <a:t>presence or absence of terms.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Useful when the vocabulary used to describe treks is consistent.</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Range: 0 (no shared words) to 1 (all words are shared)</a:t>
              </a:r>
              <a:endParaRPr sz="1000">
                <a:solidFill>
                  <a:srgbClr val="FFF2CC"/>
                </a:solidFill>
                <a:latin typeface="Roboto"/>
                <a:ea typeface="Roboto"/>
                <a:cs typeface="Roboto"/>
                <a:sym typeface="Roboto"/>
              </a:endParaRPr>
            </a:p>
          </p:txBody>
        </p:sp>
      </p:grpSp>
      <p:pic>
        <p:nvPicPr>
          <p:cNvPr id="154" name="Google Shape;154;p18"/>
          <p:cNvPicPr preferRelativeResize="0"/>
          <p:nvPr/>
        </p:nvPicPr>
        <p:blipFill>
          <a:blip r:embed="rId3">
            <a:alphaModFix/>
          </a:blip>
          <a:stretch>
            <a:fillRect/>
          </a:stretch>
        </p:blipFill>
        <p:spPr>
          <a:xfrm>
            <a:off x="8416800" y="4355175"/>
            <a:ext cx="788324" cy="788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302025" y="13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Extractive Summarization</a:t>
            </a:r>
            <a:endParaRPr/>
          </a:p>
        </p:txBody>
      </p:sp>
      <p:grpSp>
        <p:nvGrpSpPr>
          <p:cNvPr id="160" name="Google Shape;160;p19"/>
          <p:cNvGrpSpPr/>
          <p:nvPr/>
        </p:nvGrpSpPr>
        <p:grpSpPr>
          <a:xfrm>
            <a:off x="0" y="904003"/>
            <a:ext cx="4654509" cy="3880821"/>
            <a:chOff x="0" y="1190000"/>
            <a:chExt cx="4691100" cy="3441359"/>
          </a:xfrm>
        </p:grpSpPr>
        <p:sp>
          <p:nvSpPr>
            <p:cNvPr id="161" name="Google Shape;161;p19"/>
            <p:cNvSpPr/>
            <p:nvPr/>
          </p:nvSpPr>
          <p:spPr>
            <a:xfrm>
              <a:off x="0" y="1190000"/>
              <a:ext cx="4691100" cy="669000"/>
            </a:xfrm>
            <a:prstGeom prst="homePlate">
              <a:avLst>
                <a:gd fmla="val 50000" name="adj"/>
              </a:avLst>
            </a:prstGeom>
            <a:solidFill>
              <a:srgbClr val="0856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Rank</a:t>
              </a:r>
              <a:endParaRPr>
                <a:solidFill>
                  <a:srgbClr val="FFFFFF"/>
                </a:solidFill>
                <a:latin typeface="Roboto"/>
                <a:ea typeface="Roboto"/>
                <a:cs typeface="Roboto"/>
                <a:sym typeface="Roboto"/>
              </a:endParaRPr>
            </a:p>
          </p:txBody>
        </p:sp>
        <p:sp>
          <p:nvSpPr>
            <p:cNvPr id="162" name="Google Shape;162;p19"/>
            <p:cNvSpPr txBox="1"/>
            <p:nvPr/>
          </p:nvSpPr>
          <p:spPr>
            <a:xfrm>
              <a:off x="304399" y="1918759"/>
              <a:ext cx="4113900" cy="27126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What it is: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Graph-based ranking model</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Inspired by Google's PageRank algorithm</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Ranks sentences based on importance</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Advantages: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Unsupervised method</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No need for labeled training data</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Effective for identifying key sentences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Limitations: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Ignores semantic meaning</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Relies on sentence connectivity</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May not perform well on very short texts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Use Cases: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Summarizing news articles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Extracting key points from academic papers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Generating abstracts for long documents</a:t>
              </a:r>
              <a:endParaRPr sz="1000">
                <a:solidFill>
                  <a:srgbClr val="FFF2CC"/>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rgbClr val="FFF2CC"/>
                </a:solidFill>
                <a:latin typeface="Roboto"/>
                <a:ea typeface="Roboto"/>
                <a:cs typeface="Roboto"/>
                <a:sym typeface="Roboto"/>
              </a:endParaRPr>
            </a:p>
          </p:txBody>
        </p:sp>
      </p:grpSp>
      <p:grpSp>
        <p:nvGrpSpPr>
          <p:cNvPr id="163" name="Google Shape;163;p19"/>
          <p:cNvGrpSpPr/>
          <p:nvPr/>
        </p:nvGrpSpPr>
        <p:grpSpPr>
          <a:xfrm>
            <a:off x="4447311" y="940563"/>
            <a:ext cx="4633375" cy="3844250"/>
            <a:chOff x="2944199" y="1189788"/>
            <a:chExt cx="3993600" cy="3844250"/>
          </a:xfrm>
        </p:grpSpPr>
        <p:sp>
          <p:nvSpPr>
            <p:cNvPr id="164" name="Google Shape;164;p19"/>
            <p:cNvSpPr/>
            <p:nvPr/>
          </p:nvSpPr>
          <p:spPr>
            <a:xfrm>
              <a:off x="2944199" y="1189788"/>
              <a:ext cx="39936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Lex Rank</a:t>
              </a:r>
              <a:endParaRPr>
                <a:solidFill>
                  <a:srgbClr val="FFFFFF"/>
                </a:solidFill>
                <a:latin typeface="Roboto"/>
                <a:ea typeface="Roboto"/>
                <a:cs typeface="Roboto"/>
                <a:sym typeface="Roboto"/>
              </a:endParaRPr>
            </a:p>
          </p:txBody>
        </p:sp>
        <p:sp>
          <p:nvSpPr>
            <p:cNvPr id="165" name="Google Shape;165;p19"/>
            <p:cNvSpPr txBox="1"/>
            <p:nvPr/>
          </p:nvSpPr>
          <p:spPr>
            <a:xfrm>
              <a:off x="3281650" y="2057138"/>
              <a:ext cx="3500100" cy="2976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What it is: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Graph-based algorithm</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Uses cosine similarity for sentence connectivity</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Ranks sentences by eigenvector centrality</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Advantages: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Captures global structure of the text</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Effective for multi-document summarization</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Unsupervised method</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Limitations: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Computationally intensive for large texts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May struggle with context understanding</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Depends on quality of sentence similarity measures</a:t>
              </a:r>
              <a:endParaRPr sz="1000">
                <a:solidFill>
                  <a:srgbClr val="FFF2CC"/>
                </a:solidFill>
                <a:latin typeface="Roboto"/>
                <a:ea typeface="Roboto"/>
                <a:cs typeface="Roboto"/>
                <a:sym typeface="Roboto"/>
              </a:endParaRPr>
            </a:p>
            <a:p>
              <a:pPr indent="-292100" lvl="0" marL="457200" rtl="0" algn="l">
                <a:lnSpc>
                  <a:spcPct val="115000"/>
                </a:lnSpc>
                <a:spcBef>
                  <a:spcPts val="0"/>
                </a:spcBef>
                <a:spcAft>
                  <a:spcPts val="0"/>
                </a:spcAft>
                <a:buClr>
                  <a:srgbClr val="FFF2CC"/>
                </a:buClr>
                <a:buSzPts val="1000"/>
                <a:buFont typeface="Roboto"/>
                <a:buAutoNum type="arabicPeriod"/>
              </a:pPr>
              <a:r>
                <a:rPr lang="en" sz="1000">
                  <a:solidFill>
                    <a:srgbClr val="FFF2CC"/>
                  </a:solidFill>
                  <a:latin typeface="Roboto"/>
                  <a:ea typeface="Roboto"/>
                  <a:cs typeface="Roboto"/>
                  <a:sym typeface="Roboto"/>
                </a:rPr>
                <a:t>Use Cases: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Multi-document summarization</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Summarizing legal documents</a:t>
              </a:r>
              <a:endParaRPr sz="1000">
                <a:solidFill>
                  <a:srgbClr val="FFF2CC"/>
                </a:solidFill>
                <a:latin typeface="Roboto"/>
                <a:ea typeface="Roboto"/>
                <a:cs typeface="Roboto"/>
                <a:sym typeface="Roboto"/>
              </a:endParaRPr>
            </a:p>
            <a:p>
              <a:pPr indent="-292100" lvl="1" marL="914400" rtl="0" algn="l">
                <a:lnSpc>
                  <a:spcPct val="115000"/>
                </a:lnSpc>
                <a:spcBef>
                  <a:spcPts val="0"/>
                </a:spcBef>
                <a:spcAft>
                  <a:spcPts val="0"/>
                </a:spcAft>
                <a:buClr>
                  <a:srgbClr val="FFF2CC"/>
                </a:buClr>
                <a:buSzPts val="1000"/>
                <a:buFont typeface="Roboto"/>
                <a:buAutoNum type="alphaLcPeriod"/>
              </a:pPr>
              <a:r>
                <a:rPr lang="en" sz="1000">
                  <a:solidFill>
                    <a:srgbClr val="FFF2CC"/>
                  </a:solidFill>
                  <a:latin typeface="Roboto"/>
                  <a:ea typeface="Roboto"/>
                  <a:cs typeface="Roboto"/>
                  <a:sym typeface="Roboto"/>
                </a:rPr>
                <a:t>Extracting key sentences from large corpora</a:t>
              </a:r>
              <a:endParaRPr sz="1000">
                <a:solidFill>
                  <a:srgbClr val="FFF2CC"/>
                </a:solidFill>
                <a:latin typeface="Roboto"/>
                <a:ea typeface="Roboto"/>
                <a:cs typeface="Roboto"/>
                <a:sym typeface="Roboto"/>
              </a:endParaRPr>
            </a:p>
          </p:txBody>
        </p:sp>
      </p:grpSp>
      <p:pic>
        <p:nvPicPr>
          <p:cNvPr id="166" name="Google Shape;166;p19"/>
          <p:cNvPicPr preferRelativeResize="0"/>
          <p:nvPr/>
        </p:nvPicPr>
        <p:blipFill>
          <a:blip r:embed="rId3">
            <a:alphaModFix/>
          </a:blip>
          <a:stretch>
            <a:fillRect/>
          </a:stretch>
        </p:blipFill>
        <p:spPr>
          <a:xfrm>
            <a:off x="8252800" y="70750"/>
            <a:ext cx="757150" cy="75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192925" y="4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Abstractive Summarization</a:t>
            </a:r>
            <a:endParaRPr/>
          </a:p>
        </p:txBody>
      </p:sp>
      <p:grpSp>
        <p:nvGrpSpPr>
          <p:cNvPr id="172" name="Google Shape;172;p20"/>
          <p:cNvGrpSpPr/>
          <p:nvPr/>
        </p:nvGrpSpPr>
        <p:grpSpPr>
          <a:xfrm>
            <a:off x="5695817" y="758775"/>
            <a:ext cx="3340108" cy="4327850"/>
            <a:chOff x="5632317" y="1189775"/>
            <a:chExt cx="3340108" cy="4327850"/>
          </a:xfrm>
        </p:grpSpPr>
        <p:sp>
          <p:nvSpPr>
            <p:cNvPr id="173" name="Google Shape;173;p20"/>
            <p:cNvSpPr/>
            <p:nvPr/>
          </p:nvSpPr>
          <p:spPr>
            <a:xfrm>
              <a:off x="5632317" y="1189775"/>
              <a:ext cx="33057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Bert</a:t>
              </a:r>
              <a:endParaRPr>
                <a:solidFill>
                  <a:srgbClr val="FFFFFF"/>
                </a:solidFill>
                <a:latin typeface="Roboto"/>
                <a:ea typeface="Roboto"/>
                <a:cs typeface="Roboto"/>
                <a:sym typeface="Roboto"/>
              </a:endParaRPr>
            </a:p>
          </p:txBody>
        </p:sp>
        <p:sp>
          <p:nvSpPr>
            <p:cNvPr id="174" name="Google Shape;174;p20"/>
            <p:cNvSpPr txBox="1"/>
            <p:nvPr/>
          </p:nvSpPr>
          <p:spPr>
            <a:xfrm>
              <a:off x="6058825" y="2057125"/>
              <a:ext cx="2913600" cy="34605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What it is: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Bidirectional Encoder Representations from Transformers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Originally designed for various NLP tasks, adapted for summarization</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Advantages: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Captures context from both directions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Highly versatile and pre-trained on diverse corpora</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Effective at understanding sentence context</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Limitations: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Not specifically optimized for summarization</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Fine-tuning required for specific tasks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Computationally intensive</a:t>
              </a:r>
              <a:endParaRPr sz="900">
                <a:solidFill>
                  <a:srgbClr val="FFF2CC"/>
                </a:solidFill>
                <a:latin typeface="Roboto"/>
                <a:ea typeface="Roboto"/>
                <a:cs typeface="Roboto"/>
                <a:sym typeface="Roboto"/>
              </a:endParaRPr>
            </a:p>
          </p:txBody>
        </p:sp>
      </p:grpSp>
      <p:grpSp>
        <p:nvGrpSpPr>
          <p:cNvPr id="175" name="Google Shape;175;p20"/>
          <p:cNvGrpSpPr/>
          <p:nvPr/>
        </p:nvGrpSpPr>
        <p:grpSpPr>
          <a:xfrm>
            <a:off x="0" y="758764"/>
            <a:ext cx="3546900" cy="3917236"/>
            <a:chOff x="0" y="1189989"/>
            <a:chExt cx="3546900" cy="3917236"/>
          </a:xfrm>
        </p:grpSpPr>
        <p:sp>
          <p:nvSpPr>
            <p:cNvPr id="176" name="Google Shape;176;p20"/>
            <p:cNvSpPr/>
            <p:nvPr/>
          </p:nvSpPr>
          <p:spPr>
            <a:xfrm>
              <a:off x="0" y="1189989"/>
              <a:ext cx="3546900" cy="669000"/>
            </a:xfrm>
            <a:prstGeom prst="homePlate">
              <a:avLst>
                <a:gd fmla="val 50000" name="adj"/>
              </a:avLst>
            </a:prstGeom>
            <a:solidFill>
              <a:srgbClr val="0856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Pegasus</a:t>
              </a:r>
              <a:endParaRPr>
                <a:solidFill>
                  <a:srgbClr val="FFFFFF"/>
                </a:solidFill>
                <a:latin typeface="Roboto"/>
                <a:ea typeface="Roboto"/>
                <a:cs typeface="Roboto"/>
                <a:sym typeface="Roboto"/>
              </a:endParaRPr>
            </a:p>
          </p:txBody>
        </p:sp>
        <p:sp>
          <p:nvSpPr>
            <p:cNvPr id="177" name="Google Shape;177;p20"/>
            <p:cNvSpPr txBox="1"/>
            <p:nvPr/>
          </p:nvSpPr>
          <p:spPr>
            <a:xfrm>
              <a:off x="0" y="2057125"/>
              <a:ext cx="3189900" cy="30501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What it is: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Transformer-based model for abstractive summarization</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Focuses on generating summaries by masking entire sentences</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Size of Model: Large pre-trained model (up to 568 million parameters)</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Advantages: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High-quality, coherent summaries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Specialized for summarization tasks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Effective at handling long documents</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Limitations: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Requires significant computational resources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Training data dependency for domain-specific tasks</a:t>
              </a:r>
              <a:endParaRPr sz="900">
                <a:solidFill>
                  <a:srgbClr val="FFF2CC"/>
                </a:solidFill>
                <a:latin typeface="Roboto"/>
                <a:ea typeface="Roboto"/>
                <a:cs typeface="Roboto"/>
                <a:sym typeface="Roboto"/>
              </a:endParaRPr>
            </a:p>
          </p:txBody>
        </p:sp>
      </p:grpSp>
      <p:grpSp>
        <p:nvGrpSpPr>
          <p:cNvPr id="178" name="Google Shape;178;p20"/>
          <p:cNvGrpSpPr/>
          <p:nvPr/>
        </p:nvGrpSpPr>
        <p:grpSpPr>
          <a:xfrm>
            <a:off x="2944204" y="758550"/>
            <a:ext cx="3305700" cy="4208150"/>
            <a:chOff x="2944204" y="1189775"/>
            <a:chExt cx="3305700" cy="4208150"/>
          </a:xfrm>
        </p:grpSpPr>
        <p:sp>
          <p:nvSpPr>
            <p:cNvPr id="179" name="Google Shape;179;p20"/>
            <p:cNvSpPr/>
            <p:nvPr/>
          </p:nvSpPr>
          <p:spPr>
            <a:xfrm>
              <a:off x="2944204" y="1189775"/>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to Text ( T5 )</a:t>
              </a:r>
              <a:endParaRPr>
                <a:solidFill>
                  <a:srgbClr val="FFFFFF"/>
                </a:solidFill>
                <a:latin typeface="Roboto"/>
                <a:ea typeface="Roboto"/>
                <a:cs typeface="Roboto"/>
                <a:sym typeface="Roboto"/>
              </a:endParaRPr>
            </a:p>
          </p:txBody>
        </p:sp>
        <p:sp>
          <p:nvSpPr>
            <p:cNvPr id="180" name="Google Shape;180;p20"/>
            <p:cNvSpPr txBox="1"/>
            <p:nvPr/>
          </p:nvSpPr>
          <p:spPr>
            <a:xfrm>
              <a:off x="3281650" y="2057125"/>
              <a:ext cx="2699100" cy="33408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What it is: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Text-to-Text Transfer Transformer</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Treats all NLP tasks as text generation tasks</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Advantages: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Unified framework for various NLP tasks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Highly flexible and versatile</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Strong performance across multiple benchmarks</a:t>
              </a:r>
              <a:endParaRPr sz="900">
                <a:solidFill>
                  <a:srgbClr val="FFF2CC"/>
                </a:solidFill>
                <a:latin typeface="Roboto"/>
                <a:ea typeface="Roboto"/>
                <a:cs typeface="Roboto"/>
                <a:sym typeface="Roboto"/>
              </a:endParaRPr>
            </a:p>
            <a:p>
              <a:pPr indent="-285750" lvl="0" marL="457200" rtl="0" algn="l">
                <a:lnSpc>
                  <a:spcPct val="115000"/>
                </a:lnSpc>
                <a:spcBef>
                  <a:spcPts val="0"/>
                </a:spcBef>
                <a:spcAft>
                  <a:spcPts val="0"/>
                </a:spcAft>
                <a:buClr>
                  <a:srgbClr val="FFF2CC"/>
                </a:buClr>
                <a:buSzPts val="900"/>
                <a:buFont typeface="Roboto"/>
                <a:buAutoNum type="arabicPeriod"/>
              </a:pPr>
              <a:r>
                <a:rPr lang="en" sz="900">
                  <a:solidFill>
                    <a:srgbClr val="FFF2CC"/>
                  </a:solidFill>
                  <a:latin typeface="Roboto"/>
                  <a:ea typeface="Roboto"/>
                  <a:cs typeface="Roboto"/>
                  <a:sym typeface="Roboto"/>
                </a:rPr>
                <a:t>Limitations: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Larger models require extensive computational resources</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May overfit without careful fine-tuning</a:t>
              </a:r>
              <a:endParaRPr sz="900">
                <a:solidFill>
                  <a:srgbClr val="FFF2CC"/>
                </a:solidFill>
                <a:latin typeface="Roboto"/>
                <a:ea typeface="Roboto"/>
                <a:cs typeface="Roboto"/>
                <a:sym typeface="Roboto"/>
              </a:endParaRPr>
            </a:p>
            <a:p>
              <a:pPr indent="-285750" lvl="1" marL="914400" rtl="0" algn="l">
                <a:lnSpc>
                  <a:spcPct val="115000"/>
                </a:lnSpc>
                <a:spcBef>
                  <a:spcPts val="0"/>
                </a:spcBef>
                <a:spcAft>
                  <a:spcPts val="0"/>
                </a:spcAft>
                <a:buClr>
                  <a:srgbClr val="FFF2CC"/>
                </a:buClr>
                <a:buSzPts val="900"/>
                <a:buFont typeface="Roboto"/>
                <a:buAutoNum type="alphaLcPeriod"/>
              </a:pPr>
              <a:r>
                <a:rPr lang="en" sz="900">
                  <a:solidFill>
                    <a:srgbClr val="FFF2CC"/>
                  </a:solidFill>
                  <a:latin typeface="Roboto"/>
                  <a:ea typeface="Roboto"/>
                  <a:cs typeface="Roboto"/>
                  <a:sym typeface="Roboto"/>
                </a:rPr>
                <a:t>Complexity in training large model</a:t>
              </a:r>
              <a:endParaRPr sz="900">
                <a:solidFill>
                  <a:srgbClr val="FFF2CC"/>
                </a:solidFill>
                <a:latin typeface="Roboto"/>
                <a:ea typeface="Roboto"/>
                <a:cs typeface="Roboto"/>
                <a:sym typeface="Roboto"/>
              </a:endParaRPr>
            </a:p>
          </p:txBody>
        </p:sp>
      </p:grpSp>
      <p:pic>
        <p:nvPicPr>
          <p:cNvPr id="181" name="Google Shape;181;p20"/>
          <p:cNvPicPr preferRelativeResize="0"/>
          <p:nvPr/>
        </p:nvPicPr>
        <p:blipFill>
          <a:blip r:embed="rId3">
            <a:alphaModFix/>
          </a:blip>
          <a:stretch>
            <a:fillRect/>
          </a:stretch>
        </p:blipFill>
        <p:spPr>
          <a:xfrm>
            <a:off x="42725" y="4445700"/>
            <a:ext cx="640926" cy="640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92925" y="4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Gemini Flash Model</a:t>
            </a:r>
            <a:endParaRPr/>
          </a:p>
        </p:txBody>
      </p:sp>
      <p:sp>
        <p:nvSpPr>
          <p:cNvPr id="187" name="Google Shape;187;p21"/>
          <p:cNvSpPr txBox="1"/>
          <p:nvPr>
            <p:ph idx="1" type="body"/>
          </p:nvPr>
        </p:nvSpPr>
        <p:spPr>
          <a:xfrm>
            <a:off x="192925" y="743900"/>
            <a:ext cx="8520600" cy="3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What it is? : Gemini Flash 1.5 is built upon a transformer architecture, which is a powerful neural network designed for processing sequential data like text. It excels at understanding language nuances, context, and long-range dependencies. Its pre-training on a massive dataset of text and code gives it a broad understanding of the world and enables it to perform a wide range of tasks.</a:t>
            </a:r>
            <a:endParaRPr sz="1200"/>
          </a:p>
          <a:p>
            <a:pPr indent="0" lvl="0" marL="0" rtl="0" algn="l">
              <a:spcBef>
                <a:spcPts val="1600"/>
              </a:spcBef>
              <a:spcAft>
                <a:spcPts val="0"/>
              </a:spcAft>
              <a:buNone/>
            </a:pPr>
            <a:r>
              <a:rPr lang="en" sz="1200"/>
              <a:t>How we used it : We </a:t>
            </a:r>
            <a:r>
              <a:rPr lang="en" sz="1200"/>
              <a:t>created</a:t>
            </a:r>
            <a:r>
              <a:rPr lang="en" sz="1200"/>
              <a:t> a </a:t>
            </a:r>
            <a:r>
              <a:rPr lang="en" sz="1200"/>
              <a:t>custom</a:t>
            </a:r>
            <a:r>
              <a:rPr lang="en" sz="1200"/>
              <a:t> prompt where we passed trek description to the model and asked it to extract important attributes from the trek, using these attributes we were able to group and find similar treks to each other based on different attributes.</a:t>
            </a:r>
            <a:endParaRPr sz="1200"/>
          </a:p>
          <a:p>
            <a:pPr indent="0" lvl="0" marL="0" rtl="0" algn="l">
              <a:spcBef>
                <a:spcPts val="1600"/>
              </a:spcBef>
              <a:spcAft>
                <a:spcPts val="0"/>
              </a:spcAft>
              <a:buNone/>
            </a:pPr>
            <a:r>
              <a:rPr lang="en" sz="1200"/>
              <a:t>Custom</a:t>
            </a:r>
            <a:r>
              <a:rPr lang="en" sz="1200"/>
              <a:t> Prompt : </a:t>
            </a:r>
            <a:r>
              <a:rPr lang="en" sz="950">
                <a:solidFill>
                  <a:srgbClr val="CE9178"/>
                </a:solidFill>
                <a:highlight>
                  <a:srgbClr val="1E1E1E"/>
                </a:highlight>
                <a:latin typeface="Courier New"/>
                <a:ea typeface="Courier New"/>
                <a:cs typeface="Courier New"/>
                <a:sym typeface="Courier New"/>
              </a:rPr>
              <a:t>Extract the following keys from the trek description by interpreting it and getting the key-value pairs: region, difficulty, season, days, altitude. The values of these keys can have multiple values as lists. If the values are not explicitly mentioned in the text, infer them.Return a JSON dictionary with the key-value pairs, without adding any additional descriptions or comments. Trek Description : ```{text}```</a:t>
            </a:r>
            <a:endParaRPr sz="1200"/>
          </a:p>
          <a:p>
            <a:pPr indent="0" lvl="0" marL="0" rtl="0" algn="l">
              <a:spcBef>
                <a:spcPts val="1600"/>
              </a:spcBef>
              <a:spcAft>
                <a:spcPts val="0"/>
              </a:spcAft>
              <a:buNone/>
            </a:pPr>
            <a:r>
              <a:rPr lang="en" sz="1200"/>
              <a:t>Sample output: </a:t>
            </a:r>
            <a:endParaRPr sz="1200"/>
          </a:p>
          <a:p>
            <a:pPr indent="0" lvl="0" marL="0" rtl="0" algn="l">
              <a:lnSpc>
                <a:spcPct val="150000"/>
              </a:lnSpc>
              <a:spcBef>
                <a:spcPts val="1600"/>
              </a:spcBef>
              <a:spcAft>
                <a:spcPts val="0"/>
              </a:spcAft>
              <a:buNone/>
            </a:pPr>
            <a:r>
              <a:rPr lang="en" sz="800">
                <a:solidFill>
                  <a:srgbClr val="CCCCCC"/>
                </a:solidFill>
                <a:highlight>
                  <a:srgbClr val="1F1F1F"/>
                </a:highlight>
                <a:latin typeface="Courier New"/>
                <a:ea typeface="Courier New"/>
                <a:cs typeface="Courier New"/>
                <a:sym typeface="Courier New"/>
              </a:rPr>
              <a:t>{"Ajan Top": {"region": ["Uttarakhand"], "difficulty": ["Easy"], "season": ["Summer", "Autumn"], "days": [1], "altitude": ["&lt;10k"], "month": ["April", "May", "June", "September", "October", "November"], "temperature": ["(10 Deg C, 20 Deg C)"]}</a:t>
            </a:r>
            <a:endParaRPr sz="1700"/>
          </a:p>
        </p:txBody>
      </p:sp>
      <p:pic>
        <p:nvPicPr>
          <p:cNvPr id="188" name="Google Shape;188;p21"/>
          <p:cNvPicPr preferRelativeResize="0"/>
          <p:nvPr/>
        </p:nvPicPr>
        <p:blipFill>
          <a:blip r:embed="rId3">
            <a:alphaModFix/>
          </a:blip>
          <a:stretch>
            <a:fillRect/>
          </a:stretch>
        </p:blipFill>
        <p:spPr>
          <a:xfrm>
            <a:off x="8252800" y="4288700"/>
            <a:ext cx="854800" cy="85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