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60B1-943C-49BE-9D0F-7C767ABCA53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9857603-7A36-4443-A7CB-594C385CE13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60B1-943C-49BE-9D0F-7C767ABCA53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7603-7A36-4443-A7CB-594C385CE13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60B1-943C-49BE-9D0F-7C767ABCA53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7603-7A36-4443-A7CB-594C385CE13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60B1-943C-49BE-9D0F-7C767ABCA53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7603-7A36-4443-A7CB-594C385CE13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60B1-943C-49BE-9D0F-7C767ABCA53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9857603-7A36-4443-A7CB-594C385CE13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60B1-943C-49BE-9D0F-7C767ABCA53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7603-7A36-4443-A7CB-594C385CE13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60B1-943C-49BE-9D0F-7C767ABCA53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7603-7A36-4443-A7CB-594C385CE13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60B1-943C-49BE-9D0F-7C767ABCA53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7603-7A36-4443-A7CB-594C385CE13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60B1-943C-49BE-9D0F-7C767ABCA53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7603-7A36-4443-A7CB-594C385CE13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60B1-943C-49BE-9D0F-7C767ABCA53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7603-7A36-4443-A7CB-594C385CE13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60B1-943C-49BE-9D0F-7C767ABCA53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9857603-7A36-4443-A7CB-594C385CE13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0B60B1-943C-49BE-9D0F-7C767ABCA534}" type="datetimeFigureOut">
              <a:rPr lang="en-IN" smtClean="0"/>
              <a:t>28-04-2020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9857603-7A36-4443-A7CB-594C385CE13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boysen/london-crime" TargetMode="External"/><Relationship Id="rId2" Type="http://schemas.openxmlformats.org/officeDocument/2006/relationships/hyperlink" Target="https://en.wikipedia.org/wiki/List_of_London_borough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ondon_Borough_of_Sutton#Districts" TargetMode="External"/><Relationship Id="rId4" Type="http://schemas.openxmlformats.org/officeDocument/2006/relationships/hyperlink" Target="https://www.itv.com/news/london/2016-08-16/londons-happiest-boroughs-revealed-as-richmond-hits-the-top-spo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s.gov.uk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London_borough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London_Borough_of_Sutton#Distric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3501008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marL="52705">
              <a:spcBef>
                <a:spcPts val="1050"/>
              </a:spcBef>
            </a:pPr>
            <a:r>
              <a:rPr lang="en-IN" b="1" spc="-20" dirty="0" smtClean="0">
                <a:solidFill>
                  <a:schemeClr val="bg2">
                    <a:lumMod val="25000"/>
                  </a:schemeClr>
                </a:solidFill>
                <a:latin typeface="Georgia"/>
                <a:cs typeface="Georgia"/>
              </a:rPr>
              <a:t>Best </a:t>
            </a:r>
            <a:r>
              <a:rPr lang="en-IN" b="1" spc="-60" dirty="0" err="1" smtClean="0">
                <a:solidFill>
                  <a:schemeClr val="bg2">
                    <a:lumMod val="25000"/>
                  </a:schemeClr>
                </a:solidFill>
                <a:latin typeface="Georgia"/>
                <a:cs typeface="Georgia"/>
              </a:rPr>
              <a:t>Neighborhoods</a:t>
            </a:r>
            <a:r>
              <a:rPr lang="en-IN" b="1" spc="-60" dirty="0" smtClean="0">
                <a:solidFill>
                  <a:schemeClr val="bg2">
                    <a:lumMod val="25000"/>
                  </a:schemeClr>
                </a:solidFill>
                <a:latin typeface="Georgia"/>
                <a:cs typeface="Georgia"/>
              </a:rPr>
              <a:t> </a:t>
            </a:r>
            <a:r>
              <a:rPr lang="en-IN" b="1" spc="-70" dirty="0" smtClean="0">
                <a:solidFill>
                  <a:schemeClr val="bg2">
                    <a:lumMod val="25000"/>
                  </a:schemeClr>
                </a:solidFill>
                <a:latin typeface="Georgia"/>
                <a:cs typeface="Georgia"/>
              </a:rPr>
              <a:t>in London </a:t>
            </a:r>
            <a:r>
              <a:rPr lang="en-IN" b="1" spc="-55" dirty="0" smtClean="0">
                <a:solidFill>
                  <a:schemeClr val="bg2">
                    <a:lumMod val="25000"/>
                  </a:schemeClr>
                </a:solidFill>
                <a:latin typeface="Georgia"/>
                <a:cs typeface="Georgia"/>
              </a:rPr>
              <a:t>Borough</a:t>
            </a:r>
            <a:endParaRPr lang="en-IN" dirty="0" smtClean="0">
              <a:solidFill>
                <a:schemeClr val="bg2">
                  <a:lumMod val="2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lang="en-IN" sz="3600" dirty="0" smtClean="0">
              <a:latin typeface="Georgia"/>
              <a:cs typeface="Georgia"/>
            </a:endParaRPr>
          </a:p>
          <a:p>
            <a:pPr marL="52069">
              <a:spcBef>
                <a:spcPts val="5"/>
              </a:spcBef>
            </a:pPr>
            <a:r>
              <a:rPr lang="en-IN" spc="-30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Author:  </a:t>
            </a:r>
            <a:r>
              <a:rPr lang="en-IN" spc="-60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Rahul Raja</a:t>
            </a:r>
            <a:endParaRPr lang="en-IN" dirty="0" smtClean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pPr marL="52069">
              <a:spcBef>
                <a:spcPts val="890"/>
              </a:spcBef>
            </a:pPr>
            <a:r>
              <a:rPr lang="en-IN" spc="-5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Date:  </a:t>
            </a:r>
            <a:r>
              <a:rPr lang="en-IN" spc="-60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April , </a:t>
            </a:r>
            <a:r>
              <a:rPr lang="en-IN" spc="-30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2020</a:t>
            </a:r>
            <a:endParaRPr lang="en-IN" dirty="0" smtClean="0">
              <a:solidFill>
                <a:schemeClr val="tx1"/>
              </a:solidFill>
              <a:latin typeface="Palatino Linotype"/>
              <a:cs typeface="Palatino Linotype"/>
            </a:endParaRP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8448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b="1" spc="-35" dirty="0" smtClean="0">
                <a:latin typeface="Franklin Gothic Demi" panose="020B0703020102020204" pitchFamily="34" charset="0"/>
                <a:cs typeface="Georgia"/>
              </a:rPr>
              <a:t>CAPSTONE  PROJECT</a:t>
            </a:r>
            <a:r>
              <a:rPr lang="en-IN" b="1" spc="-5" dirty="0" smtClean="0">
                <a:latin typeface="Franklin Gothic Demi" panose="020B0703020102020204" pitchFamily="34" charset="0"/>
                <a:cs typeface="Georgia"/>
              </a:rPr>
              <a:t> </a:t>
            </a:r>
            <a:r>
              <a:rPr lang="en-IN" b="1" dirty="0" smtClean="0">
                <a:latin typeface="Franklin Gothic Demi" panose="020B0703020102020204" pitchFamily="34" charset="0"/>
                <a:cs typeface="Georgia"/>
              </a:rPr>
              <a:t> </a:t>
            </a:r>
            <a:r>
              <a:rPr lang="en-IN" b="1" dirty="0" smtClean="0">
                <a:latin typeface="Georgia"/>
                <a:cs typeface="Georgia"/>
              </a:rPr>
              <a:t/>
            </a:r>
            <a:br>
              <a:rPr lang="en-IN" b="1" dirty="0" smtClean="0">
                <a:latin typeface="Georgia"/>
                <a:cs typeface="Georgia"/>
              </a:rPr>
            </a:br>
            <a:r>
              <a:rPr lang="en-IN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IN" b="1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Battle </a:t>
            </a:r>
            <a:r>
              <a:rPr lang="en-IN" b="1" spc="-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 </a:t>
            </a:r>
            <a:r>
              <a:rPr lang="en-IN" b="1" spc="-6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Neighborhoods</a:t>
            </a:r>
            <a:r>
              <a:rPr lang="en-IN" dirty="0" smtClean="0">
                <a:latin typeface="Georgia"/>
                <a:cs typeface="Georgia"/>
              </a:rPr>
              <a:t/>
            </a:r>
            <a:br>
              <a:rPr lang="en-IN" dirty="0" smtClean="0">
                <a:latin typeface="Georgia"/>
                <a:cs typeface="Georgia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87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b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IN" dirty="0" smtClean="0">
                <a:latin typeface="Georgia"/>
                <a:cs typeface="Georgia"/>
              </a:rPr>
              <a:t/>
            </a:r>
            <a:br>
              <a:rPr lang="en-IN" dirty="0" smtClean="0">
                <a:latin typeface="Georgia"/>
                <a:cs typeface="Georgia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in </a:t>
            </a:r>
            <a:r>
              <a:rPr lang="en-IN" sz="18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</a:t>
            </a:r>
            <a:r>
              <a:rPr lang="en-IN" sz="18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lang="en-IN" sz="1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1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IN" sz="1800" spc="2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parts: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IN" sz="1800" b="1" spc="-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IN" sz="1800" b="1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</a:t>
            </a:r>
            <a:r>
              <a:rPr lang="en-IN" sz="18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1800" b="1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0" lvl="1" indent="0">
              <a:buNone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508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IN" sz="18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8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18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section, </a:t>
            </a:r>
            <a:r>
              <a:rPr lang="en-IN" sz="1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1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IN" sz="18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18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frames </a:t>
            </a:r>
            <a:r>
              <a:rPr lang="en-IN" sz="18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</a:t>
            </a:r>
            <a:r>
              <a:rPr lang="en-IN" sz="1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 </a:t>
            </a:r>
            <a:r>
              <a:rPr lang="en-IN" sz="18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section. </a:t>
            </a:r>
            <a:r>
              <a:rPr lang="en-IN" sz="18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IN" sz="1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lang="en-IN" sz="18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sz="1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IN" sz="1800" spc="2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IN" sz="1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1800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Sutton. </a:t>
            </a:r>
            <a:r>
              <a:rPr lang="en-IN" sz="180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18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lang="en-IN" sz="1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lang="en-IN" sz="1800" spc="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8930" marR="5080" lvl="2" indent="-127000" algn="just">
              <a:lnSpc>
                <a:spcPct val="150000"/>
              </a:lnSpc>
              <a:spcBef>
                <a:spcPts val="780"/>
              </a:spcBef>
              <a:buFont typeface="Arial"/>
              <a:buChar char="•"/>
              <a:tabLst>
                <a:tab pos="329565" algn="l"/>
              </a:tabLst>
            </a:pPr>
            <a:r>
              <a:rPr lang="en-IN" sz="1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Visualise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crime </a:t>
            </a:r>
            <a:r>
              <a:rPr lang="en-IN" sz="18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rates </a:t>
            </a:r>
            <a:r>
              <a:rPr lang="en-IN" sz="1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London boroughs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18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safest  </a:t>
            </a:r>
            <a:r>
              <a:rPr lang="en-IN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borough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extract the </a:t>
            </a:r>
            <a:r>
              <a:rPr lang="en-IN" sz="1800" spc="2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</a:t>
            </a:r>
            <a:r>
              <a:rPr lang="en-IN" sz="1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1800" spc="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IN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borough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1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 </a:t>
            </a:r>
            <a:r>
              <a:rPr lang="en-IN" sz="18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IN" sz="1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IN" sz="1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venues </a:t>
            </a:r>
            <a:r>
              <a:rPr lang="en-IN" sz="1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8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IN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2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IN" sz="1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8930" marR="5715" lvl="2" indent="-127000" algn="just">
              <a:lnSpc>
                <a:spcPct val="150000"/>
              </a:lnSpc>
              <a:spcBef>
                <a:spcPts val="30"/>
              </a:spcBef>
              <a:buFont typeface="Arial"/>
              <a:buChar char="•"/>
              <a:tabLst>
                <a:tab pos="329565" algn="l"/>
              </a:tabLst>
            </a:pPr>
            <a:r>
              <a:rPr lang="en-IN" sz="1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Visualise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IN" sz="18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en-IN" sz="1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 in </a:t>
            </a:r>
            <a:r>
              <a:rPr lang="en-IN" sz="18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sz="1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boroughs </a:t>
            </a:r>
            <a:r>
              <a:rPr lang="en-IN" sz="1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1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London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extract the </a:t>
            </a:r>
            <a:r>
              <a:rPr lang="en-IN" sz="1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 </a:t>
            </a:r>
            <a:r>
              <a:rPr lang="en-IN" sz="1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IN" sz="18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en-IN" sz="1800" spc="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8930" lvl="2" indent="-127635">
              <a:lnSpc>
                <a:spcPct val="150000"/>
              </a:lnSpc>
              <a:buFont typeface="Arial"/>
              <a:buChar char="•"/>
              <a:tabLst>
                <a:tab pos="329565" algn="l"/>
              </a:tabLst>
            </a:pPr>
            <a:r>
              <a:rPr lang="en-IN" sz="18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happiness index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8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IN" sz="18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sz="1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IN" sz="180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IN" sz="1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79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40466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b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 </a:t>
            </a:r>
            <a:r>
              <a:rPr lang="en-IN" b="1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IN" b="1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1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rime </a:t>
            </a:r>
            <a:r>
              <a:rPr lang="en-IN" b="1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dirty="0" smtClean="0">
                <a:latin typeface="Georgia"/>
                <a:cs typeface="Georgia"/>
              </a:rPr>
              <a:t/>
            </a:r>
            <a:br>
              <a:rPr lang="en-IN" dirty="0" smtClean="0">
                <a:latin typeface="Georgia"/>
                <a:cs typeface="Georgia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spc="15" dirty="0" smtClean="0">
                <a:latin typeface="Times New Roman"/>
                <a:cs typeface="Times New Roman"/>
              </a:rPr>
              <a:t>Using </a:t>
            </a:r>
            <a:r>
              <a:rPr lang="en-IN" sz="2000" spc="50" dirty="0" smtClean="0">
                <a:latin typeface="Times New Roman"/>
                <a:cs typeface="Times New Roman"/>
              </a:rPr>
              <a:t>the </a:t>
            </a:r>
            <a:r>
              <a:rPr lang="en-IN" sz="2000" spc="20" dirty="0" smtClean="0">
                <a:latin typeface="Times New Roman"/>
                <a:cs typeface="Times New Roman"/>
              </a:rPr>
              <a:t>describe </a:t>
            </a:r>
            <a:r>
              <a:rPr lang="en-IN" sz="2000" spc="25" dirty="0" smtClean="0">
                <a:latin typeface="Times New Roman"/>
                <a:cs typeface="Times New Roman"/>
              </a:rPr>
              <a:t>function, </a:t>
            </a:r>
            <a:r>
              <a:rPr lang="en-IN" sz="2000" spc="-20" dirty="0" smtClean="0">
                <a:latin typeface="Times New Roman"/>
                <a:cs typeface="Times New Roman"/>
              </a:rPr>
              <a:t>we </a:t>
            </a:r>
            <a:r>
              <a:rPr lang="en-IN" sz="2000" spc="20" dirty="0" smtClean="0">
                <a:latin typeface="Times New Roman"/>
                <a:cs typeface="Times New Roman"/>
              </a:rPr>
              <a:t>could </a:t>
            </a:r>
            <a:r>
              <a:rPr lang="en-IN" sz="2000" spc="35" dirty="0" smtClean="0">
                <a:latin typeface="Times New Roman"/>
                <a:cs typeface="Times New Roman"/>
              </a:rPr>
              <a:t>get </a:t>
            </a:r>
            <a:r>
              <a:rPr lang="en-IN" sz="2000" spc="50" dirty="0" smtClean="0">
                <a:latin typeface="Times New Roman"/>
                <a:cs typeface="Times New Roman"/>
              </a:rPr>
              <a:t>the </a:t>
            </a:r>
            <a:r>
              <a:rPr lang="en-IN" sz="2000" spc="35" dirty="0" smtClean="0">
                <a:latin typeface="Times New Roman"/>
                <a:cs typeface="Times New Roman"/>
              </a:rPr>
              <a:t>statistical </a:t>
            </a:r>
            <a:r>
              <a:rPr lang="en-IN" sz="2000" spc="10" dirty="0" smtClean="0">
                <a:latin typeface="Times New Roman"/>
                <a:cs typeface="Times New Roman"/>
              </a:rPr>
              <a:t>values </a:t>
            </a:r>
            <a:r>
              <a:rPr lang="en-IN" sz="2000" spc="-20" dirty="0" smtClean="0">
                <a:latin typeface="Times New Roman"/>
                <a:cs typeface="Times New Roman"/>
              </a:rPr>
              <a:t>of </a:t>
            </a:r>
            <a:r>
              <a:rPr lang="en-IN" sz="2000" spc="50" dirty="0" smtClean="0">
                <a:latin typeface="Times New Roman"/>
                <a:cs typeface="Times New Roman"/>
              </a:rPr>
              <a:t>the </a:t>
            </a:r>
            <a:r>
              <a:rPr lang="en-IN" sz="2000" spc="20" dirty="0" smtClean="0">
                <a:latin typeface="Times New Roman"/>
                <a:cs typeface="Times New Roman"/>
              </a:rPr>
              <a:t>columns  </a:t>
            </a:r>
            <a:r>
              <a:rPr lang="en-IN" sz="2000" spc="25" dirty="0" smtClean="0">
                <a:latin typeface="Times New Roman"/>
                <a:cs typeface="Times New Roman"/>
              </a:rPr>
              <a:t>in </a:t>
            </a:r>
            <a:r>
              <a:rPr lang="en-IN" sz="2000" spc="50" dirty="0" smtClean="0">
                <a:latin typeface="Times New Roman"/>
                <a:cs typeface="Times New Roman"/>
              </a:rPr>
              <a:t>the</a:t>
            </a:r>
            <a:r>
              <a:rPr lang="en-IN" sz="2000" spc="130" dirty="0" smtClean="0">
                <a:latin typeface="Times New Roman"/>
                <a:cs typeface="Times New Roman"/>
              </a:rPr>
              <a:t> </a:t>
            </a:r>
            <a:r>
              <a:rPr lang="en-IN" sz="2000" spc="50" dirty="0" smtClean="0">
                <a:latin typeface="Times New Roman"/>
                <a:cs typeface="Times New Roman"/>
              </a:rPr>
              <a:t>dataset.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bject 2"/>
          <p:cNvSpPr/>
          <p:nvPr/>
        </p:nvSpPr>
        <p:spPr>
          <a:xfrm>
            <a:off x="1055796" y="2852936"/>
            <a:ext cx="6329931" cy="2335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1835696" y="5589240"/>
            <a:ext cx="5400600" cy="809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Times New Roman"/>
                <a:cs typeface="Times New Roman"/>
              </a:rPr>
              <a:t>Figure </a:t>
            </a:r>
            <a:r>
              <a:rPr sz="1000" spc="-5" dirty="0">
                <a:latin typeface="Times New Roman"/>
                <a:cs typeface="Times New Roman"/>
              </a:rPr>
              <a:t>6:  </a:t>
            </a:r>
            <a:r>
              <a:rPr sz="1000" spc="30" dirty="0">
                <a:latin typeface="Times New Roman"/>
                <a:cs typeface="Times New Roman"/>
              </a:rPr>
              <a:t>Crime </a:t>
            </a:r>
            <a:r>
              <a:rPr sz="1000" spc="65" dirty="0">
                <a:latin typeface="Times New Roman"/>
                <a:cs typeface="Times New Roman"/>
              </a:rPr>
              <a:t>data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Analysis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25" dirty="0">
                <a:latin typeface="Times New Roman"/>
                <a:cs typeface="Times New Roman"/>
              </a:rPr>
              <a:t>From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15" dirty="0">
                <a:latin typeface="Times New Roman"/>
                <a:cs typeface="Times New Roman"/>
              </a:rPr>
              <a:t>above </a:t>
            </a:r>
            <a:r>
              <a:rPr sz="1000" spc="20" dirty="0">
                <a:latin typeface="Times New Roman"/>
                <a:cs typeface="Times New Roman"/>
              </a:rPr>
              <a:t>analysis, </a:t>
            </a:r>
            <a:r>
              <a:rPr sz="1000" spc="-20" dirty="0">
                <a:latin typeface="Times New Roman"/>
                <a:cs typeface="Times New Roman"/>
              </a:rPr>
              <a:t>we </a:t>
            </a:r>
            <a:r>
              <a:rPr sz="1000" spc="20" dirty="0">
                <a:latin typeface="Times New Roman"/>
                <a:cs typeface="Times New Roman"/>
              </a:rPr>
              <a:t>could </a:t>
            </a:r>
            <a:r>
              <a:rPr sz="1000" spc="10" dirty="0">
                <a:latin typeface="Times New Roman"/>
                <a:cs typeface="Times New Roman"/>
              </a:rPr>
              <a:t>find </a:t>
            </a:r>
            <a:r>
              <a:rPr sz="1000" spc="80" dirty="0">
                <a:latin typeface="Times New Roman"/>
                <a:cs typeface="Times New Roman"/>
              </a:rPr>
              <a:t>that </a:t>
            </a:r>
            <a:r>
              <a:rPr sz="1000" spc="30" dirty="0">
                <a:latin typeface="Times New Roman"/>
                <a:cs typeface="Times New Roman"/>
              </a:rPr>
              <a:t>among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33 </a:t>
            </a:r>
            <a:r>
              <a:rPr sz="1000" spc="25" dirty="0">
                <a:latin typeface="Times New Roman"/>
                <a:cs typeface="Times New Roman"/>
              </a:rPr>
              <a:t>boroughs </a:t>
            </a:r>
            <a:r>
              <a:rPr sz="1000" spc="-20" dirty="0">
                <a:latin typeface="Times New Roman"/>
                <a:cs typeface="Times New Roman"/>
              </a:rPr>
              <a:t>of </a:t>
            </a:r>
            <a:r>
              <a:rPr sz="1000" spc="25" dirty="0">
                <a:latin typeface="Times New Roman"/>
                <a:cs typeface="Times New Roman"/>
              </a:rPr>
              <a:t>London,  </a:t>
            </a:r>
            <a:r>
              <a:rPr sz="1000" spc="45" dirty="0">
                <a:latin typeface="Times New Roman"/>
                <a:cs typeface="Times New Roman"/>
              </a:rPr>
              <a:t>Lambeth </a:t>
            </a:r>
            <a:r>
              <a:rPr sz="1000" spc="35" dirty="0">
                <a:latin typeface="Times New Roman"/>
                <a:cs typeface="Times New Roman"/>
              </a:rPr>
              <a:t>has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30" dirty="0">
                <a:latin typeface="Times New Roman"/>
                <a:cs typeface="Times New Roman"/>
              </a:rPr>
              <a:t>highest </a:t>
            </a:r>
            <a:r>
              <a:rPr sz="1000" spc="20" dirty="0">
                <a:latin typeface="Times New Roman"/>
                <a:cs typeface="Times New Roman"/>
              </a:rPr>
              <a:t>crime </a:t>
            </a:r>
            <a:r>
              <a:rPr sz="1000" spc="45" dirty="0">
                <a:latin typeface="Times New Roman"/>
                <a:cs typeface="Times New Roman"/>
              </a:rPr>
              <a:t>rate. </a:t>
            </a:r>
            <a:r>
              <a:rPr sz="1000" spc="70" dirty="0">
                <a:latin typeface="Times New Roman"/>
                <a:cs typeface="Times New Roman"/>
              </a:rPr>
              <a:t>Out </a:t>
            </a:r>
            <a:r>
              <a:rPr sz="1000" spc="-20" dirty="0">
                <a:latin typeface="Times New Roman"/>
                <a:cs typeface="Times New Roman"/>
              </a:rPr>
              <a:t>of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392042 </a:t>
            </a:r>
            <a:r>
              <a:rPr sz="1000" spc="15" dirty="0">
                <a:latin typeface="Times New Roman"/>
                <a:cs typeface="Times New Roman"/>
              </a:rPr>
              <a:t>crimes </a:t>
            </a:r>
            <a:r>
              <a:rPr sz="1000" spc="5" dirty="0">
                <a:latin typeface="Times New Roman"/>
                <a:cs typeface="Times New Roman"/>
              </a:rPr>
              <a:t>were </a:t>
            </a:r>
            <a:r>
              <a:rPr sz="1000" spc="40" dirty="0">
                <a:latin typeface="Times New Roman"/>
                <a:cs typeface="Times New Roman"/>
              </a:rPr>
              <a:t>reported </a:t>
            </a:r>
            <a:r>
              <a:rPr sz="1000" spc="25" dirty="0">
                <a:latin typeface="Times New Roman"/>
                <a:cs typeface="Times New Roman"/>
              </a:rPr>
              <a:t>in 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25" dirty="0">
                <a:latin typeface="Times New Roman"/>
                <a:cs typeface="Times New Roman"/>
              </a:rPr>
              <a:t>year </a:t>
            </a:r>
            <a:r>
              <a:rPr sz="1000" dirty="0">
                <a:latin typeface="Times New Roman"/>
                <a:cs typeface="Times New Roman"/>
              </a:rPr>
              <a:t>2016, </a:t>
            </a:r>
            <a:r>
              <a:rPr sz="1000" spc="45" dirty="0">
                <a:latin typeface="Times New Roman"/>
                <a:cs typeface="Times New Roman"/>
              </a:rPr>
              <a:t>Theft </a:t>
            </a:r>
            <a:r>
              <a:rPr sz="1000" spc="50" dirty="0">
                <a:latin typeface="Times New Roman"/>
                <a:cs typeface="Times New Roman"/>
              </a:rPr>
              <a:t>and </a:t>
            </a:r>
            <a:r>
              <a:rPr sz="1000" spc="25" dirty="0">
                <a:latin typeface="Times New Roman"/>
                <a:cs typeface="Times New Roman"/>
              </a:rPr>
              <a:t>Handling </a:t>
            </a:r>
            <a:r>
              <a:rPr sz="1000" spc="5" dirty="0">
                <a:latin typeface="Times New Roman"/>
                <a:cs typeface="Times New Roman"/>
              </a:rPr>
              <a:t>were </a:t>
            </a:r>
            <a:r>
              <a:rPr sz="1000" spc="40" dirty="0">
                <a:latin typeface="Times New Roman"/>
                <a:cs typeface="Times New Roman"/>
              </a:rPr>
              <a:t>most </a:t>
            </a:r>
            <a:r>
              <a:rPr sz="1000" spc="-20" dirty="0">
                <a:latin typeface="Times New Roman"/>
                <a:cs typeface="Times New Roman"/>
              </a:rPr>
              <a:t>of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45" dirty="0">
                <a:latin typeface="Times New Roman"/>
                <a:cs typeface="Times New Roman"/>
              </a:rPr>
              <a:t>them.</a:t>
            </a: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668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43608" y="692696"/>
            <a:ext cx="6984776" cy="4608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24733" y="5733256"/>
            <a:ext cx="2422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Times New Roman"/>
                <a:cs typeface="Times New Roman"/>
              </a:rPr>
              <a:t>Figure </a:t>
            </a:r>
            <a:r>
              <a:rPr sz="1000" spc="-5" dirty="0">
                <a:latin typeface="Times New Roman"/>
                <a:cs typeface="Times New Roman"/>
              </a:rPr>
              <a:t>7: </a:t>
            </a:r>
            <a:r>
              <a:rPr sz="1000" spc="20" dirty="0">
                <a:latin typeface="Times New Roman"/>
                <a:cs typeface="Times New Roman"/>
              </a:rPr>
              <a:t>Boroughs </a:t>
            </a:r>
            <a:r>
              <a:rPr sz="1000" spc="35" dirty="0">
                <a:latin typeface="Times New Roman"/>
                <a:cs typeface="Times New Roman"/>
              </a:rPr>
              <a:t>with </a:t>
            </a:r>
            <a:r>
              <a:rPr sz="1000" spc="5" dirty="0">
                <a:latin typeface="Times New Roman"/>
                <a:cs typeface="Times New Roman"/>
              </a:rPr>
              <a:t>lowest </a:t>
            </a:r>
            <a:r>
              <a:rPr sz="1000" spc="20" dirty="0">
                <a:latin typeface="Times New Roman"/>
                <a:cs typeface="Times New Roman"/>
              </a:rPr>
              <a:t>crime </a:t>
            </a:r>
            <a:r>
              <a:rPr sz="1000" spc="40" dirty="0">
                <a:latin typeface="Times New Roman"/>
                <a:cs typeface="Times New Roman"/>
              </a:rPr>
              <a:t>rates</a:t>
            </a: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761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54868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b="1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IN" b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Housing </a:t>
            </a:r>
            <a:r>
              <a:rPr lang="en-IN" b="1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IN" dirty="0">
                <a:latin typeface="Georgia"/>
                <a:cs typeface="Georgia"/>
              </a:rPr>
              <a:t/>
            </a:r>
            <a:br>
              <a:rPr lang="en-IN" dirty="0">
                <a:latin typeface="Georgia"/>
                <a:cs typeface="Georgia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spc="-5" dirty="0">
                <a:latin typeface="Times New Roman"/>
                <a:cs typeface="Times New Roman"/>
              </a:rPr>
              <a:t>We </a:t>
            </a:r>
            <a:r>
              <a:rPr lang="en-IN" sz="2800" spc="25" dirty="0">
                <a:latin typeface="Times New Roman"/>
                <a:cs typeface="Times New Roman"/>
              </a:rPr>
              <a:t>need </a:t>
            </a:r>
            <a:r>
              <a:rPr lang="en-IN" sz="2800" spc="50" dirty="0">
                <a:latin typeface="Times New Roman"/>
                <a:cs typeface="Times New Roman"/>
              </a:rPr>
              <a:t>to </a:t>
            </a:r>
            <a:r>
              <a:rPr lang="en-IN" sz="2800" spc="25" dirty="0">
                <a:latin typeface="Times New Roman"/>
                <a:cs typeface="Times New Roman"/>
              </a:rPr>
              <a:t>analyse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25" dirty="0">
                <a:latin typeface="Times New Roman"/>
                <a:cs typeface="Times New Roman"/>
              </a:rPr>
              <a:t>boroughs </a:t>
            </a:r>
            <a:r>
              <a:rPr lang="en-IN" sz="2800" spc="10" dirty="0">
                <a:latin typeface="Times New Roman"/>
                <a:cs typeface="Times New Roman"/>
              </a:rPr>
              <a:t>which </a:t>
            </a:r>
            <a:r>
              <a:rPr lang="en-IN" sz="2800" spc="35" dirty="0">
                <a:latin typeface="Times New Roman"/>
                <a:cs typeface="Times New Roman"/>
              </a:rPr>
              <a:t>are </a:t>
            </a:r>
            <a:r>
              <a:rPr lang="en-IN" sz="2800" spc="15" dirty="0">
                <a:latin typeface="Times New Roman"/>
                <a:cs typeface="Times New Roman"/>
              </a:rPr>
              <a:t>affordable </a:t>
            </a:r>
            <a:r>
              <a:rPr lang="en-IN" sz="2800" spc="20" dirty="0">
                <a:latin typeface="Times New Roman"/>
                <a:cs typeface="Times New Roman"/>
              </a:rPr>
              <a:t>by </a:t>
            </a:r>
            <a:r>
              <a:rPr lang="en-IN" sz="2800" spc="25" dirty="0">
                <a:latin typeface="Times New Roman"/>
                <a:cs typeface="Times New Roman"/>
              </a:rPr>
              <a:t>comparing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20" dirty="0">
                <a:latin typeface="Times New Roman"/>
                <a:cs typeface="Times New Roman"/>
              </a:rPr>
              <a:t>general  </a:t>
            </a:r>
            <a:r>
              <a:rPr lang="en-IN" sz="2800" spc="50" dirty="0">
                <a:latin typeface="Times New Roman"/>
                <a:cs typeface="Times New Roman"/>
              </a:rPr>
              <a:t>trend </a:t>
            </a:r>
            <a:r>
              <a:rPr lang="en-IN" sz="2800" spc="25" dirty="0">
                <a:latin typeface="Times New Roman"/>
                <a:cs typeface="Times New Roman"/>
              </a:rPr>
              <a:t>in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20" dirty="0">
                <a:latin typeface="Times New Roman"/>
                <a:cs typeface="Times New Roman"/>
              </a:rPr>
              <a:t>price </a:t>
            </a:r>
            <a:r>
              <a:rPr lang="en-IN" sz="2800" spc="-20" dirty="0">
                <a:latin typeface="Times New Roman"/>
                <a:cs typeface="Times New Roman"/>
              </a:rPr>
              <a:t>of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15" dirty="0">
                <a:latin typeface="Times New Roman"/>
                <a:cs typeface="Times New Roman"/>
              </a:rPr>
              <a:t>houses </a:t>
            </a:r>
            <a:r>
              <a:rPr lang="en-IN" sz="2800" spc="25" dirty="0">
                <a:latin typeface="Times New Roman"/>
                <a:cs typeface="Times New Roman"/>
              </a:rPr>
              <a:t>in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25" dirty="0" err="1">
                <a:latin typeface="Times New Roman"/>
                <a:cs typeface="Times New Roman"/>
              </a:rPr>
              <a:t>neighborhood</a:t>
            </a:r>
            <a:r>
              <a:rPr lang="en-IN" sz="2800" spc="25" dirty="0">
                <a:latin typeface="Times New Roman"/>
                <a:cs typeface="Times New Roman"/>
              </a:rPr>
              <a:t>. </a:t>
            </a:r>
            <a:r>
              <a:rPr lang="en-IN" sz="2800" spc="20" dirty="0">
                <a:latin typeface="Times New Roman"/>
                <a:cs typeface="Times New Roman"/>
              </a:rPr>
              <a:t>For </a:t>
            </a:r>
            <a:r>
              <a:rPr lang="en-IN" sz="2800" spc="80" dirty="0">
                <a:latin typeface="Times New Roman"/>
                <a:cs typeface="Times New Roman"/>
              </a:rPr>
              <a:t>that </a:t>
            </a:r>
            <a:r>
              <a:rPr lang="en-IN" sz="2800" spc="-20" dirty="0">
                <a:latin typeface="Times New Roman"/>
                <a:cs typeface="Times New Roman"/>
              </a:rPr>
              <a:t>we </a:t>
            </a:r>
            <a:r>
              <a:rPr lang="en-IN" sz="2800" spc="15" dirty="0">
                <a:latin typeface="Times New Roman"/>
                <a:cs typeface="Times New Roman"/>
              </a:rPr>
              <a:t>have </a:t>
            </a:r>
            <a:r>
              <a:rPr lang="en-IN" sz="2800" spc="40" dirty="0">
                <a:latin typeface="Times New Roman"/>
                <a:cs typeface="Times New Roman"/>
              </a:rPr>
              <a:t>built </a:t>
            </a:r>
            <a:r>
              <a:rPr lang="en-IN" sz="2800" spc="50" dirty="0">
                <a:latin typeface="Times New Roman"/>
                <a:cs typeface="Times New Roman"/>
              </a:rPr>
              <a:t>a  </a:t>
            </a:r>
            <a:r>
              <a:rPr lang="en-IN" sz="2800" spc="40" dirty="0" err="1">
                <a:latin typeface="Times New Roman"/>
                <a:cs typeface="Times New Roman"/>
              </a:rPr>
              <a:t>dataframe</a:t>
            </a:r>
            <a:r>
              <a:rPr lang="en-IN" sz="2800" spc="40" dirty="0">
                <a:latin typeface="Times New Roman"/>
                <a:cs typeface="Times New Roman"/>
              </a:rPr>
              <a:t> </a:t>
            </a:r>
            <a:r>
              <a:rPr lang="en-IN" sz="2800" spc="35" dirty="0">
                <a:latin typeface="Times New Roman"/>
                <a:cs typeface="Times New Roman"/>
              </a:rPr>
              <a:t>with </a:t>
            </a:r>
            <a:r>
              <a:rPr lang="en-IN" sz="2800" spc="20" dirty="0">
                <a:latin typeface="Times New Roman"/>
                <a:cs typeface="Times New Roman"/>
              </a:rPr>
              <a:t>housing price </a:t>
            </a:r>
            <a:r>
              <a:rPr lang="en-IN" sz="2800" spc="25" dirty="0">
                <a:latin typeface="Times New Roman"/>
                <a:cs typeface="Times New Roman"/>
              </a:rPr>
              <a:t>published </a:t>
            </a:r>
            <a:r>
              <a:rPr lang="en-IN" sz="2800" spc="20" dirty="0">
                <a:latin typeface="Times New Roman"/>
                <a:cs typeface="Times New Roman"/>
              </a:rPr>
              <a:t>by</a:t>
            </a:r>
            <a:r>
              <a:rPr lang="en-IN" sz="2800" spc="75" dirty="0">
                <a:latin typeface="Times New Roman"/>
                <a:cs typeface="Times New Roman"/>
              </a:rPr>
              <a:t> </a:t>
            </a:r>
            <a:r>
              <a:rPr lang="en-IN" sz="2800" spc="20" dirty="0">
                <a:latin typeface="Times New Roman"/>
                <a:cs typeface="Times New Roman"/>
              </a:rPr>
              <a:t>ONS.</a:t>
            </a:r>
            <a:endParaRPr lang="en-IN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sz="2800" spc="25" dirty="0">
                <a:latin typeface="Times New Roman"/>
                <a:cs typeface="Times New Roman"/>
              </a:rPr>
              <a:t>From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35" dirty="0">
                <a:latin typeface="Times New Roman"/>
                <a:cs typeface="Times New Roman"/>
              </a:rPr>
              <a:t>plot, </a:t>
            </a:r>
            <a:r>
              <a:rPr lang="en-IN" sz="2800" spc="-20" dirty="0">
                <a:latin typeface="Times New Roman"/>
                <a:cs typeface="Times New Roman"/>
              </a:rPr>
              <a:t>we </a:t>
            </a:r>
            <a:r>
              <a:rPr lang="en-IN" sz="2800" spc="20" dirty="0">
                <a:latin typeface="Times New Roman"/>
                <a:cs typeface="Times New Roman"/>
              </a:rPr>
              <a:t>could </a:t>
            </a:r>
            <a:r>
              <a:rPr lang="en-IN" sz="2800" dirty="0">
                <a:latin typeface="Times New Roman"/>
                <a:cs typeface="Times New Roman"/>
              </a:rPr>
              <a:t>see </a:t>
            </a:r>
            <a:r>
              <a:rPr lang="en-IN" sz="2800" spc="80" dirty="0">
                <a:latin typeface="Times New Roman"/>
                <a:cs typeface="Times New Roman"/>
              </a:rPr>
              <a:t>that </a:t>
            </a:r>
            <a:r>
              <a:rPr lang="en-IN" sz="2800" spc="30" dirty="0">
                <a:latin typeface="Times New Roman"/>
                <a:cs typeface="Times New Roman"/>
              </a:rPr>
              <a:t>Kingston </a:t>
            </a:r>
            <a:r>
              <a:rPr lang="en-IN" sz="2800" spc="35" dirty="0">
                <a:latin typeface="Times New Roman"/>
                <a:cs typeface="Times New Roman"/>
              </a:rPr>
              <a:t>Upon </a:t>
            </a:r>
            <a:r>
              <a:rPr lang="en-IN" sz="2800" spc="40" dirty="0">
                <a:latin typeface="Times New Roman"/>
                <a:cs typeface="Times New Roman"/>
              </a:rPr>
              <a:t>Thames </a:t>
            </a:r>
            <a:r>
              <a:rPr lang="en-IN" sz="2800" spc="35" dirty="0">
                <a:latin typeface="Times New Roman"/>
                <a:cs typeface="Times New Roman"/>
              </a:rPr>
              <a:t>has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5" dirty="0">
                <a:latin typeface="Times New Roman"/>
                <a:cs typeface="Times New Roman"/>
              </a:rPr>
              <a:t>lowest </a:t>
            </a:r>
            <a:r>
              <a:rPr lang="en-IN" sz="2800" spc="20" dirty="0">
                <a:latin typeface="Times New Roman"/>
                <a:cs typeface="Times New Roman"/>
              </a:rPr>
              <a:t>crime  </a:t>
            </a:r>
            <a:r>
              <a:rPr lang="en-IN" sz="2800" spc="45" dirty="0">
                <a:latin typeface="Times New Roman"/>
                <a:cs typeface="Times New Roman"/>
              </a:rPr>
              <a:t>rate, </a:t>
            </a:r>
            <a:r>
              <a:rPr lang="en-IN" sz="2800" spc="-10" dirty="0">
                <a:latin typeface="Times New Roman"/>
                <a:cs typeface="Times New Roman"/>
              </a:rPr>
              <a:t>followed </a:t>
            </a:r>
            <a:r>
              <a:rPr lang="en-IN" sz="2800" spc="20" dirty="0">
                <a:latin typeface="Times New Roman"/>
                <a:cs typeface="Times New Roman"/>
              </a:rPr>
              <a:t>by </a:t>
            </a:r>
            <a:r>
              <a:rPr lang="en-IN" sz="2800" spc="45" dirty="0">
                <a:latin typeface="Times New Roman"/>
                <a:cs typeface="Times New Roman"/>
              </a:rPr>
              <a:t>Sutton, </a:t>
            </a:r>
            <a:r>
              <a:rPr lang="en-IN" sz="2800" spc="30" dirty="0">
                <a:latin typeface="Times New Roman"/>
                <a:cs typeface="Times New Roman"/>
              </a:rPr>
              <a:t>Richmond </a:t>
            </a:r>
            <a:r>
              <a:rPr lang="en-IN" sz="2800" spc="45" dirty="0">
                <a:latin typeface="Times New Roman"/>
                <a:cs typeface="Times New Roman"/>
              </a:rPr>
              <a:t>upon </a:t>
            </a:r>
            <a:r>
              <a:rPr lang="en-IN" sz="2800" spc="40" dirty="0" err="1">
                <a:latin typeface="Times New Roman"/>
                <a:cs typeface="Times New Roman"/>
              </a:rPr>
              <a:t>Thmaes</a:t>
            </a:r>
            <a:r>
              <a:rPr lang="en-IN" sz="2800" spc="40" dirty="0">
                <a:latin typeface="Times New Roman"/>
                <a:cs typeface="Times New Roman"/>
              </a:rPr>
              <a:t> </a:t>
            </a:r>
            <a:r>
              <a:rPr lang="en-IN" sz="2800" spc="50" dirty="0">
                <a:latin typeface="Times New Roman"/>
                <a:cs typeface="Times New Roman"/>
              </a:rPr>
              <a:t>and</a:t>
            </a:r>
            <a:r>
              <a:rPr lang="en-IN" sz="2800" spc="195" dirty="0">
                <a:latin typeface="Times New Roman"/>
                <a:cs typeface="Times New Roman"/>
              </a:rPr>
              <a:t> </a:t>
            </a:r>
            <a:r>
              <a:rPr lang="en-IN" sz="2800" spc="35" dirty="0">
                <a:latin typeface="Times New Roman"/>
                <a:cs typeface="Times New Roman"/>
              </a:rPr>
              <a:t>Merton.</a:t>
            </a:r>
            <a:endParaRPr lang="en-IN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91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3131840" y="332656"/>
            <a:ext cx="2448272" cy="3672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2231740" y="4501658"/>
            <a:ext cx="6696744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412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Times New Roman"/>
                <a:cs typeface="Times New Roman"/>
              </a:rPr>
              <a:t>Figure </a:t>
            </a:r>
            <a:r>
              <a:rPr sz="1000" spc="-5" dirty="0">
                <a:latin typeface="Times New Roman"/>
                <a:cs typeface="Times New Roman"/>
              </a:rPr>
              <a:t>8: </a:t>
            </a:r>
            <a:r>
              <a:rPr sz="1000" spc="20" dirty="0">
                <a:latin typeface="Times New Roman"/>
                <a:cs typeface="Times New Roman"/>
              </a:rPr>
              <a:t>Analysis </a:t>
            </a:r>
            <a:r>
              <a:rPr sz="1000" spc="-20" dirty="0">
                <a:latin typeface="Times New Roman"/>
                <a:cs typeface="Times New Roman"/>
              </a:rPr>
              <a:t>of </a:t>
            </a:r>
            <a:r>
              <a:rPr sz="1000" spc="15" dirty="0">
                <a:latin typeface="Times New Roman"/>
                <a:cs typeface="Times New Roman"/>
              </a:rPr>
              <a:t>Housing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price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000" spc="25" dirty="0">
                <a:latin typeface="Times New Roman"/>
                <a:cs typeface="Times New Roman"/>
              </a:rPr>
              <a:t>From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15" dirty="0">
                <a:latin typeface="Times New Roman"/>
                <a:cs typeface="Times New Roman"/>
              </a:rPr>
              <a:t>above </a:t>
            </a:r>
            <a:r>
              <a:rPr sz="1000" spc="20" dirty="0">
                <a:latin typeface="Times New Roman"/>
                <a:cs typeface="Times New Roman"/>
              </a:rPr>
              <a:t>analysis,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35" dirty="0">
                <a:latin typeface="Times New Roman"/>
                <a:cs typeface="Times New Roman"/>
              </a:rPr>
              <a:t>mean </a:t>
            </a:r>
            <a:r>
              <a:rPr sz="1000" spc="10" dirty="0">
                <a:latin typeface="Times New Roman"/>
                <a:cs typeface="Times New Roman"/>
              </a:rPr>
              <a:t>value </a:t>
            </a:r>
            <a:r>
              <a:rPr sz="1000" spc="-20" dirty="0">
                <a:latin typeface="Times New Roman"/>
                <a:cs typeface="Times New Roman"/>
              </a:rPr>
              <a:t>of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20" dirty="0">
                <a:latin typeface="Times New Roman"/>
                <a:cs typeface="Times New Roman"/>
              </a:rPr>
              <a:t>housing price </a:t>
            </a:r>
            <a:r>
              <a:rPr sz="1000" spc="40" dirty="0">
                <a:latin typeface="Times New Roman"/>
                <a:cs typeface="Times New Roman"/>
              </a:rPr>
              <a:t>per </a:t>
            </a:r>
            <a:r>
              <a:rPr sz="1000" spc="25" dirty="0">
                <a:latin typeface="Times New Roman"/>
                <a:cs typeface="Times New Roman"/>
              </a:rPr>
              <a:t>m2 in London  </a:t>
            </a:r>
            <a:r>
              <a:rPr sz="1000" dirty="0">
                <a:latin typeface="Times New Roman"/>
                <a:cs typeface="Times New Roman"/>
              </a:rPr>
              <a:t>is </a:t>
            </a:r>
            <a:r>
              <a:rPr sz="1000" spc="5" dirty="0">
                <a:latin typeface="Times New Roman"/>
                <a:cs typeface="Times New Roman"/>
              </a:rPr>
              <a:t>7473.2, </a:t>
            </a:r>
            <a:endParaRPr lang="en-US" sz="1000" spc="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lang="en-US" sz="1000" spc="5" dirty="0">
                <a:latin typeface="Times New Roman"/>
                <a:cs typeface="Times New Roman"/>
              </a:rPr>
              <a:t> </a:t>
            </a:r>
          </a:p>
          <a:p>
            <a:pPr marL="12700" marR="5080">
              <a:lnSpc>
                <a:spcPct val="100000"/>
              </a:lnSpc>
            </a:pPr>
            <a:r>
              <a:rPr sz="1000" spc="35" dirty="0" smtClean="0">
                <a:latin typeface="Times New Roman"/>
                <a:cs typeface="Times New Roman"/>
              </a:rPr>
              <a:t>with </a:t>
            </a:r>
            <a:r>
              <a:rPr sz="1000" spc="50" dirty="0">
                <a:latin typeface="Times New Roman"/>
                <a:cs typeface="Times New Roman"/>
              </a:rPr>
              <a:t>a </a:t>
            </a:r>
            <a:r>
              <a:rPr sz="1000" spc="30" dirty="0">
                <a:latin typeface="Times New Roman"/>
                <a:cs typeface="Times New Roman"/>
              </a:rPr>
              <a:t>minimum </a:t>
            </a:r>
            <a:r>
              <a:rPr sz="1000" spc="10" dirty="0">
                <a:latin typeface="Times New Roman"/>
                <a:cs typeface="Times New Roman"/>
              </a:rPr>
              <a:t>value </a:t>
            </a:r>
            <a:r>
              <a:rPr sz="1000" spc="-2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3994 </a:t>
            </a:r>
            <a:r>
              <a:rPr sz="1000" spc="50" dirty="0">
                <a:latin typeface="Times New Roman"/>
                <a:cs typeface="Times New Roman"/>
              </a:rPr>
              <a:t>and a </a:t>
            </a:r>
            <a:r>
              <a:rPr sz="1000" spc="35" dirty="0">
                <a:latin typeface="Times New Roman"/>
                <a:cs typeface="Times New Roman"/>
              </a:rPr>
              <a:t>maximum </a:t>
            </a:r>
            <a:r>
              <a:rPr sz="1000" spc="10" dirty="0">
                <a:latin typeface="Times New Roman"/>
                <a:cs typeface="Times New Roman"/>
              </a:rPr>
              <a:t>value </a:t>
            </a:r>
            <a:r>
              <a:rPr sz="1000" spc="-20" dirty="0">
                <a:latin typeface="Times New Roman"/>
                <a:cs typeface="Times New Roman"/>
              </a:rPr>
              <a:t>of</a:t>
            </a:r>
            <a:r>
              <a:rPr sz="1000" spc="-150" dirty="0">
                <a:latin typeface="Times New Roman"/>
                <a:cs typeface="Times New Roman"/>
              </a:rPr>
              <a:t> </a:t>
            </a:r>
            <a:r>
              <a:rPr sz="1000" dirty="0" smtClean="0">
                <a:latin typeface="Times New Roman"/>
                <a:cs typeface="Times New Roman"/>
              </a:rPr>
              <a:t>19439.</a:t>
            </a:r>
            <a:r>
              <a:rPr lang="en-US" sz="1000" dirty="0" smtClean="0">
                <a:latin typeface="Times New Roman"/>
                <a:cs typeface="Times New Roman"/>
              </a:rPr>
              <a:t>   </a:t>
            </a:r>
            <a:r>
              <a:rPr sz="1000" spc="-5" dirty="0" smtClean="0">
                <a:latin typeface="Times New Roman"/>
                <a:cs typeface="Times New Roman"/>
              </a:rPr>
              <a:t>Now </a:t>
            </a:r>
            <a:r>
              <a:rPr sz="1000" spc="-20" dirty="0">
                <a:latin typeface="Times New Roman"/>
                <a:cs typeface="Times New Roman"/>
              </a:rPr>
              <a:t>we </a:t>
            </a:r>
            <a:r>
              <a:rPr sz="1000" spc="35" dirty="0">
                <a:latin typeface="Times New Roman"/>
                <a:cs typeface="Times New Roman"/>
              </a:rPr>
              <a:t>can </a:t>
            </a:r>
            <a:r>
              <a:rPr sz="1000" dirty="0">
                <a:latin typeface="Times New Roman"/>
                <a:cs typeface="Times New Roman"/>
              </a:rPr>
              <a:t>check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25" dirty="0">
                <a:latin typeface="Times New Roman"/>
                <a:cs typeface="Times New Roman"/>
              </a:rPr>
              <a:t>boroughs </a:t>
            </a:r>
            <a:endParaRPr lang="en-US" sz="1000" spc="2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endParaRPr lang="en-US" sz="1000" spc="2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000" spc="10" dirty="0" smtClean="0">
                <a:latin typeface="Times New Roman"/>
                <a:cs typeface="Times New Roman"/>
              </a:rPr>
              <a:t>which </a:t>
            </a:r>
            <a:r>
              <a:rPr sz="1000" spc="35" dirty="0">
                <a:latin typeface="Times New Roman"/>
                <a:cs typeface="Times New Roman"/>
              </a:rPr>
              <a:t>has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5" dirty="0">
                <a:latin typeface="Times New Roman"/>
                <a:cs typeface="Times New Roman"/>
              </a:rPr>
              <a:t>lowest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rates:</a:t>
            </a: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655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827584" y="260648"/>
            <a:ext cx="7272808" cy="5585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259632" y="5301208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IN" sz="1400" spc="30" dirty="0" smtClean="0">
                <a:latin typeface="Times New Roman"/>
                <a:cs typeface="Times New Roman"/>
              </a:rPr>
              <a:t>Figure </a:t>
            </a:r>
            <a:r>
              <a:rPr lang="en-IN" sz="1400" spc="-5" dirty="0" smtClean="0">
                <a:latin typeface="Times New Roman"/>
                <a:cs typeface="Times New Roman"/>
              </a:rPr>
              <a:t>9: </a:t>
            </a:r>
            <a:r>
              <a:rPr lang="en-IN" sz="1400" spc="20" dirty="0" smtClean="0">
                <a:latin typeface="Times New Roman"/>
                <a:cs typeface="Times New Roman"/>
              </a:rPr>
              <a:t>Boroughs </a:t>
            </a:r>
            <a:r>
              <a:rPr lang="en-IN" sz="1400" spc="35" dirty="0" smtClean="0">
                <a:latin typeface="Times New Roman"/>
                <a:cs typeface="Times New Roman"/>
              </a:rPr>
              <a:t>with </a:t>
            </a:r>
            <a:r>
              <a:rPr lang="en-IN" sz="1400" spc="5" dirty="0" smtClean="0">
                <a:latin typeface="Times New Roman"/>
                <a:cs typeface="Times New Roman"/>
              </a:rPr>
              <a:t>lowest </a:t>
            </a:r>
            <a:r>
              <a:rPr lang="en-IN" sz="1400" spc="15" dirty="0" smtClean="0">
                <a:latin typeface="Times New Roman"/>
                <a:cs typeface="Times New Roman"/>
              </a:rPr>
              <a:t>Housing</a:t>
            </a:r>
            <a:r>
              <a:rPr lang="en-IN" sz="1400" spc="260" dirty="0" smtClean="0">
                <a:latin typeface="Times New Roman"/>
                <a:cs typeface="Times New Roman"/>
              </a:rPr>
              <a:t> </a:t>
            </a:r>
            <a:r>
              <a:rPr lang="en-IN" sz="1400" spc="20" dirty="0" smtClean="0">
                <a:latin typeface="Times New Roman"/>
                <a:cs typeface="Times New Roman"/>
              </a:rPr>
              <a:t>price</a:t>
            </a:r>
            <a:endParaRPr lang="en-IN" sz="1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IN" sz="14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lang="en-IN" sz="1400" spc="25" dirty="0" smtClean="0">
                <a:latin typeface="Times New Roman"/>
                <a:cs typeface="Times New Roman"/>
              </a:rPr>
              <a:t>From </a:t>
            </a:r>
            <a:r>
              <a:rPr lang="en-IN" sz="1400" spc="50" dirty="0" smtClean="0">
                <a:latin typeface="Times New Roman"/>
                <a:cs typeface="Times New Roman"/>
              </a:rPr>
              <a:t>the </a:t>
            </a:r>
            <a:r>
              <a:rPr lang="en-IN" sz="1400" spc="35" dirty="0" smtClean="0">
                <a:latin typeface="Times New Roman"/>
                <a:cs typeface="Times New Roman"/>
              </a:rPr>
              <a:t>plot </a:t>
            </a:r>
            <a:r>
              <a:rPr lang="en-IN" sz="1400" spc="20" dirty="0" smtClean="0">
                <a:latin typeface="Times New Roman"/>
                <a:cs typeface="Times New Roman"/>
              </a:rPr>
              <a:t>above, </a:t>
            </a:r>
            <a:r>
              <a:rPr lang="en-IN" sz="1400" spc="10" dirty="0" smtClean="0">
                <a:latin typeface="Times New Roman"/>
                <a:cs typeface="Times New Roman"/>
              </a:rPr>
              <a:t>some </a:t>
            </a:r>
            <a:r>
              <a:rPr lang="en-IN" sz="1400" spc="-20" dirty="0" smtClean="0">
                <a:latin typeface="Times New Roman"/>
                <a:cs typeface="Times New Roman"/>
              </a:rPr>
              <a:t>of </a:t>
            </a:r>
            <a:r>
              <a:rPr lang="en-IN" sz="1400" spc="50" dirty="0" smtClean="0">
                <a:latin typeface="Times New Roman"/>
                <a:cs typeface="Times New Roman"/>
              </a:rPr>
              <a:t>the </a:t>
            </a:r>
            <a:r>
              <a:rPr lang="en-IN" sz="1400" spc="40" dirty="0" smtClean="0">
                <a:latin typeface="Times New Roman"/>
                <a:cs typeface="Times New Roman"/>
              </a:rPr>
              <a:t>most </a:t>
            </a:r>
            <a:r>
              <a:rPr lang="en-IN" sz="1400" spc="15" dirty="0" smtClean="0">
                <a:latin typeface="Times New Roman"/>
                <a:cs typeface="Times New Roman"/>
              </a:rPr>
              <a:t>affordable regions </a:t>
            </a:r>
            <a:r>
              <a:rPr lang="en-IN" sz="1400" spc="25" dirty="0" smtClean="0">
                <a:latin typeface="Times New Roman"/>
                <a:cs typeface="Times New Roman"/>
              </a:rPr>
              <a:t>in London </a:t>
            </a:r>
            <a:r>
              <a:rPr lang="en-IN" sz="1400" spc="35" dirty="0" smtClean="0">
                <a:latin typeface="Times New Roman"/>
                <a:cs typeface="Times New Roman"/>
              </a:rPr>
              <a:t>are </a:t>
            </a:r>
            <a:r>
              <a:rPr lang="en-IN" sz="1400" spc="25" dirty="0" smtClean="0">
                <a:latin typeface="Times New Roman"/>
                <a:cs typeface="Times New Roman"/>
              </a:rPr>
              <a:t>in  </a:t>
            </a:r>
            <a:r>
              <a:rPr lang="en-IN" sz="1400" spc="30" dirty="0" smtClean="0">
                <a:latin typeface="Times New Roman"/>
                <a:cs typeface="Times New Roman"/>
              </a:rPr>
              <a:t>Barking </a:t>
            </a:r>
            <a:r>
              <a:rPr lang="en-IN" sz="1400" spc="50" dirty="0" smtClean="0">
                <a:latin typeface="Times New Roman"/>
                <a:cs typeface="Times New Roman"/>
              </a:rPr>
              <a:t>and </a:t>
            </a:r>
            <a:r>
              <a:rPr lang="en-IN" sz="1400" spc="35" dirty="0" smtClean="0">
                <a:latin typeface="Times New Roman"/>
                <a:cs typeface="Times New Roman"/>
              </a:rPr>
              <a:t>Dagenham, </a:t>
            </a:r>
            <a:r>
              <a:rPr lang="en-IN" sz="1400" spc="15" dirty="0" smtClean="0">
                <a:latin typeface="Times New Roman"/>
                <a:cs typeface="Times New Roman"/>
              </a:rPr>
              <a:t>Havering, </a:t>
            </a:r>
            <a:r>
              <a:rPr lang="en-IN" sz="1400" spc="10" dirty="0" smtClean="0">
                <a:latin typeface="Times New Roman"/>
                <a:cs typeface="Times New Roman"/>
              </a:rPr>
              <a:t>Bexley </a:t>
            </a:r>
            <a:r>
              <a:rPr lang="en-IN" sz="1400" spc="50" dirty="0" smtClean="0">
                <a:latin typeface="Times New Roman"/>
                <a:cs typeface="Times New Roman"/>
              </a:rPr>
              <a:t>and</a:t>
            </a:r>
            <a:r>
              <a:rPr lang="en-IN" sz="1400" spc="345" dirty="0" smtClean="0">
                <a:latin typeface="Times New Roman"/>
                <a:cs typeface="Times New Roman"/>
              </a:rPr>
              <a:t> </a:t>
            </a:r>
            <a:r>
              <a:rPr lang="en-IN" sz="1400" spc="25" dirty="0" smtClean="0">
                <a:latin typeface="Times New Roman"/>
                <a:cs typeface="Times New Roman"/>
              </a:rPr>
              <a:t>Croydon.</a:t>
            </a:r>
            <a:endParaRPr lang="en-IN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5709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54868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b="1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appiness</a:t>
            </a:r>
            <a:r>
              <a:rPr lang="en-IN" b="1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IN" dirty="0">
                <a:latin typeface="Georgia"/>
                <a:cs typeface="Georgia"/>
              </a:rPr>
              <a:t/>
            </a:r>
            <a:br>
              <a:rPr lang="en-IN" dirty="0">
                <a:latin typeface="Georgia"/>
                <a:cs typeface="Georgia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spc="50" dirty="0">
                <a:latin typeface="Times New Roman"/>
                <a:cs typeface="Times New Roman"/>
              </a:rPr>
              <a:t>The</a:t>
            </a:r>
            <a:r>
              <a:rPr lang="en-IN" sz="2800" spc="80" dirty="0">
                <a:latin typeface="Times New Roman"/>
                <a:cs typeface="Times New Roman"/>
              </a:rPr>
              <a:t> </a:t>
            </a:r>
            <a:r>
              <a:rPr lang="en-IN" sz="2800" spc="25" dirty="0">
                <a:latin typeface="Times New Roman"/>
                <a:cs typeface="Times New Roman"/>
              </a:rPr>
              <a:t>boroughs</a:t>
            </a:r>
            <a:r>
              <a:rPr lang="en-IN" sz="2800" spc="80" dirty="0">
                <a:latin typeface="Times New Roman"/>
                <a:cs typeface="Times New Roman"/>
              </a:rPr>
              <a:t> </a:t>
            </a:r>
            <a:r>
              <a:rPr lang="en-IN" sz="2800" spc="35" dirty="0">
                <a:latin typeface="Times New Roman"/>
                <a:cs typeface="Times New Roman"/>
              </a:rPr>
              <a:t>with</a:t>
            </a:r>
            <a:r>
              <a:rPr lang="en-IN" sz="2800" spc="85" dirty="0">
                <a:latin typeface="Times New Roman"/>
                <a:cs typeface="Times New Roman"/>
              </a:rPr>
              <a:t> </a:t>
            </a:r>
            <a:r>
              <a:rPr lang="en-IN" sz="2800" spc="50" dirty="0">
                <a:latin typeface="Times New Roman"/>
                <a:cs typeface="Times New Roman"/>
              </a:rPr>
              <a:t>the</a:t>
            </a:r>
            <a:r>
              <a:rPr lang="en-IN" sz="2800" spc="80" dirty="0">
                <a:latin typeface="Times New Roman"/>
                <a:cs typeface="Times New Roman"/>
              </a:rPr>
              <a:t> </a:t>
            </a:r>
            <a:r>
              <a:rPr lang="en-IN" sz="2800" spc="45" dirty="0">
                <a:latin typeface="Times New Roman"/>
                <a:cs typeface="Times New Roman"/>
              </a:rPr>
              <a:t>best</a:t>
            </a:r>
            <a:r>
              <a:rPr lang="en-IN" sz="2800" spc="85" dirty="0">
                <a:latin typeface="Times New Roman"/>
                <a:cs typeface="Times New Roman"/>
              </a:rPr>
              <a:t> </a:t>
            </a:r>
            <a:r>
              <a:rPr lang="en-IN" sz="2800" spc="25" dirty="0">
                <a:latin typeface="Times New Roman"/>
                <a:cs typeface="Times New Roman"/>
              </a:rPr>
              <a:t>happiness</a:t>
            </a:r>
            <a:r>
              <a:rPr lang="en-IN" sz="2800" spc="80" dirty="0">
                <a:latin typeface="Times New Roman"/>
                <a:cs typeface="Times New Roman"/>
              </a:rPr>
              <a:t> </a:t>
            </a:r>
            <a:r>
              <a:rPr lang="en-IN" sz="2800" spc="25" dirty="0">
                <a:latin typeface="Times New Roman"/>
                <a:cs typeface="Times New Roman"/>
              </a:rPr>
              <a:t>index</a:t>
            </a:r>
            <a:r>
              <a:rPr lang="en-IN" sz="2800" spc="85" dirty="0">
                <a:latin typeface="Times New Roman"/>
                <a:cs typeface="Times New Roman"/>
              </a:rPr>
              <a:t> </a:t>
            </a:r>
            <a:r>
              <a:rPr lang="en-IN" sz="2800" spc="35" dirty="0">
                <a:latin typeface="Times New Roman"/>
                <a:cs typeface="Times New Roman"/>
              </a:rPr>
              <a:t>can</a:t>
            </a:r>
            <a:r>
              <a:rPr lang="en-IN" sz="2800" spc="80" dirty="0">
                <a:latin typeface="Times New Roman"/>
                <a:cs typeface="Times New Roman"/>
              </a:rPr>
              <a:t> </a:t>
            </a:r>
            <a:r>
              <a:rPr lang="en-IN" sz="2800" spc="35" dirty="0">
                <a:latin typeface="Times New Roman"/>
                <a:cs typeface="Times New Roman"/>
              </a:rPr>
              <a:t>be</a:t>
            </a:r>
            <a:r>
              <a:rPr lang="en-IN" sz="2800" spc="85" dirty="0">
                <a:latin typeface="Times New Roman"/>
                <a:cs typeface="Times New Roman"/>
              </a:rPr>
              <a:t> </a:t>
            </a:r>
            <a:r>
              <a:rPr lang="en-IN" sz="2800" spc="10" dirty="0">
                <a:latin typeface="Times New Roman"/>
                <a:cs typeface="Times New Roman"/>
              </a:rPr>
              <a:t>shown</a:t>
            </a:r>
            <a:r>
              <a:rPr lang="en-IN" sz="2800" spc="80" dirty="0">
                <a:latin typeface="Times New Roman"/>
                <a:cs typeface="Times New Roman"/>
              </a:rPr>
              <a:t> </a:t>
            </a:r>
            <a:r>
              <a:rPr lang="en-IN" sz="2800" spc="15" dirty="0">
                <a:latin typeface="Times New Roman"/>
                <a:cs typeface="Times New Roman"/>
              </a:rPr>
              <a:t>as:</a:t>
            </a:r>
            <a:endParaRPr lang="en-IN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object 2"/>
          <p:cNvSpPr/>
          <p:nvPr/>
        </p:nvSpPr>
        <p:spPr>
          <a:xfrm>
            <a:off x="3635896" y="2564904"/>
            <a:ext cx="1615176" cy="3592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051720" y="6159577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IN" b="1" spc="30" dirty="0" smtClean="0">
                <a:latin typeface="Times New Roman"/>
                <a:cs typeface="Times New Roman"/>
              </a:rPr>
              <a:t>Figure </a:t>
            </a:r>
            <a:r>
              <a:rPr lang="en-IN" b="1" spc="-5" dirty="0" smtClean="0">
                <a:latin typeface="Times New Roman"/>
                <a:cs typeface="Times New Roman"/>
              </a:rPr>
              <a:t>10:  </a:t>
            </a:r>
            <a:r>
              <a:rPr lang="en-IN" spc="20" dirty="0" smtClean="0">
                <a:latin typeface="Times New Roman"/>
                <a:cs typeface="Times New Roman"/>
              </a:rPr>
              <a:t>Boroughs </a:t>
            </a:r>
            <a:r>
              <a:rPr lang="en-IN" spc="35" dirty="0" smtClean="0">
                <a:latin typeface="Times New Roman"/>
                <a:cs typeface="Times New Roman"/>
              </a:rPr>
              <a:t>with </a:t>
            </a:r>
            <a:r>
              <a:rPr lang="en-IN" spc="45" dirty="0" smtClean="0">
                <a:latin typeface="Times New Roman"/>
                <a:cs typeface="Times New Roman"/>
              </a:rPr>
              <a:t>best </a:t>
            </a:r>
            <a:r>
              <a:rPr lang="en-IN" spc="25" dirty="0" smtClean="0">
                <a:latin typeface="Times New Roman"/>
                <a:cs typeface="Times New Roman"/>
              </a:rPr>
              <a:t>Happiness</a:t>
            </a:r>
            <a:r>
              <a:rPr lang="en-IN" spc="220" dirty="0" smtClean="0">
                <a:latin typeface="Times New Roman"/>
                <a:cs typeface="Times New Roman"/>
              </a:rPr>
              <a:t> </a:t>
            </a:r>
            <a:r>
              <a:rPr lang="en-IN" spc="25" dirty="0" smtClean="0">
                <a:latin typeface="Times New Roman"/>
                <a:cs typeface="Times New Roman"/>
              </a:rPr>
              <a:t>index</a:t>
            </a:r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777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980728"/>
            <a:ext cx="7704856" cy="4320480"/>
          </a:xfrm>
        </p:spPr>
        <p:txBody>
          <a:bodyPr/>
          <a:lstStyle/>
          <a:p>
            <a:pPr marL="298450" marR="5080" indent="-285750" algn="just"/>
            <a:r>
              <a:rPr lang="en-IN" sz="18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</a:t>
            </a:r>
            <a:r>
              <a:rPr lang="en-IN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</a:t>
            </a:r>
            <a:r>
              <a:rPr lang="en-IN"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rates, </a:t>
            </a:r>
            <a:r>
              <a:rPr lang="en-IN"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affordability </a:t>
            </a:r>
            <a:r>
              <a:rPr lang="en-IN"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</a:t>
            </a:r>
            <a:r>
              <a:rPr lang="en-IN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IN"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en-IN" sz="180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</a:t>
            </a:r>
            <a:r>
              <a:rPr lang="en-IN"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feet </a:t>
            </a:r>
            <a:r>
              <a:rPr lang="en-IN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the </a:t>
            </a:r>
            <a:r>
              <a:rPr lang="en-IN"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happiness </a:t>
            </a:r>
            <a:r>
              <a:rPr lang="en-IN" sz="1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</a:t>
            </a:r>
          </a:p>
          <a:p>
            <a:pPr marL="298450" marR="5080" indent="-285750" algn="just"/>
            <a:endParaRPr lang="en-IN" sz="1800" spc="2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just"/>
            <a:r>
              <a:rPr lang="en-IN" sz="1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IN"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decided </a:t>
            </a:r>
            <a:r>
              <a:rPr lang="en-IN" sz="1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IN"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boroughs in London </a:t>
            </a:r>
            <a:r>
              <a:rPr lang="en-IN"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 </a:t>
            </a:r>
            <a:r>
              <a:rPr lang="en-IN"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 </a:t>
            </a:r>
            <a:r>
              <a:rPr lang="en-IN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buying </a:t>
            </a:r>
            <a:r>
              <a:rPr lang="en-IN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house: </a:t>
            </a:r>
            <a:endParaRPr lang="en-IN" sz="1800" spc="1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just"/>
            <a:endParaRPr lang="en-IN" sz="1800" b="1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just"/>
            <a:r>
              <a:rPr lang="en-IN" sz="18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Sutton</a:t>
            </a:r>
            <a:r>
              <a:rPr lang="en-IN"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Bromley, Havering, </a:t>
            </a:r>
            <a:r>
              <a:rPr lang="en-IN"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Waltham Forest</a:t>
            </a:r>
            <a:r>
              <a:rPr lang="en-IN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IN"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Sutton </a:t>
            </a:r>
            <a:r>
              <a:rPr lang="en-IN"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lang="en-IN"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IN"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choice. </a:t>
            </a:r>
            <a:endParaRPr lang="en-IN" sz="1800" b="1" spc="-4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just"/>
            <a:endParaRPr lang="en-IN" sz="1800" b="1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just"/>
            <a:r>
              <a:rPr lang="en-IN" sz="180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 </a:t>
            </a:r>
            <a:r>
              <a:rPr lang="en-IN"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IN"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</a:t>
            </a:r>
            <a:r>
              <a:rPr lang="en-IN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</a:t>
            </a:r>
            <a:r>
              <a:rPr lang="en-IN" sz="18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</a:t>
            </a:r>
            <a:r>
              <a:rPr lang="en-IN"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rate, </a:t>
            </a:r>
            <a:r>
              <a:rPr lang="en-IN"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seventh in </a:t>
            </a:r>
            <a:r>
              <a:rPr lang="en-IN"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affordability, </a:t>
            </a:r>
            <a:r>
              <a:rPr lang="en-IN"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IN" sz="1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IN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IN"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IN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IN"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houses </a:t>
            </a:r>
            <a:r>
              <a:rPr lang="en-IN"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London(7473.1875) </a:t>
            </a:r>
            <a:r>
              <a:rPr lang="en-IN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 </a:t>
            </a:r>
            <a:r>
              <a:rPr lang="en-IN"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happiness</a:t>
            </a:r>
            <a:r>
              <a:rPr lang="en-IN" sz="1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38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b="1" spc="-45" dirty="0">
                <a:latin typeface="Georgia"/>
                <a:cs typeface="Georgia"/>
              </a:rPr>
              <a:t>Modelling</a:t>
            </a:r>
            <a:r>
              <a:rPr lang="en-IN" dirty="0">
                <a:latin typeface="Georgia"/>
                <a:cs typeface="Georgia"/>
              </a:rPr>
              <a:t/>
            </a:r>
            <a:br>
              <a:rPr lang="en-IN" dirty="0">
                <a:latin typeface="Georgia"/>
                <a:cs typeface="Georgia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352928" cy="5400600"/>
          </a:xfrm>
        </p:spPr>
        <p:txBody>
          <a:bodyPr>
            <a:normAutofit fontScale="85000" lnSpcReduction="10000"/>
          </a:bodyPr>
          <a:lstStyle/>
          <a:p>
            <a:pPr marL="12700">
              <a:lnSpc>
                <a:spcPct val="150000"/>
              </a:lnSpc>
              <a:tabLst>
                <a:tab pos="40132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Now, </a:t>
            </a:r>
            <a:r>
              <a:rPr lang="en-IN" sz="2800" spc="20" dirty="0">
                <a:latin typeface="Times New Roman"/>
                <a:cs typeface="Times New Roman"/>
              </a:rPr>
              <a:t>using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65" dirty="0">
                <a:latin typeface="Times New Roman"/>
                <a:cs typeface="Times New Roman"/>
              </a:rPr>
              <a:t>data </a:t>
            </a:r>
            <a:r>
              <a:rPr lang="en-IN" sz="2800" spc="35" dirty="0">
                <a:latin typeface="Times New Roman"/>
                <a:cs typeface="Times New Roman"/>
              </a:rPr>
              <a:t>set </a:t>
            </a:r>
            <a:r>
              <a:rPr lang="en-IN" sz="2800" spc="25" dirty="0">
                <a:latin typeface="Times New Roman"/>
                <a:cs typeface="Times New Roman"/>
              </a:rPr>
              <a:t>containing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20" dirty="0">
                <a:latin typeface="Times New Roman"/>
                <a:cs typeface="Times New Roman"/>
              </a:rPr>
              <a:t>geographical </a:t>
            </a:r>
            <a:r>
              <a:rPr lang="en-IN" sz="2800" spc="30" dirty="0">
                <a:latin typeface="Times New Roman"/>
                <a:cs typeface="Times New Roman"/>
              </a:rPr>
              <a:t>coordinates </a:t>
            </a:r>
            <a:r>
              <a:rPr lang="en-IN" sz="2800" spc="-20" dirty="0">
                <a:latin typeface="Times New Roman"/>
                <a:cs typeface="Times New Roman"/>
              </a:rPr>
              <a:t>of </a:t>
            </a:r>
            <a:r>
              <a:rPr lang="en-IN" sz="2800" spc="50" dirty="0">
                <a:latin typeface="Times New Roman"/>
                <a:cs typeface="Times New Roman"/>
              </a:rPr>
              <a:t>Sutton </a:t>
            </a:r>
            <a:r>
              <a:rPr lang="en-IN" sz="2800" spc="5" dirty="0">
                <a:latin typeface="Times New Roman"/>
                <a:cs typeface="Times New Roman"/>
              </a:rPr>
              <a:t>Dis-  </a:t>
            </a:r>
            <a:r>
              <a:rPr lang="en-IN" sz="2800" spc="45" dirty="0" err="1">
                <a:latin typeface="Times New Roman"/>
                <a:cs typeface="Times New Roman"/>
              </a:rPr>
              <a:t>tricts</a:t>
            </a:r>
            <a:r>
              <a:rPr lang="en-IN" sz="2800" spc="45" dirty="0">
                <a:latin typeface="Times New Roman"/>
                <a:cs typeface="Times New Roman"/>
              </a:rPr>
              <a:t> </a:t>
            </a:r>
            <a:r>
              <a:rPr lang="en-IN" sz="2800" spc="50" dirty="0">
                <a:latin typeface="Times New Roman"/>
                <a:cs typeface="Times New Roman"/>
              </a:rPr>
              <a:t>and </a:t>
            </a:r>
            <a:r>
              <a:rPr lang="en-IN" sz="2800" spc="25" dirty="0" err="1">
                <a:latin typeface="Times New Roman"/>
                <a:cs typeface="Times New Roman"/>
              </a:rPr>
              <a:t>FourSquare</a:t>
            </a:r>
            <a:r>
              <a:rPr lang="en-IN" sz="2800" spc="25" dirty="0">
                <a:latin typeface="Times New Roman"/>
                <a:cs typeface="Times New Roman"/>
              </a:rPr>
              <a:t> </a:t>
            </a:r>
            <a:r>
              <a:rPr lang="en-IN" sz="2800" spc="45" dirty="0">
                <a:latin typeface="Times New Roman"/>
                <a:cs typeface="Times New Roman"/>
              </a:rPr>
              <a:t>API, </a:t>
            </a:r>
            <a:r>
              <a:rPr lang="en-IN" sz="2800" spc="-20" dirty="0">
                <a:latin typeface="Times New Roman"/>
                <a:cs typeface="Times New Roman"/>
              </a:rPr>
              <a:t>we </a:t>
            </a:r>
            <a:r>
              <a:rPr lang="en-IN" sz="2800" spc="35" dirty="0">
                <a:latin typeface="Times New Roman"/>
                <a:cs typeface="Times New Roman"/>
              </a:rPr>
              <a:t>can </a:t>
            </a:r>
            <a:r>
              <a:rPr lang="en-IN" sz="2800" spc="10" dirty="0">
                <a:latin typeface="Times New Roman"/>
                <a:cs typeface="Times New Roman"/>
              </a:rPr>
              <a:t>find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-5" dirty="0">
                <a:latin typeface="Times New Roman"/>
                <a:cs typeface="Times New Roman"/>
              </a:rPr>
              <a:t>100 </a:t>
            </a:r>
            <a:r>
              <a:rPr lang="en-IN" sz="2800" spc="50" dirty="0">
                <a:latin typeface="Times New Roman"/>
                <a:cs typeface="Times New Roman"/>
              </a:rPr>
              <a:t>top </a:t>
            </a:r>
            <a:r>
              <a:rPr lang="en-IN" sz="2800" spc="40" dirty="0">
                <a:latin typeface="Times New Roman"/>
                <a:cs typeface="Times New Roman"/>
              </a:rPr>
              <a:t>most </a:t>
            </a:r>
            <a:r>
              <a:rPr lang="en-IN" sz="2800" spc="10" dirty="0">
                <a:latin typeface="Times New Roman"/>
                <a:cs typeface="Times New Roman"/>
              </a:rPr>
              <a:t>venues </a:t>
            </a:r>
            <a:r>
              <a:rPr lang="en-IN" sz="2800" spc="25" dirty="0">
                <a:latin typeface="Times New Roman"/>
                <a:cs typeface="Times New Roman"/>
              </a:rPr>
              <a:t>in </a:t>
            </a:r>
            <a:r>
              <a:rPr lang="en-IN" sz="2800" spc="15" dirty="0">
                <a:latin typeface="Times New Roman"/>
                <a:cs typeface="Times New Roman"/>
              </a:rPr>
              <a:t>each </a:t>
            </a:r>
            <a:r>
              <a:rPr lang="en-IN" sz="2800" spc="35" dirty="0">
                <a:latin typeface="Times New Roman"/>
                <a:cs typeface="Times New Roman"/>
              </a:rPr>
              <a:t>district. </a:t>
            </a:r>
            <a:endParaRPr lang="en-IN" sz="2800" spc="35" dirty="0" smtClean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tabLst>
                <a:tab pos="401320" algn="l"/>
              </a:tabLst>
            </a:pPr>
            <a:r>
              <a:rPr lang="en-IN" sz="2800" spc="35" dirty="0" smtClean="0">
                <a:latin typeface="Times New Roman"/>
                <a:cs typeface="Times New Roman"/>
              </a:rPr>
              <a:t> </a:t>
            </a:r>
            <a:r>
              <a:rPr lang="en-IN" sz="2800" spc="40" dirty="0">
                <a:latin typeface="Times New Roman"/>
                <a:cs typeface="Times New Roman"/>
              </a:rPr>
              <a:t>There </a:t>
            </a:r>
            <a:r>
              <a:rPr lang="en-IN" sz="2800" spc="35" dirty="0">
                <a:latin typeface="Times New Roman"/>
                <a:cs typeface="Times New Roman"/>
              </a:rPr>
              <a:t>are </a:t>
            </a:r>
            <a:r>
              <a:rPr lang="en-IN" sz="2800" spc="-5" dirty="0">
                <a:latin typeface="Times New Roman"/>
                <a:cs typeface="Times New Roman"/>
              </a:rPr>
              <a:t>60 </a:t>
            </a:r>
            <a:r>
              <a:rPr lang="en-IN" sz="2800" spc="30" dirty="0">
                <a:latin typeface="Times New Roman"/>
                <a:cs typeface="Times New Roman"/>
              </a:rPr>
              <a:t>unique </a:t>
            </a:r>
            <a:r>
              <a:rPr lang="en-IN" sz="2800" spc="20" dirty="0">
                <a:latin typeface="Times New Roman"/>
                <a:cs typeface="Times New Roman"/>
              </a:rPr>
              <a:t>categories </a:t>
            </a:r>
            <a:r>
              <a:rPr lang="en-IN" sz="2800" spc="-20" dirty="0">
                <a:latin typeface="Times New Roman"/>
                <a:cs typeface="Times New Roman"/>
              </a:rPr>
              <a:t>of </a:t>
            </a:r>
            <a:r>
              <a:rPr lang="en-IN" sz="2800" spc="10" dirty="0">
                <a:latin typeface="Times New Roman"/>
                <a:cs typeface="Times New Roman"/>
              </a:rPr>
              <a:t>venues </a:t>
            </a:r>
            <a:r>
              <a:rPr lang="en-IN" sz="2800" spc="25" dirty="0">
                <a:latin typeface="Times New Roman"/>
                <a:cs typeface="Times New Roman"/>
              </a:rPr>
              <a:t>in </a:t>
            </a:r>
            <a:r>
              <a:rPr lang="en-IN" sz="2800" spc="45" dirty="0">
                <a:latin typeface="Times New Roman"/>
                <a:cs typeface="Times New Roman"/>
              </a:rPr>
              <a:t>Sutton. </a:t>
            </a:r>
            <a:r>
              <a:rPr lang="en-IN" sz="2800" spc="30" dirty="0">
                <a:latin typeface="Times New Roman"/>
                <a:cs typeface="Times New Roman"/>
              </a:rPr>
              <a:t>One </a:t>
            </a:r>
            <a:r>
              <a:rPr lang="en-IN" sz="2800" spc="50" dirty="0">
                <a:latin typeface="Times New Roman"/>
                <a:cs typeface="Times New Roman"/>
              </a:rPr>
              <a:t>hot </a:t>
            </a:r>
            <a:r>
              <a:rPr lang="en-IN" sz="2800" spc="20" dirty="0">
                <a:latin typeface="Times New Roman"/>
                <a:cs typeface="Times New Roman"/>
              </a:rPr>
              <a:t>encoding </a:t>
            </a:r>
            <a:r>
              <a:rPr lang="en-IN" sz="2800" dirty="0">
                <a:latin typeface="Times New Roman"/>
                <a:cs typeface="Times New Roman"/>
              </a:rPr>
              <a:t>is </a:t>
            </a:r>
            <a:r>
              <a:rPr lang="en-IN" sz="2800" spc="50" dirty="0">
                <a:latin typeface="Times New Roman"/>
                <a:cs typeface="Times New Roman"/>
              </a:rPr>
              <a:t>then  </a:t>
            </a:r>
            <a:r>
              <a:rPr lang="en-IN" sz="2800" spc="25" dirty="0">
                <a:latin typeface="Times New Roman"/>
                <a:cs typeface="Times New Roman"/>
              </a:rPr>
              <a:t>performed on </a:t>
            </a:r>
            <a:r>
              <a:rPr lang="en-IN" sz="2800" spc="30" dirty="0">
                <a:latin typeface="Times New Roman"/>
                <a:cs typeface="Times New Roman"/>
              </a:rPr>
              <a:t>these </a:t>
            </a:r>
            <a:r>
              <a:rPr lang="en-IN" sz="2800" spc="10" dirty="0">
                <a:latin typeface="Times New Roman"/>
                <a:cs typeface="Times New Roman"/>
              </a:rPr>
              <a:t>venues </a:t>
            </a:r>
            <a:r>
              <a:rPr lang="en-IN" sz="2800" spc="50" dirty="0">
                <a:latin typeface="Times New Roman"/>
                <a:cs typeface="Times New Roman"/>
              </a:rPr>
              <a:t>to </a:t>
            </a:r>
            <a:r>
              <a:rPr lang="en-IN" sz="2800" spc="25" dirty="0">
                <a:latin typeface="Times New Roman"/>
                <a:cs typeface="Times New Roman"/>
              </a:rPr>
              <a:t>convert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20" dirty="0">
                <a:latin typeface="Times New Roman"/>
                <a:cs typeface="Times New Roman"/>
              </a:rPr>
              <a:t>categorical </a:t>
            </a:r>
            <a:r>
              <a:rPr lang="en-IN" sz="2800" spc="10" dirty="0">
                <a:latin typeface="Times New Roman"/>
                <a:cs typeface="Times New Roman"/>
              </a:rPr>
              <a:t>values </a:t>
            </a:r>
            <a:r>
              <a:rPr lang="en-IN" sz="2800" spc="50" dirty="0">
                <a:latin typeface="Times New Roman"/>
                <a:cs typeface="Times New Roman"/>
              </a:rPr>
              <a:t>to a </a:t>
            </a:r>
            <a:r>
              <a:rPr lang="en-IN" sz="2800" spc="15" dirty="0">
                <a:latin typeface="Times New Roman"/>
                <a:cs typeface="Times New Roman"/>
              </a:rPr>
              <a:t>form </a:t>
            </a:r>
            <a:r>
              <a:rPr lang="en-IN" sz="2800" spc="35" dirty="0">
                <a:latin typeface="Times New Roman"/>
                <a:cs typeface="Times New Roman"/>
              </a:rPr>
              <a:t>under-  </a:t>
            </a:r>
            <a:r>
              <a:rPr lang="en-IN" sz="2800" spc="40" dirty="0" err="1">
                <a:latin typeface="Times New Roman"/>
                <a:cs typeface="Times New Roman"/>
              </a:rPr>
              <a:t>standable</a:t>
            </a:r>
            <a:r>
              <a:rPr lang="en-IN" sz="2800" spc="40" dirty="0">
                <a:latin typeface="Times New Roman"/>
                <a:cs typeface="Times New Roman"/>
              </a:rPr>
              <a:t> </a:t>
            </a:r>
            <a:r>
              <a:rPr lang="en-IN" sz="2800" spc="20" dirty="0">
                <a:latin typeface="Times New Roman"/>
                <a:cs typeface="Times New Roman"/>
              </a:rPr>
              <a:t>by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15" dirty="0">
                <a:latin typeface="Times New Roman"/>
                <a:cs typeface="Times New Roman"/>
              </a:rPr>
              <a:t>ML </a:t>
            </a:r>
            <a:r>
              <a:rPr lang="en-IN" sz="2800" spc="35" dirty="0">
                <a:latin typeface="Times New Roman"/>
                <a:cs typeface="Times New Roman"/>
              </a:rPr>
              <a:t>algorithm </a:t>
            </a:r>
            <a:r>
              <a:rPr lang="en-IN" sz="2800" spc="15" dirty="0">
                <a:latin typeface="Times New Roman"/>
                <a:cs typeface="Times New Roman"/>
              </a:rPr>
              <a:t>called</a:t>
            </a:r>
            <a:r>
              <a:rPr lang="en-IN" sz="2800" spc="55" dirty="0">
                <a:latin typeface="Times New Roman"/>
                <a:cs typeface="Times New Roman"/>
              </a:rPr>
              <a:t> </a:t>
            </a:r>
            <a:r>
              <a:rPr lang="en-IN" sz="2800" spc="30" dirty="0" err="1">
                <a:latin typeface="Times New Roman"/>
                <a:cs typeface="Times New Roman"/>
              </a:rPr>
              <a:t>binarization</a:t>
            </a:r>
            <a:r>
              <a:rPr lang="en-IN" sz="2800" spc="30" dirty="0">
                <a:latin typeface="Times New Roman"/>
                <a:cs typeface="Times New Roman"/>
              </a:rPr>
              <a:t>.</a:t>
            </a:r>
            <a:endParaRPr lang="en-IN"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20"/>
              </a:spcBef>
            </a:pPr>
            <a:r>
              <a:rPr lang="en-IN" sz="2800" spc="-5" dirty="0">
                <a:latin typeface="Times New Roman"/>
                <a:cs typeface="Times New Roman"/>
              </a:rPr>
              <a:t>Now </a:t>
            </a:r>
            <a:r>
              <a:rPr lang="en-IN" sz="2800" spc="20" dirty="0">
                <a:latin typeface="Times New Roman"/>
                <a:cs typeface="Times New Roman"/>
              </a:rPr>
              <a:t>by </a:t>
            </a:r>
            <a:r>
              <a:rPr lang="en-IN" sz="2800" spc="25" dirty="0">
                <a:latin typeface="Times New Roman"/>
                <a:cs typeface="Times New Roman"/>
              </a:rPr>
              <a:t>grouping </a:t>
            </a:r>
            <a:r>
              <a:rPr lang="en-IN" sz="2800" spc="30" dirty="0">
                <a:latin typeface="Times New Roman"/>
                <a:cs typeface="Times New Roman"/>
              </a:rPr>
              <a:t>these </a:t>
            </a:r>
            <a:r>
              <a:rPr lang="en-IN" sz="2800" spc="10" dirty="0">
                <a:latin typeface="Times New Roman"/>
                <a:cs typeface="Times New Roman"/>
              </a:rPr>
              <a:t>venues </a:t>
            </a:r>
            <a:r>
              <a:rPr lang="en-IN" sz="2800" spc="25" dirty="0">
                <a:latin typeface="Times New Roman"/>
                <a:cs typeface="Times New Roman"/>
              </a:rPr>
              <a:t>on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20" dirty="0">
                <a:latin typeface="Times New Roman"/>
                <a:cs typeface="Times New Roman"/>
              </a:rPr>
              <a:t>basis </a:t>
            </a:r>
            <a:r>
              <a:rPr lang="en-IN" sz="2800" spc="-20" dirty="0">
                <a:latin typeface="Times New Roman"/>
                <a:cs typeface="Times New Roman"/>
              </a:rPr>
              <a:t>of </a:t>
            </a:r>
            <a:r>
              <a:rPr lang="en-IN" sz="2800" spc="25" dirty="0" err="1">
                <a:latin typeface="Times New Roman"/>
                <a:cs typeface="Times New Roman"/>
              </a:rPr>
              <a:t>neighborhood</a:t>
            </a:r>
            <a:r>
              <a:rPr lang="en-IN" sz="2800" spc="25" dirty="0">
                <a:latin typeface="Times New Roman"/>
                <a:cs typeface="Times New Roman"/>
              </a:rPr>
              <a:t>, </a:t>
            </a:r>
            <a:r>
              <a:rPr lang="en-IN" sz="2800" spc="-20" dirty="0">
                <a:latin typeface="Times New Roman"/>
                <a:cs typeface="Times New Roman"/>
              </a:rPr>
              <a:t>we </a:t>
            </a:r>
            <a:r>
              <a:rPr lang="en-IN" sz="2800" spc="25" dirty="0">
                <a:latin typeface="Times New Roman"/>
                <a:cs typeface="Times New Roman"/>
              </a:rPr>
              <a:t>calculate </a:t>
            </a:r>
            <a:r>
              <a:rPr lang="en-IN" sz="2800" spc="50" dirty="0">
                <a:latin typeface="Times New Roman"/>
                <a:cs typeface="Times New Roman"/>
              </a:rPr>
              <a:t>the  </a:t>
            </a:r>
            <a:r>
              <a:rPr lang="en-IN" sz="2800" spc="35" dirty="0">
                <a:latin typeface="Times New Roman"/>
                <a:cs typeface="Times New Roman"/>
              </a:rPr>
              <a:t>mean </a:t>
            </a:r>
            <a:r>
              <a:rPr lang="en-IN" sz="2800" spc="-20" dirty="0">
                <a:latin typeface="Times New Roman"/>
                <a:cs typeface="Times New Roman"/>
              </a:rPr>
              <a:t>of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10" dirty="0">
                <a:latin typeface="Times New Roman"/>
                <a:cs typeface="Times New Roman"/>
              </a:rPr>
              <a:t>venues. </a:t>
            </a:r>
            <a:r>
              <a:rPr lang="en-IN" sz="2800" spc="25" dirty="0">
                <a:latin typeface="Times New Roman"/>
                <a:cs typeface="Times New Roman"/>
              </a:rPr>
              <a:t>Based on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35" dirty="0">
                <a:latin typeface="Times New Roman"/>
                <a:cs typeface="Times New Roman"/>
              </a:rPr>
              <a:t>mean </a:t>
            </a:r>
            <a:r>
              <a:rPr lang="en-IN" sz="2800" spc="10" dirty="0">
                <a:latin typeface="Times New Roman"/>
                <a:cs typeface="Times New Roman"/>
              </a:rPr>
              <a:t>values, </a:t>
            </a:r>
            <a:r>
              <a:rPr lang="en-IN" sz="2800" spc="-20" dirty="0">
                <a:latin typeface="Times New Roman"/>
                <a:cs typeface="Times New Roman"/>
              </a:rPr>
              <a:t>we </a:t>
            </a:r>
            <a:r>
              <a:rPr lang="en-IN" sz="2800" spc="35" dirty="0">
                <a:latin typeface="Times New Roman"/>
                <a:cs typeface="Times New Roman"/>
              </a:rPr>
              <a:t>can </a:t>
            </a:r>
            <a:r>
              <a:rPr lang="en-IN" sz="2800" spc="10" dirty="0">
                <a:latin typeface="Times New Roman"/>
                <a:cs typeface="Times New Roman"/>
              </a:rPr>
              <a:t>find </a:t>
            </a:r>
            <a:r>
              <a:rPr lang="en-IN" sz="2800" spc="50" dirty="0">
                <a:latin typeface="Times New Roman"/>
                <a:cs typeface="Times New Roman"/>
              </a:rPr>
              <a:t>out the top </a:t>
            </a:r>
            <a:r>
              <a:rPr lang="en-IN" sz="2800" spc="-5" dirty="0">
                <a:latin typeface="Times New Roman"/>
                <a:cs typeface="Times New Roman"/>
              </a:rPr>
              <a:t>10  </a:t>
            </a:r>
            <a:r>
              <a:rPr lang="en-IN" sz="2800" spc="10" dirty="0">
                <a:latin typeface="Times New Roman"/>
                <a:cs typeface="Times New Roman"/>
              </a:rPr>
              <a:t>venues </a:t>
            </a:r>
            <a:r>
              <a:rPr lang="en-IN" sz="2800" spc="25" dirty="0">
                <a:latin typeface="Times New Roman"/>
                <a:cs typeface="Times New Roman"/>
              </a:rPr>
              <a:t>in </a:t>
            </a:r>
            <a:r>
              <a:rPr lang="en-IN" sz="2800" spc="15" dirty="0">
                <a:latin typeface="Times New Roman"/>
                <a:cs typeface="Times New Roman"/>
              </a:rPr>
              <a:t>each</a:t>
            </a:r>
            <a:r>
              <a:rPr lang="en-IN" sz="2800" spc="200" dirty="0">
                <a:latin typeface="Times New Roman"/>
                <a:cs typeface="Times New Roman"/>
              </a:rPr>
              <a:t> </a:t>
            </a:r>
            <a:r>
              <a:rPr lang="en-IN" sz="2800" spc="10" dirty="0">
                <a:latin typeface="Times New Roman"/>
                <a:cs typeface="Times New Roman"/>
              </a:rPr>
              <a:t>venues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235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1115616" y="980728"/>
            <a:ext cx="7044587" cy="3284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2123728" y="4771270"/>
            <a:ext cx="4390390" cy="809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Times New Roman"/>
                <a:cs typeface="Times New Roman"/>
              </a:rPr>
              <a:t>Figure </a:t>
            </a:r>
            <a:r>
              <a:rPr sz="1000" spc="-5" dirty="0">
                <a:latin typeface="Times New Roman"/>
                <a:cs typeface="Times New Roman"/>
              </a:rPr>
              <a:t>11: </a:t>
            </a:r>
            <a:r>
              <a:rPr sz="1000" spc="20" dirty="0">
                <a:latin typeface="Times New Roman"/>
                <a:cs typeface="Times New Roman"/>
              </a:rPr>
              <a:t>Top </a:t>
            </a:r>
            <a:r>
              <a:rPr sz="1000" spc="-5" dirty="0">
                <a:latin typeface="Times New Roman"/>
                <a:cs typeface="Times New Roman"/>
              </a:rPr>
              <a:t>10 </a:t>
            </a:r>
            <a:r>
              <a:rPr sz="1000" spc="10" dirty="0">
                <a:latin typeface="Times New Roman"/>
                <a:cs typeface="Times New Roman"/>
              </a:rPr>
              <a:t>venue </a:t>
            </a:r>
            <a:r>
              <a:rPr sz="1000" spc="20" dirty="0">
                <a:latin typeface="Times New Roman"/>
                <a:cs typeface="Times New Roman"/>
              </a:rPr>
              <a:t>categories </a:t>
            </a:r>
            <a:r>
              <a:rPr sz="1000" spc="50" dirty="0">
                <a:latin typeface="Times New Roman"/>
                <a:cs typeface="Times New Roman"/>
              </a:rPr>
              <a:t>the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neighborhood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5080" indent="189230" algn="just">
              <a:lnSpc>
                <a:spcPct val="100000"/>
              </a:lnSpc>
            </a:pPr>
            <a:r>
              <a:rPr sz="1000" spc="30" dirty="0">
                <a:latin typeface="Times New Roman"/>
                <a:cs typeface="Times New Roman"/>
              </a:rPr>
              <a:t>Finally </a:t>
            </a:r>
            <a:r>
              <a:rPr sz="1000" spc="-20" dirty="0">
                <a:latin typeface="Times New Roman"/>
                <a:cs typeface="Times New Roman"/>
              </a:rPr>
              <a:t>we </a:t>
            </a:r>
            <a:r>
              <a:rPr sz="1000" spc="35" dirty="0">
                <a:latin typeface="Times New Roman"/>
                <a:cs typeface="Times New Roman"/>
              </a:rPr>
              <a:t>can </a:t>
            </a:r>
            <a:r>
              <a:rPr sz="1000" spc="20" dirty="0">
                <a:latin typeface="Times New Roman"/>
                <a:cs typeface="Times New Roman"/>
              </a:rPr>
              <a:t>utilize </a:t>
            </a:r>
            <a:r>
              <a:rPr sz="1000" spc="25" dirty="0">
                <a:latin typeface="Times New Roman"/>
                <a:cs typeface="Times New Roman"/>
              </a:rPr>
              <a:t>K-Means clustering </a:t>
            </a:r>
            <a:r>
              <a:rPr sz="1000" spc="30" dirty="0">
                <a:latin typeface="Times New Roman"/>
                <a:cs typeface="Times New Roman"/>
              </a:rPr>
              <a:t>algorithm, </a:t>
            </a:r>
            <a:r>
              <a:rPr sz="1000" spc="50" dirty="0">
                <a:latin typeface="Times New Roman"/>
                <a:cs typeface="Times New Roman"/>
              </a:rPr>
              <a:t>to </a:t>
            </a:r>
            <a:r>
              <a:rPr sz="1000" spc="30" dirty="0">
                <a:latin typeface="Times New Roman"/>
                <a:cs typeface="Times New Roman"/>
              </a:rPr>
              <a:t>group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20" dirty="0">
                <a:latin typeface="Times New Roman"/>
                <a:cs typeface="Times New Roman"/>
              </a:rPr>
              <a:t>similar  </a:t>
            </a:r>
            <a:r>
              <a:rPr sz="1000" spc="25" dirty="0">
                <a:latin typeface="Times New Roman"/>
                <a:cs typeface="Times New Roman"/>
              </a:rPr>
              <a:t>neighborhoods.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25" dirty="0">
                <a:latin typeface="Times New Roman"/>
                <a:cs typeface="Times New Roman"/>
              </a:rPr>
              <a:t>neighborhoods </a:t>
            </a:r>
            <a:r>
              <a:rPr sz="1000" spc="35" dirty="0">
                <a:latin typeface="Times New Roman"/>
                <a:cs typeface="Times New Roman"/>
              </a:rPr>
              <a:t>are </a:t>
            </a:r>
            <a:r>
              <a:rPr sz="1000" dirty="0">
                <a:latin typeface="Times New Roman"/>
                <a:cs typeface="Times New Roman"/>
              </a:rPr>
              <a:t>classified </a:t>
            </a:r>
            <a:r>
              <a:rPr sz="1000" spc="30" dirty="0">
                <a:latin typeface="Times New Roman"/>
                <a:cs typeface="Times New Roman"/>
              </a:rPr>
              <a:t>into </a:t>
            </a:r>
            <a:r>
              <a:rPr sz="1000" spc="-5" dirty="0">
                <a:latin typeface="Times New Roman"/>
                <a:cs typeface="Times New Roman"/>
              </a:rPr>
              <a:t>6 </a:t>
            </a:r>
            <a:r>
              <a:rPr sz="1000" spc="20" dirty="0">
                <a:latin typeface="Times New Roman"/>
                <a:cs typeface="Times New Roman"/>
              </a:rPr>
              <a:t>categories using </a:t>
            </a:r>
            <a:r>
              <a:rPr sz="1000" spc="5" dirty="0">
                <a:latin typeface="Times New Roman"/>
                <a:cs typeface="Times New Roman"/>
              </a:rPr>
              <a:t>elbow  </a:t>
            </a:r>
            <a:r>
              <a:rPr sz="1000" spc="40" dirty="0">
                <a:latin typeface="Times New Roman"/>
                <a:cs typeface="Times New Roman"/>
              </a:rPr>
              <a:t>method.</a:t>
            </a: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956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dirty="0" smtClean="0">
                <a:latin typeface="Georgia"/>
                <a:cs typeface="Georgia"/>
              </a:rPr>
              <a:t/>
            </a:r>
            <a:br>
              <a:rPr lang="en-IN" dirty="0" smtClean="0">
                <a:latin typeface="Georgia"/>
                <a:cs typeface="Georgia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34076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en-IN" sz="2400" b="1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lvl="1" indent="0">
              <a:buNone/>
            </a:pPr>
            <a:endParaRPr lang="en-US" sz="1600" b="1" spc="-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50000"/>
              </a:lnSpc>
              <a:spcBef>
                <a:spcPts val="600"/>
              </a:spcBef>
            </a:pPr>
            <a:r>
              <a:rPr lang="en-IN" sz="19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Moving </a:t>
            </a:r>
            <a:r>
              <a:rPr lang="en-IN" sz="19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N" sz="19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19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family </a:t>
            </a:r>
            <a:r>
              <a:rPr lang="en-IN" sz="19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IN" sz="19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daunting, </a:t>
            </a:r>
            <a:r>
              <a:rPr lang="en-IN" sz="19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</a:t>
            </a:r>
            <a:r>
              <a:rPr lang="en-IN" sz="19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N" sz="19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you’re</a:t>
            </a:r>
            <a:r>
              <a:rPr lang="en-IN" sz="19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moving 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IN" sz="19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as </a:t>
            </a:r>
            <a:r>
              <a:rPr lang="en-IN" sz="19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diverse </a:t>
            </a:r>
            <a:r>
              <a:rPr lang="en-IN" sz="19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London </a:t>
            </a:r>
            <a:r>
              <a:rPr lang="en-IN" sz="19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is. </a:t>
            </a:r>
          </a:p>
          <a:p>
            <a:pPr marL="12700" marR="5080" algn="just">
              <a:lnSpc>
                <a:spcPct val="150000"/>
              </a:lnSpc>
              <a:spcBef>
                <a:spcPts val="600"/>
              </a:spcBef>
            </a:pPr>
            <a:r>
              <a:rPr lang="en-IN" sz="19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IN" sz="19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190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IN" sz="19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19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career </a:t>
            </a:r>
            <a:r>
              <a:rPr lang="en-IN" sz="19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change, when </a:t>
            </a:r>
            <a:r>
              <a:rPr lang="en-IN" sz="19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sz="19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 </a:t>
            </a:r>
            <a:r>
              <a:rPr lang="en-IN" sz="19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19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lang="en-IN" sz="19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IN" sz="19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IN" sz="19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in London, </a:t>
            </a:r>
            <a:r>
              <a:rPr lang="en-IN" sz="19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IN" sz="19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though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19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IN" sz="19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exciting,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 </a:t>
            </a:r>
            <a:r>
              <a:rPr lang="en-IN" sz="19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IN" sz="19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certainly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an </a:t>
            </a:r>
            <a:r>
              <a:rPr lang="en-IN" sz="19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lang="en-IN" sz="19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task. </a:t>
            </a:r>
          </a:p>
          <a:p>
            <a:pPr marL="12700" marR="5080" algn="just">
              <a:lnSpc>
                <a:spcPct val="150000"/>
              </a:lnSpc>
              <a:spcBef>
                <a:spcPts val="600"/>
              </a:spcBef>
            </a:pPr>
            <a:r>
              <a:rPr lang="en-IN" sz="19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</a:t>
            </a:r>
            <a:r>
              <a:rPr lang="en-IN" sz="19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settled </a:t>
            </a:r>
            <a:r>
              <a:rPr lang="en-IN" sz="19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19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peaceful </a:t>
            </a:r>
            <a:r>
              <a:rPr lang="en-IN" sz="19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locality </a:t>
            </a:r>
            <a:r>
              <a:rPr lang="en-IN" sz="19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IN" sz="19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suburbs </a:t>
            </a:r>
            <a:r>
              <a:rPr lang="en-IN" sz="19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19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Michigan,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9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bustling </a:t>
            </a:r>
            <a:r>
              <a:rPr lang="en-IN" sz="19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9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IN" sz="19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</a:t>
            </a:r>
            <a:r>
              <a:rPr lang="en-IN" sz="19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</a:t>
            </a:r>
            <a:r>
              <a:rPr lang="en-IN" sz="19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19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London  </a:t>
            </a:r>
            <a:r>
              <a:rPr lang="en-IN" sz="19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IN" sz="19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daunting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19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9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least. </a:t>
            </a:r>
          </a:p>
          <a:p>
            <a:pPr marL="12700" marR="5080" algn="just">
              <a:lnSpc>
                <a:spcPct val="150000"/>
              </a:lnSpc>
              <a:spcBef>
                <a:spcPts val="600"/>
              </a:spcBef>
            </a:pPr>
            <a:r>
              <a:rPr lang="en-IN" sz="19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Upon </a:t>
            </a:r>
            <a:r>
              <a:rPr lang="en-IN" sz="19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IN" sz="19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research, </a:t>
            </a:r>
            <a:r>
              <a:rPr lang="en-IN" sz="19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sz="19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</a:t>
            </a:r>
            <a:r>
              <a:rPr lang="en-IN" sz="19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IN" sz="1900" spc="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900" spc="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9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slump </a:t>
            </a:r>
            <a:r>
              <a:rPr lang="en-IN" sz="19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9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London’s </a:t>
            </a:r>
            <a:r>
              <a:rPr lang="en-IN" sz="19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housing </a:t>
            </a:r>
            <a:r>
              <a:rPr lang="en-IN" sz="19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</a:t>
            </a:r>
            <a:r>
              <a:rPr lang="en-IN" sz="19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IN" sz="19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IN" sz="1900" spc="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19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end. </a:t>
            </a:r>
            <a:r>
              <a:rPr lang="en-IN" sz="19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9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9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 time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19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 </a:t>
            </a:r>
            <a:r>
              <a:rPr lang="en-IN" sz="19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900" spc="2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</a:t>
            </a:r>
            <a:endParaRPr lang="en-IN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715" algn="just">
              <a:lnSpc>
                <a:spcPct val="150000"/>
              </a:lnSpc>
              <a:spcBef>
                <a:spcPts val="5"/>
              </a:spcBef>
            </a:pP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IN" sz="19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IN" sz="19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19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investment, </a:t>
            </a:r>
            <a:r>
              <a:rPr lang="en-IN" sz="19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sz="19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decided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19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19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little </a:t>
            </a:r>
            <a:r>
              <a:rPr lang="en-IN" sz="19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IN" sz="19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19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IN" sz="1900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IN" sz="1900" spc="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spc="2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IN" sz="19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buFont typeface="+mj-lt"/>
              <a:buAutoNum type="arabicPeriod"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572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899592" y="980728"/>
            <a:ext cx="7200800" cy="4608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1686153" y="5715970"/>
            <a:ext cx="59821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Times New Roman"/>
                <a:cs typeface="Times New Roman"/>
              </a:rPr>
              <a:t>Figure </a:t>
            </a:r>
            <a:r>
              <a:rPr sz="1000" spc="-5" dirty="0">
                <a:latin typeface="Times New Roman"/>
                <a:cs typeface="Times New Roman"/>
              </a:rPr>
              <a:t>12:  </a:t>
            </a:r>
            <a:r>
              <a:rPr sz="1000" spc="50" dirty="0">
                <a:latin typeface="Times New Roman"/>
                <a:cs typeface="Times New Roman"/>
              </a:rPr>
              <a:t>First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cluster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30" dirty="0">
                <a:latin typeface="Times New Roman"/>
                <a:cs typeface="Times New Roman"/>
              </a:rPr>
              <a:t>cluster </a:t>
            </a:r>
            <a:r>
              <a:rPr sz="1000" spc="15" dirty="0">
                <a:latin typeface="Times New Roman"/>
                <a:cs typeface="Times New Roman"/>
              </a:rPr>
              <a:t>one </a:t>
            </a:r>
            <a:r>
              <a:rPr sz="1000" dirty="0">
                <a:latin typeface="Times New Roman"/>
                <a:cs typeface="Times New Roman"/>
              </a:rPr>
              <a:t>is </a:t>
            </a:r>
            <a:r>
              <a:rPr sz="1000" spc="20" dirty="0">
                <a:latin typeface="Times New Roman"/>
                <a:cs typeface="Times New Roman"/>
              </a:rPr>
              <a:t>biggest </a:t>
            </a:r>
            <a:r>
              <a:rPr sz="1000" spc="35" dirty="0">
                <a:latin typeface="Times New Roman"/>
                <a:cs typeface="Times New Roman"/>
              </a:rPr>
              <a:t>with </a:t>
            </a:r>
            <a:r>
              <a:rPr sz="1000" spc="-5" dirty="0">
                <a:latin typeface="Times New Roman"/>
                <a:cs typeface="Times New Roman"/>
              </a:rPr>
              <a:t>12 </a:t>
            </a:r>
            <a:r>
              <a:rPr sz="1000" spc="50" dirty="0">
                <a:latin typeface="Times New Roman"/>
                <a:cs typeface="Times New Roman"/>
              </a:rPr>
              <a:t>out </a:t>
            </a:r>
            <a:r>
              <a:rPr sz="1000" spc="-2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21 </a:t>
            </a:r>
            <a:r>
              <a:rPr sz="1000" spc="25" dirty="0">
                <a:latin typeface="Times New Roman"/>
                <a:cs typeface="Times New Roman"/>
              </a:rPr>
              <a:t>neighborhoods; </a:t>
            </a:r>
            <a:r>
              <a:rPr sz="1000" spc="10" dirty="0">
                <a:latin typeface="Times New Roman"/>
                <a:cs typeface="Times New Roman"/>
              </a:rPr>
              <a:t>which </a:t>
            </a:r>
            <a:r>
              <a:rPr sz="1000" spc="25" dirty="0">
                <a:latin typeface="Times New Roman"/>
                <a:cs typeface="Times New Roman"/>
              </a:rPr>
              <a:t>contains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Train  </a:t>
            </a:r>
            <a:r>
              <a:rPr sz="1000" spc="40" dirty="0">
                <a:latin typeface="Times New Roman"/>
                <a:cs typeface="Times New Roman"/>
              </a:rPr>
              <a:t>station, </a:t>
            </a:r>
            <a:r>
              <a:rPr sz="1000" spc="45" dirty="0">
                <a:latin typeface="Times New Roman"/>
                <a:cs typeface="Times New Roman"/>
              </a:rPr>
              <a:t>restaurants, </a:t>
            </a:r>
            <a:r>
              <a:rPr sz="1000" spc="25" dirty="0">
                <a:latin typeface="Times New Roman"/>
                <a:cs typeface="Times New Roman"/>
              </a:rPr>
              <a:t>gym, </a:t>
            </a:r>
            <a:r>
              <a:rPr sz="1000" spc="35" dirty="0">
                <a:latin typeface="Times New Roman"/>
                <a:cs typeface="Times New Roman"/>
              </a:rPr>
              <a:t>pubs, </a:t>
            </a:r>
            <a:r>
              <a:rPr sz="1000" spc="40" dirty="0">
                <a:latin typeface="Times New Roman"/>
                <a:cs typeface="Times New Roman"/>
              </a:rPr>
              <a:t>pharmacy </a:t>
            </a:r>
            <a:r>
              <a:rPr sz="1000" spc="30" dirty="0">
                <a:latin typeface="Times New Roman"/>
                <a:cs typeface="Times New Roman"/>
              </a:rPr>
              <a:t>etc.</a:t>
            </a:r>
            <a:r>
              <a:rPr sz="1000" spc="310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This </a:t>
            </a:r>
            <a:r>
              <a:rPr sz="1000" spc="10" dirty="0">
                <a:latin typeface="Times New Roman"/>
                <a:cs typeface="Times New Roman"/>
              </a:rPr>
              <a:t>seems </a:t>
            </a:r>
            <a:r>
              <a:rPr sz="1000" spc="-5" dirty="0">
                <a:latin typeface="Times New Roman"/>
                <a:cs typeface="Times New Roman"/>
              </a:rPr>
              <a:t>like </a:t>
            </a:r>
            <a:r>
              <a:rPr sz="1000" spc="50" dirty="0">
                <a:latin typeface="Times New Roman"/>
                <a:cs typeface="Times New Roman"/>
              </a:rPr>
              <a:t>a </a:t>
            </a:r>
            <a:r>
              <a:rPr sz="1000" spc="35" dirty="0">
                <a:latin typeface="Times New Roman"/>
                <a:cs typeface="Times New Roman"/>
              </a:rPr>
              <a:t>happening  </a:t>
            </a:r>
            <a:r>
              <a:rPr sz="1000" spc="20" dirty="0">
                <a:latin typeface="Times New Roman"/>
                <a:cs typeface="Times New Roman"/>
              </a:rPr>
              <a:t>place </a:t>
            </a:r>
            <a:r>
              <a:rPr sz="1000" spc="-20" dirty="0">
                <a:latin typeface="Times New Roman"/>
                <a:cs typeface="Times New Roman"/>
              </a:rPr>
              <a:t>of </a:t>
            </a:r>
            <a:r>
              <a:rPr sz="1000" spc="45" dirty="0">
                <a:latin typeface="Times New Roman"/>
                <a:cs typeface="Times New Roman"/>
              </a:rPr>
              <a:t>Sutton, </a:t>
            </a:r>
            <a:r>
              <a:rPr sz="1000" spc="35" dirty="0">
                <a:latin typeface="Times New Roman"/>
                <a:cs typeface="Times New Roman"/>
              </a:rPr>
              <a:t>with </a:t>
            </a:r>
            <a:r>
              <a:rPr sz="1000" spc="50" dirty="0">
                <a:latin typeface="Times New Roman"/>
                <a:cs typeface="Times New Roman"/>
              </a:rPr>
              <a:t>a </a:t>
            </a:r>
            <a:r>
              <a:rPr sz="1000" spc="30" dirty="0">
                <a:latin typeface="Times New Roman"/>
                <a:cs typeface="Times New Roman"/>
              </a:rPr>
              <a:t>lot </a:t>
            </a:r>
            <a:r>
              <a:rPr sz="1000" spc="-20" dirty="0">
                <a:latin typeface="Times New Roman"/>
                <a:cs typeface="Times New Roman"/>
              </a:rPr>
              <a:t>of </a:t>
            </a:r>
            <a:r>
              <a:rPr sz="1000" spc="15" dirty="0">
                <a:latin typeface="Times New Roman"/>
                <a:cs typeface="Times New Roman"/>
              </a:rPr>
              <a:t>floating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crowd.</a:t>
            </a: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2342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/>
          <p:nvPr/>
        </p:nvSpPr>
        <p:spPr>
          <a:xfrm>
            <a:off x="1835696" y="620688"/>
            <a:ext cx="5352708" cy="985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/>
          <p:cNvSpPr txBox="1"/>
          <p:nvPr/>
        </p:nvSpPr>
        <p:spPr>
          <a:xfrm>
            <a:off x="1979712" y="2130143"/>
            <a:ext cx="468052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Times New Roman"/>
                <a:cs typeface="Times New Roman"/>
              </a:rPr>
              <a:t>Figure </a:t>
            </a:r>
            <a:r>
              <a:rPr sz="1000" spc="-5" dirty="0">
                <a:latin typeface="Times New Roman"/>
                <a:cs typeface="Times New Roman"/>
              </a:rPr>
              <a:t>13:  </a:t>
            </a:r>
            <a:r>
              <a:rPr sz="1000" spc="15" dirty="0">
                <a:latin typeface="Times New Roman"/>
                <a:cs typeface="Times New Roman"/>
              </a:rPr>
              <a:t>Second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cluster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201930">
              <a:lnSpc>
                <a:spcPts val="1200"/>
              </a:lnSpc>
            </a:pPr>
            <a:r>
              <a:rPr sz="1000" spc="15" dirty="0">
                <a:latin typeface="Times New Roman"/>
                <a:cs typeface="Times New Roman"/>
              </a:rPr>
              <a:t>Second </a:t>
            </a:r>
            <a:r>
              <a:rPr sz="1000" spc="30" dirty="0">
                <a:latin typeface="Times New Roman"/>
                <a:cs typeface="Times New Roman"/>
              </a:rPr>
              <a:t>cluster </a:t>
            </a:r>
            <a:r>
              <a:rPr sz="1000" spc="20" dirty="0">
                <a:latin typeface="Times New Roman"/>
                <a:cs typeface="Times New Roman"/>
              </a:rPr>
              <a:t>consist </a:t>
            </a:r>
            <a:r>
              <a:rPr sz="1000" spc="-20" dirty="0">
                <a:latin typeface="Times New Roman"/>
                <a:cs typeface="Times New Roman"/>
              </a:rPr>
              <a:t>of </a:t>
            </a:r>
            <a:r>
              <a:rPr sz="1000" spc="40" dirty="0">
                <a:latin typeface="Times New Roman"/>
                <a:cs typeface="Times New Roman"/>
              </a:rPr>
              <a:t>Bandon </a:t>
            </a:r>
            <a:r>
              <a:rPr sz="1000" spc="5" dirty="0">
                <a:latin typeface="Times New Roman"/>
                <a:cs typeface="Times New Roman"/>
              </a:rPr>
              <a:t>Hill. </a:t>
            </a:r>
            <a:r>
              <a:rPr sz="1000" spc="65" dirty="0">
                <a:latin typeface="Times New Roman"/>
                <a:cs typeface="Times New Roman"/>
              </a:rPr>
              <a:t>It </a:t>
            </a:r>
            <a:r>
              <a:rPr sz="1000" spc="35" dirty="0">
                <a:latin typeface="Times New Roman"/>
                <a:cs typeface="Times New Roman"/>
              </a:rPr>
              <a:t>has </a:t>
            </a:r>
            <a:r>
              <a:rPr sz="1000" spc="30" dirty="0">
                <a:latin typeface="Times New Roman"/>
                <a:cs typeface="Times New Roman"/>
              </a:rPr>
              <a:t>garden, </a:t>
            </a:r>
            <a:r>
              <a:rPr sz="1000" spc="35" dirty="0">
                <a:latin typeface="Times New Roman"/>
                <a:cs typeface="Times New Roman"/>
              </a:rPr>
              <a:t>pubs,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gym, </a:t>
            </a:r>
            <a:r>
              <a:rPr sz="1000" spc="30" dirty="0" smtClean="0">
                <a:latin typeface="Times New Roman"/>
                <a:cs typeface="Times New Roman"/>
              </a:rPr>
              <a:t>museum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sz="1000" spc="35" dirty="0" err="1" smtClean="0">
                <a:latin typeface="Times New Roman"/>
                <a:cs typeface="Times New Roman"/>
              </a:rPr>
              <a:t>etc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1753865" y="2996952"/>
            <a:ext cx="5335050" cy="1777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/>
          <p:nvPr/>
        </p:nvSpPr>
        <p:spPr>
          <a:xfrm>
            <a:off x="2316855" y="5157192"/>
            <a:ext cx="4390390" cy="791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Times New Roman"/>
                <a:cs typeface="Times New Roman"/>
              </a:rPr>
              <a:t>Figure </a:t>
            </a:r>
            <a:r>
              <a:rPr sz="1000" spc="-5" dirty="0">
                <a:latin typeface="Times New Roman"/>
                <a:cs typeface="Times New Roman"/>
              </a:rPr>
              <a:t>14:  </a:t>
            </a:r>
            <a:r>
              <a:rPr sz="1000" spc="50" dirty="0">
                <a:latin typeface="Times New Roman"/>
                <a:cs typeface="Times New Roman"/>
              </a:rPr>
              <a:t>Third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cluster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50" dirty="0">
                <a:latin typeface="Times New Roman"/>
                <a:cs typeface="Times New Roman"/>
              </a:rPr>
              <a:t>Third </a:t>
            </a:r>
            <a:r>
              <a:rPr sz="1000" spc="30" dirty="0">
                <a:latin typeface="Times New Roman"/>
                <a:cs typeface="Times New Roman"/>
              </a:rPr>
              <a:t>cluster </a:t>
            </a:r>
            <a:r>
              <a:rPr sz="1000" spc="25" dirty="0">
                <a:latin typeface="Times New Roman"/>
                <a:cs typeface="Times New Roman"/>
              </a:rPr>
              <a:t>contains </a:t>
            </a:r>
            <a:r>
              <a:rPr sz="1000" spc="40" dirty="0">
                <a:latin typeface="Times New Roman"/>
                <a:cs typeface="Times New Roman"/>
              </a:rPr>
              <a:t>three </a:t>
            </a:r>
            <a:r>
              <a:rPr sz="1000" spc="35" dirty="0">
                <a:latin typeface="Times New Roman"/>
                <a:cs typeface="Times New Roman"/>
              </a:rPr>
              <a:t>districts </a:t>
            </a:r>
            <a:r>
              <a:rPr sz="1000" spc="10" dirty="0">
                <a:latin typeface="Times New Roman"/>
                <a:cs typeface="Times New Roman"/>
              </a:rPr>
              <a:t>which </a:t>
            </a:r>
            <a:r>
              <a:rPr sz="1000" spc="35" dirty="0">
                <a:latin typeface="Times New Roman"/>
                <a:cs typeface="Times New Roman"/>
              </a:rPr>
              <a:t>are </a:t>
            </a:r>
            <a:r>
              <a:rPr sz="1000" spc="-10" dirty="0">
                <a:latin typeface="Times New Roman"/>
                <a:cs typeface="Times New Roman"/>
              </a:rPr>
              <a:t>well </a:t>
            </a:r>
            <a:r>
              <a:rPr sz="1000" spc="25" dirty="0">
                <a:latin typeface="Times New Roman"/>
                <a:cs typeface="Times New Roman"/>
              </a:rPr>
              <a:t>connected, </a:t>
            </a:r>
            <a:r>
              <a:rPr sz="1000" spc="35" dirty="0">
                <a:latin typeface="Times New Roman"/>
                <a:cs typeface="Times New Roman"/>
              </a:rPr>
              <a:t>with lot </a:t>
            </a:r>
            <a:r>
              <a:rPr sz="1000" spc="-20" dirty="0">
                <a:latin typeface="Times New Roman"/>
                <a:cs typeface="Times New Roman"/>
              </a:rPr>
              <a:t>of </a:t>
            </a:r>
            <a:r>
              <a:rPr sz="1000" spc="50" dirty="0">
                <a:latin typeface="Times New Roman"/>
                <a:cs typeface="Times New Roman"/>
              </a:rPr>
              <a:t>train  </a:t>
            </a:r>
            <a:r>
              <a:rPr sz="1000" spc="35" dirty="0">
                <a:latin typeface="Times New Roman"/>
                <a:cs typeface="Times New Roman"/>
              </a:rPr>
              <a:t>stations, parks, </a:t>
            </a:r>
            <a:r>
              <a:rPr sz="1000" spc="20" dirty="0">
                <a:latin typeface="Times New Roman"/>
                <a:cs typeface="Times New Roman"/>
              </a:rPr>
              <a:t>river, </a:t>
            </a:r>
            <a:r>
              <a:rPr sz="1000" spc="15" dirty="0">
                <a:latin typeface="Times New Roman"/>
                <a:cs typeface="Times New Roman"/>
              </a:rPr>
              <a:t>bakery, </a:t>
            </a:r>
            <a:r>
              <a:rPr sz="1000" spc="20" dirty="0">
                <a:latin typeface="Times New Roman"/>
                <a:cs typeface="Times New Roman"/>
              </a:rPr>
              <a:t>grocery </a:t>
            </a:r>
            <a:r>
              <a:rPr sz="1000" spc="25" dirty="0">
                <a:latin typeface="Times New Roman"/>
                <a:cs typeface="Times New Roman"/>
              </a:rPr>
              <a:t>stores </a:t>
            </a:r>
            <a:r>
              <a:rPr sz="1000" spc="30" dirty="0">
                <a:latin typeface="Times New Roman"/>
                <a:cs typeface="Times New Roman"/>
              </a:rPr>
              <a:t>etc. </a:t>
            </a:r>
            <a:r>
              <a:rPr sz="1000" spc="40" dirty="0">
                <a:latin typeface="Times New Roman"/>
                <a:cs typeface="Times New Roman"/>
              </a:rPr>
              <a:t>This </a:t>
            </a:r>
            <a:r>
              <a:rPr sz="1000" spc="20" dirty="0">
                <a:latin typeface="Times New Roman"/>
                <a:cs typeface="Times New Roman"/>
              </a:rPr>
              <a:t>could </a:t>
            </a:r>
            <a:r>
              <a:rPr sz="1000" spc="35" dirty="0">
                <a:latin typeface="Times New Roman"/>
                <a:cs typeface="Times New Roman"/>
              </a:rPr>
              <a:t>be </a:t>
            </a:r>
            <a:r>
              <a:rPr sz="1000" spc="50" dirty="0">
                <a:latin typeface="Times New Roman"/>
                <a:cs typeface="Times New Roman"/>
              </a:rPr>
              <a:t>a </a:t>
            </a:r>
            <a:r>
              <a:rPr sz="1000" spc="45" dirty="0">
                <a:latin typeface="Times New Roman"/>
                <a:cs typeface="Times New Roman"/>
              </a:rPr>
              <a:t>tourist </a:t>
            </a:r>
            <a:r>
              <a:rPr sz="1000" spc="25" dirty="0">
                <a:latin typeface="Times New Roman"/>
                <a:cs typeface="Times New Roman"/>
              </a:rPr>
              <a:t>desti-  </a:t>
            </a:r>
            <a:r>
              <a:rPr sz="1000" spc="40" dirty="0">
                <a:latin typeface="Times New Roman"/>
                <a:cs typeface="Times New Roman"/>
              </a:rPr>
              <a:t>nation.</a:t>
            </a: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9792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15000" y="620688"/>
            <a:ext cx="5825351" cy="1698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28118" y="2544927"/>
            <a:ext cx="4390390" cy="791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Times New Roman"/>
                <a:cs typeface="Times New Roman"/>
              </a:rPr>
              <a:t>Figure </a:t>
            </a:r>
            <a:r>
              <a:rPr sz="1000" spc="-5" dirty="0">
                <a:latin typeface="Times New Roman"/>
                <a:cs typeface="Times New Roman"/>
              </a:rPr>
              <a:t>15:  </a:t>
            </a:r>
            <a:r>
              <a:rPr sz="1000" spc="45" dirty="0">
                <a:latin typeface="Times New Roman"/>
                <a:cs typeface="Times New Roman"/>
              </a:rPr>
              <a:t>Fourth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cluster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45" dirty="0">
                <a:latin typeface="Times New Roman"/>
                <a:cs typeface="Times New Roman"/>
              </a:rPr>
              <a:t>Fourth </a:t>
            </a:r>
            <a:r>
              <a:rPr sz="1000" spc="30" dirty="0">
                <a:latin typeface="Times New Roman"/>
                <a:cs typeface="Times New Roman"/>
              </a:rPr>
              <a:t>cluster </a:t>
            </a:r>
            <a:r>
              <a:rPr sz="1000" dirty="0">
                <a:latin typeface="Times New Roman"/>
                <a:cs typeface="Times New Roman"/>
              </a:rPr>
              <a:t>is </a:t>
            </a:r>
            <a:r>
              <a:rPr sz="1000" spc="35" dirty="0">
                <a:latin typeface="Times New Roman"/>
                <a:cs typeface="Times New Roman"/>
              </a:rPr>
              <a:t>Beddington Corner </a:t>
            </a:r>
            <a:r>
              <a:rPr sz="1000" spc="10" dirty="0">
                <a:latin typeface="Times New Roman"/>
                <a:cs typeface="Times New Roman"/>
              </a:rPr>
              <a:t>which </a:t>
            </a:r>
            <a:r>
              <a:rPr sz="1000" spc="35" dirty="0">
                <a:latin typeface="Times New Roman"/>
                <a:cs typeface="Times New Roman"/>
              </a:rPr>
              <a:t>has </a:t>
            </a:r>
            <a:r>
              <a:rPr sz="1000" spc="50" dirty="0">
                <a:latin typeface="Times New Roman"/>
                <a:cs typeface="Times New Roman"/>
              </a:rPr>
              <a:t>a </a:t>
            </a:r>
            <a:r>
              <a:rPr sz="1000" spc="30" dirty="0">
                <a:latin typeface="Times New Roman"/>
                <a:cs typeface="Times New Roman"/>
              </a:rPr>
              <a:t>racetrack, </a:t>
            </a:r>
            <a:r>
              <a:rPr sz="1000" spc="20" dirty="0">
                <a:latin typeface="Times New Roman"/>
                <a:cs typeface="Times New Roman"/>
              </a:rPr>
              <a:t>business </a:t>
            </a:r>
            <a:r>
              <a:rPr sz="1000" spc="10" dirty="0">
                <a:latin typeface="Times New Roman"/>
                <a:cs typeface="Times New Roman"/>
              </a:rPr>
              <a:t>services  </a:t>
            </a:r>
            <a:r>
              <a:rPr sz="1000" spc="50" dirty="0">
                <a:latin typeface="Times New Roman"/>
                <a:cs typeface="Times New Roman"/>
              </a:rPr>
              <a:t>and </a:t>
            </a:r>
            <a:r>
              <a:rPr sz="1000" spc="20" dirty="0">
                <a:latin typeface="Times New Roman"/>
                <a:cs typeface="Times New Roman"/>
              </a:rPr>
              <a:t>shops. </a:t>
            </a:r>
            <a:r>
              <a:rPr sz="1000" spc="65" dirty="0">
                <a:latin typeface="Times New Roman"/>
                <a:cs typeface="Times New Roman"/>
              </a:rPr>
              <a:t>It </a:t>
            </a:r>
            <a:r>
              <a:rPr sz="1000" spc="5" dirty="0">
                <a:latin typeface="Times New Roman"/>
                <a:cs typeface="Times New Roman"/>
              </a:rPr>
              <a:t>was </a:t>
            </a:r>
            <a:r>
              <a:rPr sz="1000" spc="50" dirty="0">
                <a:latin typeface="Times New Roman"/>
                <a:cs typeface="Times New Roman"/>
              </a:rPr>
              <a:t>not </a:t>
            </a:r>
            <a:r>
              <a:rPr sz="1000" spc="30" dirty="0">
                <a:latin typeface="Times New Roman"/>
                <a:cs typeface="Times New Roman"/>
              </a:rPr>
              <a:t>grouped </a:t>
            </a:r>
            <a:r>
              <a:rPr sz="1000" spc="35" dirty="0">
                <a:latin typeface="Times New Roman"/>
                <a:cs typeface="Times New Roman"/>
              </a:rPr>
              <a:t>with </a:t>
            </a:r>
            <a:r>
              <a:rPr sz="1000" spc="30" dirty="0">
                <a:latin typeface="Times New Roman"/>
                <a:cs typeface="Times New Roman"/>
              </a:rPr>
              <a:t>any </a:t>
            </a:r>
            <a:r>
              <a:rPr sz="1000" spc="40" dirty="0">
                <a:latin typeface="Times New Roman"/>
                <a:cs typeface="Times New Roman"/>
              </a:rPr>
              <a:t>other </a:t>
            </a:r>
            <a:r>
              <a:rPr sz="1000" spc="25" dirty="0">
                <a:latin typeface="Times New Roman"/>
                <a:cs typeface="Times New Roman"/>
              </a:rPr>
              <a:t>clusters </a:t>
            </a:r>
            <a:r>
              <a:rPr sz="1000" spc="30" dirty="0">
                <a:latin typeface="Times New Roman"/>
                <a:cs typeface="Times New Roman"/>
              </a:rPr>
              <a:t>due </a:t>
            </a:r>
            <a:r>
              <a:rPr sz="1000" spc="50" dirty="0">
                <a:latin typeface="Times New Roman"/>
                <a:cs typeface="Times New Roman"/>
              </a:rPr>
              <a:t>to the </a:t>
            </a:r>
            <a:r>
              <a:rPr sz="1000" spc="25" dirty="0">
                <a:latin typeface="Times New Roman"/>
                <a:cs typeface="Times New Roman"/>
              </a:rPr>
              <a:t>unique </a:t>
            </a:r>
            <a:r>
              <a:rPr sz="1000" spc="10" dirty="0">
                <a:latin typeface="Times New Roman"/>
                <a:cs typeface="Times New Roman"/>
              </a:rPr>
              <a:t>venue  </a:t>
            </a:r>
            <a:r>
              <a:rPr sz="1000" spc="15" dirty="0">
                <a:latin typeface="Times New Roman"/>
                <a:cs typeface="Times New Roman"/>
              </a:rPr>
              <a:t>category.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15001" y="3501008"/>
            <a:ext cx="5616624" cy="1773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70247" y="5949280"/>
            <a:ext cx="1327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Times New Roman"/>
                <a:cs typeface="Times New Roman"/>
              </a:rPr>
              <a:t>Figure </a:t>
            </a:r>
            <a:r>
              <a:rPr sz="1000" spc="-5" dirty="0">
                <a:latin typeface="Times New Roman"/>
                <a:cs typeface="Times New Roman"/>
              </a:rPr>
              <a:t>16: </a:t>
            </a:r>
            <a:r>
              <a:rPr sz="1000" spc="40" dirty="0">
                <a:latin typeface="Times New Roman"/>
                <a:cs typeface="Times New Roman"/>
              </a:rPr>
              <a:t>Fifth </a:t>
            </a:r>
            <a:r>
              <a:rPr sz="1000" spc="30" dirty="0">
                <a:latin typeface="Times New Roman"/>
                <a:cs typeface="Times New Roman"/>
              </a:rPr>
              <a:t>cluster</a:t>
            </a: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1565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763688" y="1824602"/>
            <a:ext cx="583817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40" dirty="0">
                <a:latin typeface="Times New Roman"/>
                <a:cs typeface="Times New Roman"/>
              </a:rPr>
              <a:t>Fifth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cluster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consist</a:t>
            </a:r>
            <a:r>
              <a:rPr sz="1600" spc="-20" dirty="0">
                <a:latin typeface="Times New Roman"/>
                <a:cs typeface="Times New Roman"/>
              </a:rPr>
              <a:t> 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Bandon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Hill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with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Gardens,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hardware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stores,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pubs,museums  etc.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1408757" y="2564904"/>
            <a:ext cx="6115571" cy="2631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3322619" y="5373216"/>
            <a:ext cx="2498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IN" spc="30" dirty="0" smtClean="0">
                <a:latin typeface="Times New Roman"/>
                <a:cs typeface="Times New Roman"/>
              </a:rPr>
              <a:t>Figure </a:t>
            </a:r>
            <a:r>
              <a:rPr lang="en-IN" spc="-5" dirty="0" smtClean="0">
                <a:latin typeface="Times New Roman"/>
                <a:cs typeface="Times New Roman"/>
              </a:rPr>
              <a:t>17:  </a:t>
            </a:r>
            <a:r>
              <a:rPr lang="en-IN" spc="35" dirty="0" smtClean="0">
                <a:latin typeface="Times New Roman"/>
                <a:cs typeface="Times New Roman"/>
              </a:rPr>
              <a:t>Sixth</a:t>
            </a:r>
            <a:r>
              <a:rPr lang="en-IN" spc="75" dirty="0" smtClean="0">
                <a:latin typeface="Times New Roman"/>
                <a:cs typeface="Times New Roman"/>
              </a:rPr>
              <a:t> </a:t>
            </a:r>
            <a:r>
              <a:rPr lang="en-IN" spc="30" dirty="0" smtClean="0">
                <a:latin typeface="Times New Roman"/>
                <a:cs typeface="Times New Roman"/>
              </a:rPr>
              <a:t>cluster</a:t>
            </a: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8758" y="371961"/>
            <a:ext cx="6193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350" algn="just">
              <a:lnSpc>
                <a:spcPct val="100000"/>
              </a:lnSpc>
            </a:pPr>
            <a:r>
              <a:rPr lang="en-IN" spc="35" dirty="0" smtClean="0">
                <a:latin typeface="Times New Roman"/>
                <a:cs typeface="Times New Roman"/>
              </a:rPr>
              <a:t>Sixth</a:t>
            </a:r>
            <a:r>
              <a:rPr lang="en-IN" spc="-25" dirty="0" smtClean="0">
                <a:latin typeface="Times New Roman"/>
                <a:cs typeface="Times New Roman"/>
              </a:rPr>
              <a:t> </a:t>
            </a:r>
            <a:r>
              <a:rPr lang="en-IN" spc="30" dirty="0" smtClean="0">
                <a:latin typeface="Times New Roman"/>
                <a:cs typeface="Times New Roman"/>
              </a:rPr>
              <a:t>cluster</a:t>
            </a:r>
            <a:r>
              <a:rPr lang="en-IN" spc="-25" dirty="0" smtClean="0">
                <a:latin typeface="Times New Roman"/>
                <a:cs typeface="Times New Roman"/>
              </a:rPr>
              <a:t> </a:t>
            </a:r>
            <a:r>
              <a:rPr lang="en-IN" spc="20" dirty="0" smtClean="0">
                <a:latin typeface="Times New Roman"/>
                <a:cs typeface="Times New Roman"/>
              </a:rPr>
              <a:t>consisting</a:t>
            </a:r>
            <a:r>
              <a:rPr lang="en-IN" spc="-20" dirty="0" smtClean="0">
                <a:latin typeface="Times New Roman"/>
                <a:cs typeface="Times New Roman"/>
              </a:rPr>
              <a:t> of</a:t>
            </a:r>
            <a:r>
              <a:rPr lang="en-IN" spc="-25" dirty="0" smtClean="0">
                <a:latin typeface="Times New Roman"/>
                <a:cs typeface="Times New Roman"/>
              </a:rPr>
              <a:t> </a:t>
            </a:r>
            <a:r>
              <a:rPr lang="en-IN" spc="35" dirty="0" smtClean="0">
                <a:latin typeface="Times New Roman"/>
                <a:cs typeface="Times New Roman"/>
              </a:rPr>
              <a:t>Little</a:t>
            </a:r>
            <a:r>
              <a:rPr lang="en-IN" spc="-20" dirty="0" smtClean="0">
                <a:latin typeface="Times New Roman"/>
                <a:cs typeface="Times New Roman"/>
              </a:rPr>
              <a:t> </a:t>
            </a:r>
            <a:r>
              <a:rPr lang="en-IN" spc="20" dirty="0" smtClean="0">
                <a:latin typeface="Times New Roman"/>
                <a:cs typeface="Times New Roman"/>
              </a:rPr>
              <a:t>Woodcote</a:t>
            </a:r>
            <a:r>
              <a:rPr lang="en-IN" spc="-25" dirty="0" smtClean="0">
                <a:latin typeface="Times New Roman"/>
                <a:cs typeface="Times New Roman"/>
              </a:rPr>
              <a:t> </a:t>
            </a:r>
            <a:r>
              <a:rPr lang="en-IN" spc="-5" dirty="0" smtClean="0">
                <a:latin typeface="Times New Roman"/>
                <a:cs typeface="Times New Roman"/>
              </a:rPr>
              <a:t>&amp;</a:t>
            </a:r>
            <a:r>
              <a:rPr lang="en-IN" spc="-20" dirty="0" smtClean="0">
                <a:latin typeface="Times New Roman"/>
                <a:cs typeface="Times New Roman"/>
              </a:rPr>
              <a:t> </a:t>
            </a:r>
            <a:r>
              <a:rPr lang="en-IN" spc="20" dirty="0" smtClean="0">
                <a:latin typeface="Times New Roman"/>
                <a:cs typeface="Times New Roman"/>
              </a:rPr>
              <a:t>Woodcote</a:t>
            </a:r>
            <a:r>
              <a:rPr lang="en-IN" spc="-25" dirty="0" smtClean="0">
                <a:latin typeface="Times New Roman"/>
                <a:cs typeface="Times New Roman"/>
              </a:rPr>
              <a:t> </a:t>
            </a:r>
            <a:r>
              <a:rPr lang="en-IN" spc="30" dirty="0" smtClean="0">
                <a:latin typeface="Times New Roman"/>
                <a:cs typeface="Times New Roman"/>
              </a:rPr>
              <a:t>Green</a:t>
            </a:r>
            <a:r>
              <a:rPr lang="en-IN" spc="-20" dirty="0" smtClean="0">
                <a:latin typeface="Times New Roman"/>
                <a:cs typeface="Times New Roman"/>
              </a:rPr>
              <a:t> </a:t>
            </a:r>
            <a:r>
              <a:rPr lang="en-IN" spc="35" dirty="0" smtClean="0">
                <a:latin typeface="Times New Roman"/>
                <a:cs typeface="Times New Roman"/>
              </a:rPr>
              <a:t>has</a:t>
            </a:r>
            <a:r>
              <a:rPr lang="en-IN" spc="-25" dirty="0" smtClean="0">
                <a:latin typeface="Times New Roman"/>
                <a:cs typeface="Times New Roman"/>
              </a:rPr>
              <a:t> </a:t>
            </a:r>
            <a:r>
              <a:rPr lang="en-IN" spc="25" dirty="0" smtClean="0">
                <a:latin typeface="Times New Roman"/>
                <a:cs typeface="Times New Roman"/>
              </a:rPr>
              <a:t>lots</a:t>
            </a:r>
            <a:r>
              <a:rPr lang="en-IN" spc="-20" dirty="0" smtClean="0">
                <a:latin typeface="Times New Roman"/>
                <a:cs typeface="Times New Roman"/>
              </a:rPr>
              <a:t> of</a:t>
            </a:r>
            <a:r>
              <a:rPr lang="en-IN" spc="-25" dirty="0" smtClean="0">
                <a:latin typeface="Times New Roman"/>
                <a:cs typeface="Times New Roman"/>
              </a:rPr>
              <a:t> </a:t>
            </a:r>
            <a:r>
              <a:rPr lang="en-IN" spc="30" dirty="0" smtClean="0">
                <a:latin typeface="Times New Roman"/>
                <a:cs typeface="Times New Roman"/>
              </a:rPr>
              <a:t>garden,  </a:t>
            </a:r>
            <a:r>
              <a:rPr lang="en-IN" spc="35" dirty="0" smtClean="0">
                <a:latin typeface="Times New Roman"/>
                <a:cs typeface="Times New Roman"/>
              </a:rPr>
              <a:t>parks, </a:t>
            </a:r>
            <a:r>
              <a:rPr lang="en-IN" spc="-20" dirty="0" smtClean="0">
                <a:latin typeface="Times New Roman"/>
                <a:cs typeface="Times New Roman"/>
              </a:rPr>
              <a:t>coffee </a:t>
            </a:r>
            <a:r>
              <a:rPr lang="en-IN" spc="25" dirty="0" smtClean="0">
                <a:latin typeface="Times New Roman"/>
                <a:cs typeface="Times New Roman"/>
              </a:rPr>
              <a:t>shop, gym </a:t>
            </a:r>
            <a:r>
              <a:rPr lang="en-IN" spc="50" dirty="0" smtClean="0">
                <a:latin typeface="Times New Roman"/>
                <a:cs typeface="Times New Roman"/>
              </a:rPr>
              <a:t>and </a:t>
            </a:r>
            <a:r>
              <a:rPr lang="en-IN" spc="20" dirty="0" smtClean="0">
                <a:latin typeface="Times New Roman"/>
                <a:cs typeface="Times New Roman"/>
              </a:rPr>
              <a:t>grocery </a:t>
            </a:r>
            <a:r>
              <a:rPr lang="en-IN" spc="25" dirty="0" smtClean="0">
                <a:latin typeface="Times New Roman"/>
                <a:cs typeface="Times New Roman"/>
              </a:rPr>
              <a:t>stores. </a:t>
            </a:r>
            <a:r>
              <a:rPr lang="en-IN" spc="40" dirty="0" smtClean="0">
                <a:latin typeface="Times New Roman"/>
                <a:cs typeface="Times New Roman"/>
              </a:rPr>
              <a:t>This </a:t>
            </a:r>
            <a:r>
              <a:rPr lang="en-IN" spc="10" dirty="0" smtClean="0">
                <a:latin typeface="Times New Roman"/>
                <a:cs typeface="Times New Roman"/>
              </a:rPr>
              <a:t>seems </a:t>
            </a:r>
            <a:r>
              <a:rPr lang="en-IN" spc="-5" dirty="0" smtClean="0">
                <a:latin typeface="Times New Roman"/>
                <a:cs typeface="Times New Roman"/>
              </a:rPr>
              <a:t>like </a:t>
            </a:r>
            <a:r>
              <a:rPr lang="en-IN" spc="50" dirty="0" smtClean="0">
                <a:latin typeface="Times New Roman"/>
                <a:cs typeface="Times New Roman"/>
              </a:rPr>
              <a:t>an </a:t>
            </a:r>
            <a:r>
              <a:rPr lang="en-IN" spc="5" dirty="0" smtClean="0">
                <a:latin typeface="Times New Roman"/>
                <a:cs typeface="Times New Roman"/>
              </a:rPr>
              <a:t>idyllic </a:t>
            </a:r>
            <a:r>
              <a:rPr lang="en-IN" spc="20" dirty="0" smtClean="0">
                <a:latin typeface="Times New Roman"/>
                <a:cs typeface="Times New Roman"/>
              </a:rPr>
              <a:t>place </a:t>
            </a:r>
            <a:r>
              <a:rPr lang="en-IN" spc="35" dirty="0" smtClean="0">
                <a:latin typeface="Times New Roman"/>
                <a:cs typeface="Times New Roman"/>
              </a:rPr>
              <a:t>with  </a:t>
            </a:r>
            <a:r>
              <a:rPr lang="en-IN" spc="25" dirty="0" smtClean="0">
                <a:latin typeface="Times New Roman"/>
                <a:cs typeface="Times New Roman"/>
              </a:rPr>
              <a:t>lots </a:t>
            </a:r>
            <a:r>
              <a:rPr lang="en-IN" spc="-20" dirty="0" smtClean="0">
                <a:latin typeface="Times New Roman"/>
                <a:cs typeface="Times New Roman"/>
              </a:rPr>
              <a:t>of </a:t>
            </a:r>
            <a:r>
              <a:rPr lang="en-IN" spc="20" dirty="0" smtClean="0">
                <a:latin typeface="Times New Roman"/>
                <a:cs typeface="Times New Roman"/>
              </a:rPr>
              <a:t>green</a:t>
            </a:r>
            <a:r>
              <a:rPr lang="en-IN" dirty="0" smtClean="0">
                <a:latin typeface="Times New Roman"/>
                <a:cs typeface="Times New Roman"/>
              </a:rPr>
              <a:t> </a:t>
            </a:r>
            <a:r>
              <a:rPr lang="en-IN" spc="20" dirty="0" smtClean="0">
                <a:latin typeface="Times New Roman"/>
                <a:cs typeface="Times New Roman"/>
              </a:rPr>
              <a:t>space.</a:t>
            </a:r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0985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n-IN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lang="en-IN" dirty="0">
                <a:latin typeface="Georgia"/>
                <a:cs typeface="Georgia"/>
              </a:rPr>
              <a:t/>
            </a:r>
            <a:br>
              <a:rPr lang="en-IN" dirty="0">
                <a:latin typeface="Georgia"/>
                <a:cs typeface="Georgia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8568952" cy="554461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IN" sz="2800" spc="30" dirty="0">
                <a:latin typeface="Times New Roman"/>
                <a:cs typeface="Times New Roman"/>
              </a:rPr>
              <a:t>After </a:t>
            </a:r>
            <a:r>
              <a:rPr lang="en-IN" sz="2800" spc="25" dirty="0">
                <a:latin typeface="Times New Roman"/>
                <a:cs typeface="Times New Roman"/>
              </a:rPr>
              <a:t>clustering </a:t>
            </a:r>
            <a:r>
              <a:rPr lang="en-IN" sz="2800" spc="30" dirty="0">
                <a:latin typeface="Times New Roman"/>
                <a:cs typeface="Times New Roman"/>
              </a:rPr>
              <a:t>these </a:t>
            </a:r>
            <a:r>
              <a:rPr lang="en-IN" sz="2800" spc="25" dirty="0" err="1">
                <a:latin typeface="Times New Roman"/>
                <a:cs typeface="Times New Roman"/>
              </a:rPr>
              <a:t>neighborhoods</a:t>
            </a:r>
            <a:r>
              <a:rPr lang="en-IN" sz="2800" spc="25" dirty="0">
                <a:latin typeface="Times New Roman"/>
                <a:cs typeface="Times New Roman"/>
              </a:rPr>
              <a:t> </a:t>
            </a:r>
            <a:r>
              <a:rPr lang="en-IN" sz="2800" spc="30" dirty="0">
                <a:latin typeface="Times New Roman"/>
                <a:cs typeface="Times New Roman"/>
              </a:rPr>
              <a:t>into </a:t>
            </a:r>
            <a:r>
              <a:rPr lang="en-IN" sz="2800" spc="-5" dirty="0">
                <a:latin typeface="Times New Roman"/>
                <a:cs typeface="Times New Roman"/>
              </a:rPr>
              <a:t>6 </a:t>
            </a:r>
            <a:r>
              <a:rPr lang="en-IN" sz="2800" spc="25" dirty="0">
                <a:latin typeface="Times New Roman"/>
                <a:cs typeface="Times New Roman"/>
              </a:rPr>
              <a:t>clusters, </a:t>
            </a:r>
            <a:r>
              <a:rPr lang="en-IN" sz="2800" spc="-20" dirty="0">
                <a:latin typeface="Times New Roman"/>
                <a:cs typeface="Times New Roman"/>
              </a:rPr>
              <a:t>we </a:t>
            </a:r>
            <a:r>
              <a:rPr lang="en-IN" sz="2800" spc="20" dirty="0">
                <a:latin typeface="Times New Roman"/>
                <a:cs typeface="Times New Roman"/>
              </a:rPr>
              <a:t>could </a:t>
            </a:r>
            <a:r>
              <a:rPr lang="en-IN" sz="2800" dirty="0">
                <a:latin typeface="Times New Roman"/>
                <a:cs typeface="Times New Roman"/>
              </a:rPr>
              <a:t>see </a:t>
            </a:r>
            <a:r>
              <a:rPr lang="en-IN" sz="2800" spc="75" dirty="0">
                <a:latin typeface="Times New Roman"/>
                <a:cs typeface="Times New Roman"/>
              </a:rPr>
              <a:t>that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20" dirty="0">
                <a:latin typeface="Times New Roman"/>
                <a:cs typeface="Times New Roman"/>
              </a:rPr>
              <a:t>first  </a:t>
            </a:r>
            <a:r>
              <a:rPr lang="en-IN" sz="2800" spc="30" dirty="0">
                <a:latin typeface="Times New Roman"/>
                <a:cs typeface="Times New Roman"/>
              </a:rPr>
              <a:t>cluster </a:t>
            </a:r>
            <a:r>
              <a:rPr lang="en-IN" sz="2800" spc="25" dirty="0">
                <a:latin typeface="Times New Roman"/>
                <a:cs typeface="Times New Roman"/>
              </a:rPr>
              <a:t>contains </a:t>
            </a:r>
            <a:r>
              <a:rPr lang="en-IN" sz="2800" spc="35" dirty="0">
                <a:latin typeface="Times New Roman"/>
                <a:cs typeface="Times New Roman"/>
              </a:rPr>
              <a:t>almost </a:t>
            </a:r>
            <a:r>
              <a:rPr lang="en-IN" sz="2800" spc="-5" dirty="0">
                <a:latin typeface="Times New Roman"/>
                <a:cs typeface="Times New Roman"/>
              </a:rPr>
              <a:t>12 </a:t>
            </a:r>
            <a:r>
              <a:rPr lang="en-IN" sz="2800" spc="25" dirty="0" err="1">
                <a:latin typeface="Times New Roman"/>
                <a:cs typeface="Times New Roman"/>
              </a:rPr>
              <a:t>neighborhood</a:t>
            </a:r>
            <a:r>
              <a:rPr lang="en-IN" sz="2800" spc="25" dirty="0">
                <a:latin typeface="Times New Roman"/>
                <a:cs typeface="Times New Roman"/>
              </a:rPr>
              <a:t>. </a:t>
            </a:r>
            <a:endParaRPr lang="en-IN" sz="2800" spc="25" dirty="0" smtClean="0">
              <a:latin typeface="Times New Roman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en-IN" sz="2800" spc="-5" dirty="0" smtClean="0">
                <a:latin typeface="Times New Roman"/>
                <a:cs typeface="Times New Roman"/>
              </a:rPr>
              <a:t>If </a:t>
            </a:r>
            <a:r>
              <a:rPr lang="en-IN" sz="2800" spc="20" dirty="0">
                <a:latin typeface="Times New Roman"/>
                <a:cs typeface="Times New Roman"/>
              </a:rPr>
              <a:t>people prefer </a:t>
            </a:r>
            <a:r>
              <a:rPr lang="en-IN" sz="2800" spc="50" dirty="0">
                <a:latin typeface="Times New Roman"/>
                <a:cs typeface="Times New Roman"/>
              </a:rPr>
              <a:t>to </a:t>
            </a:r>
            <a:r>
              <a:rPr lang="en-IN" sz="2800" spc="-5" dirty="0">
                <a:latin typeface="Times New Roman"/>
                <a:cs typeface="Times New Roman"/>
              </a:rPr>
              <a:t>live </a:t>
            </a:r>
            <a:r>
              <a:rPr lang="en-IN" sz="2800" spc="25" dirty="0">
                <a:latin typeface="Times New Roman"/>
                <a:cs typeface="Times New Roman"/>
              </a:rPr>
              <a:t>in </a:t>
            </a:r>
            <a:r>
              <a:rPr lang="en-IN" sz="2800" spc="50" dirty="0">
                <a:latin typeface="Times New Roman"/>
                <a:cs typeface="Times New Roman"/>
              </a:rPr>
              <a:t>a </a:t>
            </a:r>
            <a:r>
              <a:rPr lang="en-IN" sz="2800" spc="20" dirty="0">
                <a:latin typeface="Times New Roman"/>
                <a:cs typeface="Times New Roman"/>
              </a:rPr>
              <a:t>place  where </a:t>
            </a:r>
            <a:r>
              <a:rPr lang="en-IN" sz="2800" spc="15" dirty="0">
                <a:latin typeface="Times New Roman"/>
                <a:cs typeface="Times New Roman"/>
              </a:rPr>
              <a:t>all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25" dirty="0">
                <a:latin typeface="Times New Roman"/>
                <a:cs typeface="Times New Roman"/>
              </a:rPr>
              <a:t>amenities </a:t>
            </a:r>
            <a:r>
              <a:rPr lang="en-IN" sz="2800" spc="-5" dirty="0">
                <a:latin typeface="Times New Roman"/>
                <a:cs typeface="Times New Roman"/>
              </a:rPr>
              <a:t>like </a:t>
            </a:r>
            <a:r>
              <a:rPr lang="en-IN" sz="2800" spc="35" dirty="0">
                <a:latin typeface="Times New Roman"/>
                <a:cs typeface="Times New Roman"/>
              </a:rPr>
              <a:t>pubs, </a:t>
            </a:r>
            <a:r>
              <a:rPr lang="en-IN" sz="2800" spc="25" dirty="0">
                <a:latin typeface="Times New Roman"/>
                <a:cs typeface="Times New Roman"/>
              </a:rPr>
              <a:t>gym, </a:t>
            </a:r>
            <a:r>
              <a:rPr lang="en-IN" sz="2800" spc="40" dirty="0">
                <a:latin typeface="Times New Roman"/>
                <a:cs typeface="Times New Roman"/>
              </a:rPr>
              <a:t>pharmacy </a:t>
            </a:r>
            <a:r>
              <a:rPr lang="en-IN" sz="2800" spc="35" dirty="0" err="1">
                <a:latin typeface="Times New Roman"/>
                <a:cs typeface="Times New Roman"/>
              </a:rPr>
              <a:t>etc</a:t>
            </a:r>
            <a:r>
              <a:rPr lang="en-IN" sz="2800" spc="35" dirty="0">
                <a:latin typeface="Times New Roman"/>
                <a:cs typeface="Times New Roman"/>
              </a:rPr>
              <a:t> </a:t>
            </a:r>
            <a:r>
              <a:rPr lang="en-IN" sz="2800" spc="30" dirty="0">
                <a:latin typeface="Times New Roman"/>
                <a:cs typeface="Times New Roman"/>
              </a:rPr>
              <a:t>are </a:t>
            </a:r>
            <a:r>
              <a:rPr lang="en-IN" sz="2800" spc="80" dirty="0">
                <a:latin typeface="Times New Roman"/>
                <a:cs typeface="Times New Roman"/>
              </a:rPr>
              <a:t>at </a:t>
            </a:r>
            <a:r>
              <a:rPr lang="en-IN" sz="2800" spc="15" dirty="0">
                <a:latin typeface="Times New Roman"/>
                <a:cs typeface="Times New Roman"/>
              </a:rPr>
              <a:t>one </a:t>
            </a:r>
            <a:r>
              <a:rPr lang="en-IN" sz="2800" spc="50" dirty="0">
                <a:latin typeface="Times New Roman"/>
                <a:cs typeface="Times New Roman"/>
              </a:rPr>
              <a:t>hand </a:t>
            </a:r>
            <a:r>
              <a:rPr lang="en-IN" sz="2800" spc="30" dirty="0">
                <a:latin typeface="Times New Roman"/>
                <a:cs typeface="Times New Roman"/>
              </a:rPr>
              <a:t>distance,  </a:t>
            </a:r>
            <a:r>
              <a:rPr lang="en-IN" sz="2800" spc="-20" dirty="0">
                <a:latin typeface="Times New Roman"/>
                <a:cs typeface="Times New Roman"/>
              </a:rPr>
              <a:t>we </a:t>
            </a:r>
            <a:r>
              <a:rPr lang="en-IN" sz="2800" spc="20" dirty="0">
                <a:latin typeface="Times New Roman"/>
                <a:cs typeface="Times New Roman"/>
              </a:rPr>
              <a:t>could </a:t>
            </a:r>
            <a:r>
              <a:rPr lang="en-IN" sz="2800" spc="5" dirty="0">
                <a:latin typeface="Times New Roman"/>
                <a:cs typeface="Times New Roman"/>
              </a:rPr>
              <a:t>choose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20" dirty="0">
                <a:latin typeface="Times New Roman"/>
                <a:cs typeface="Times New Roman"/>
              </a:rPr>
              <a:t>first </a:t>
            </a:r>
            <a:r>
              <a:rPr lang="en-IN" sz="2800" spc="30" dirty="0">
                <a:latin typeface="Times New Roman"/>
                <a:cs typeface="Times New Roman"/>
              </a:rPr>
              <a:t>cluster. </a:t>
            </a:r>
            <a:endParaRPr lang="en-IN" sz="2800" spc="30" dirty="0" smtClean="0">
              <a:latin typeface="Times New Roman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en-IN" sz="2800" spc="30" dirty="0" smtClean="0">
                <a:latin typeface="Times New Roman"/>
                <a:cs typeface="Times New Roman"/>
              </a:rPr>
              <a:t>These </a:t>
            </a:r>
            <a:r>
              <a:rPr lang="en-IN" sz="2800" spc="35" dirty="0">
                <a:latin typeface="Times New Roman"/>
                <a:cs typeface="Times New Roman"/>
              </a:rPr>
              <a:t>are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30" dirty="0">
                <a:latin typeface="Times New Roman"/>
                <a:cs typeface="Times New Roman"/>
              </a:rPr>
              <a:t>areas </a:t>
            </a:r>
            <a:r>
              <a:rPr lang="en-IN" sz="2800" spc="10" dirty="0">
                <a:latin typeface="Times New Roman"/>
                <a:cs typeface="Times New Roman"/>
              </a:rPr>
              <a:t>which </a:t>
            </a:r>
            <a:r>
              <a:rPr lang="en-IN" sz="2800" spc="60" dirty="0">
                <a:latin typeface="Times New Roman"/>
                <a:cs typeface="Times New Roman"/>
              </a:rPr>
              <a:t>attracts </a:t>
            </a:r>
            <a:r>
              <a:rPr lang="en-IN" sz="2800" spc="50" dirty="0">
                <a:latin typeface="Times New Roman"/>
                <a:cs typeface="Times New Roman"/>
              </a:rPr>
              <a:t>a </a:t>
            </a:r>
            <a:r>
              <a:rPr lang="en-IN" sz="2800" spc="35" dirty="0">
                <a:latin typeface="Times New Roman"/>
                <a:cs typeface="Times New Roman"/>
              </a:rPr>
              <a:t>lot </a:t>
            </a:r>
            <a:r>
              <a:rPr lang="en-IN" sz="2800" spc="-20" dirty="0">
                <a:latin typeface="Times New Roman"/>
                <a:cs typeface="Times New Roman"/>
              </a:rPr>
              <a:t>of  </a:t>
            </a:r>
            <a:r>
              <a:rPr lang="en-IN" sz="2800" spc="15" dirty="0">
                <a:latin typeface="Times New Roman"/>
                <a:cs typeface="Times New Roman"/>
              </a:rPr>
              <a:t>floating crowd. Second </a:t>
            </a:r>
            <a:r>
              <a:rPr lang="en-IN" sz="2800" spc="30" dirty="0">
                <a:latin typeface="Times New Roman"/>
                <a:cs typeface="Times New Roman"/>
              </a:rPr>
              <a:t>cluster </a:t>
            </a:r>
            <a:r>
              <a:rPr lang="en-IN" sz="2800" spc="20" dirty="0">
                <a:latin typeface="Times New Roman"/>
                <a:cs typeface="Times New Roman"/>
              </a:rPr>
              <a:t>consist </a:t>
            </a:r>
            <a:r>
              <a:rPr lang="en-IN" sz="2800" spc="-20" dirty="0">
                <a:latin typeface="Times New Roman"/>
                <a:cs typeface="Times New Roman"/>
              </a:rPr>
              <a:t>of </a:t>
            </a:r>
            <a:r>
              <a:rPr lang="en-IN" sz="2800" spc="15" dirty="0">
                <a:latin typeface="Times New Roman"/>
                <a:cs typeface="Times New Roman"/>
              </a:rPr>
              <a:t>only one </a:t>
            </a:r>
            <a:r>
              <a:rPr lang="en-IN" sz="2800" spc="40" dirty="0">
                <a:latin typeface="Times New Roman"/>
                <a:cs typeface="Times New Roman"/>
              </a:rPr>
              <a:t>area </a:t>
            </a:r>
            <a:r>
              <a:rPr lang="en-IN" sz="2800" spc="10" dirty="0">
                <a:latin typeface="Times New Roman"/>
                <a:cs typeface="Times New Roman"/>
              </a:rPr>
              <a:t>which </a:t>
            </a:r>
            <a:r>
              <a:rPr lang="en-IN" sz="2800" spc="35" dirty="0">
                <a:latin typeface="Times New Roman"/>
                <a:cs typeface="Times New Roman"/>
              </a:rPr>
              <a:t>has </a:t>
            </a:r>
            <a:r>
              <a:rPr lang="en-IN" sz="2800" spc="50" dirty="0">
                <a:latin typeface="Times New Roman"/>
                <a:cs typeface="Times New Roman"/>
              </a:rPr>
              <a:t>a </a:t>
            </a:r>
            <a:r>
              <a:rPr lang="en-IN" sz="2800" spc="25" dirty="0">
                <a:latin typeface="Times New Roman"/>
                <a:cs typeface="Times New Roman"/>
              </a:rPr>
              <a:t>museum,  </a:t>
            </a:r>
            <a:r>
              <a:rPr lang="en-IN" sz="2800" spc="30" dirty="0">
                <a:latin typeface="Times New Roman"/>
                <a:cs typeface="Times New Roman"/>
              </a:rPr>
              <a:t>garden, </a:t>
            </a:r>
            <a:r>
              <a:rPr lang="en-IN" sz="2800" spc="50" dirty="0">
                <a:latin typeface="Times New Roman"/>
                <a:cs typeface="Times New Roman"/>
              </a:rPr>
              <a:t>pub </a:t>
            </a:r>
            <a:r>
              <a:rPr lang="en-IN" sz="2800" spc="30" dirty="0">
                <a:latin typeface="Times New Roman"/>
                <a:cs typeface="Times New Roman"/>
              </a:rPr>
              <a:t>etc. </a:t>
            </a:r>
            <a:r>
              <a:rPr lang="en-IN" sz="2800" spc="40" dirty="0">
                <a:latin typeface="Times New Roman"/>
                <a:cs typeface="Times New Roman"/>
              </a:rPr>
              <a:t>This </a:t>
            </a:r>
            <a:r>
              <a:rPr lang="en-IN" sz="2800" spc="20" dirty="0">
                <a:latin typeface="Times New Roman"/>
                <a:cs typeface="Times New Roman"/>
              </a:rPr>
              <a:t>could </a:t>
            </a:r>
            <a:r>
              <a:rPr lang="en-IN" sz="2800" spc="35" dirty="0">
                <a:latin typeface="Times New Roman"/>
                <a:cs typeface="Times New Roman"/>
              </a:rPr>
              <a:t>be </a:t>
            </a:r>
            <a:r>
              <a:rPr lang="en-IN" sz="2800" spc="20" dirty="0">
                <a:latin typeface="Times New Roman"/>
                <a:cs typeface="Times New Roman"/>
              </a:rPr>
              <a:t>where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40" dirty="0">
                <a:latin typeface="Times New Roman"/>
                <a:cs typeface="Times New Roman"/>
              </a:rPr>
              <a:t>tourists </a:t>
            </a:r>
            <a:r>
              <a:rPr lang="en-IN" sz="2800" spc="25" dirty="0" smtClean="0">
                <a:latin typeface="Times New Roman"/>
                <a:cs typeface="Times New Roman"/>
              </a:rPr>
              <a:t>prefer.</a:t>
            </a:r>
          </a:p>
          <a:p>
            <a:pPr>
              <a:lnSpc>
                <a:spcPct val="170000"/>
              </a:lnSpc>
            </a:pPr>
            <a:r>
              <a:rPr lang="en-IN" sz="2800" spc="50" dirty="0" smtClean="0">
                <a:latin typeface="Times New Roman"/>
                <a:cs typeface="Times New Roman"/>
              </a:rPr>
              <a:t>Third </a:t>
            </a:r>
            <a:r>
              <a:rPr lang="en-IN" sz="2800" spc="30" dirty="0">
                <a:latin typeface="Times New Roman"/>
                <a:cs typeface="Times New Roman"/>
              </a:rPr>
              <a:t>cluster </a:t>
            </a:r>
            <a:r>
              <a:rPr lang="en-IN" sz="2800" dirty="0">
                <a:latin typeface="Times New Roman"/>
                <a:cs typeface="Times New Roman"/>
              </a:rPr>
              <a:t>is </a:t>
            </a:r>
            <a:r>
              <a:rPr lang="en-IN" sz="2800" spc="50" dirty="0">
                <a:latin typeface="Times New Roman"/>
                <a:cs typeface="Times New Roman"/>
              </a:rPr>
              <a:t>a </a:t>
            </a:r>
            <a:r>
              <a:rPr lang="en-IN" sz="2800" spc="-10" dirty="0">
                <a:latin typeface="Times New Roman"/>
                <a:cs typeface="Times New Roman"/>
              </a:rPr>
              <a:t>well  </a:t>
            </a:r>
            <a:r>
              <a:rPr lang="en-IN" sz="2800" spc="25" dirty="0">
                <a:latin typeface="Times New Roman"/>
                <a:cs typeface="Times New Roman"/>
              </a:rPr>
              <a:t>connected </a:t>
            </a:r>
            <a:r>
              <a:rPr lang="en-IN" sz="2800" spc="30" dirty="0">
                <a:latin typeface="Times New Roman"/>
                <a:cs typeface="Times New Roman"/>
              </a:rPr>
              <a:t>cluster </a:t>
            </a:r>
            <a:r>
              <a:rPr lang="en-IN" sz="2800" spc="35" dirty="0">
                <a:latin typeface="Times New Roman"/>
                <a:cs typeface="Times New Roman"/>
              </a:rPr>
              <a:t>with </a:t>
            </a:r>
            <a:r>
              <a:rPr lang="en-IN" sz="2800" spc="50" dirty="0">
                <a:latin typeface="Times New Roman"/>
                <a:cs typeface="Times New Roman"/>
              </a:rPr>
              <a:t>train </a:t>
            </a:r>
            <a:r>
              <a:rPr lang="en-IN" sz="2800" spc="40" dirty="0">
                <a:latin typeface="Times New Roman"/>
                <a:cs typeface="Times New Roman"/>
              </a:rPr>
              <a:t>stations </a:t>
            </a:r>
            <a:r>
              <a:rPr lang="en-IN" sz="2800" spc="20" dirty="0">
                <a:latin typeface="Times New Roman"/>
                <a:cs typeface="Times New Roman"/>
              </a:rPr>
              <a:t>being </a:t>
            </a:r>
            <a:r>
              <a:rPr lang="en-IN" sz="2800" spc="50" dirty="0">
                <a:latin typeface="Times New Roman"/>
                <a:cs typeface="Times New Roman"/>
              </a:rPr>
              <a:t>the </a:t>
            </a:r>
            <a:r>
              <a:rPr lang="en-IN" sz="2800" spc="40" dirty="0">
                <a:latin typeface="Times New Roman"/>
                <a:cs typeface="Times New Roman"/>
              </a:rPr>
              <a:t>most </a:t>
            </a:r>
            <a:r>
              <a:rPr lang="en-IN" sz="2800" spc="25" dirty="0">
                <a:latin typeface="Times New Roman"/>
                <a:cs typeface="Times New Roman"/>
              </a:rPr>
              <a:t>common </a:t>
            </a:r>
            <a:r>
              <a:rPr lang="en-IN" sz="2800" spc="10" dirty="0">
                <a:latin typeface="Times New Roman"/>
                <a:cs typeface="Times New Roman"/>
              </a:rPr>
              <a:t>venues. </a:t>
            </a:r>
            <a:endParaRPr lang="en-IN" sz="2800" spc="10" dirty="0" smtClean="0">
              <a:latin typeface="Times New Roman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en-IN" sz="2800" spc="20" dirty="0" smtClean="0">
                <a:latin typeface="Times New Roman"/>
                <a:cs typeface="Times New Roman"/>
              </a:rPr>
              <a:t>People  </a:t>
            </a:r>
            <a:r>
              <a:rPr lang="en-IN" sz="2800" spc="15" dirty="0">
                <a:latin typeface="Times New Roman"/>
                <a:cs typeface="Times New Roman"/>
              </a:rPr>
              <a:t>who </a:t>
            </a:r>
            <a:r>
              <a:rPr lang="en-IN" sz="2800" spc="30" dirty="0">
                <a:latin typeface="Times New Roman"/>
                <a:cs typeface="Times New Roman"/>
              </a:rPr>
              <a:t>travel </a:t>
            </a:r>
            <a:r>
              <a:rPr lang="en-IN" sz="2800" spc="50" dirty="0">
                <a:latin typeface="Times New Roman"/>
                <a:cs typeface="Times New Roman"/>
              </a:rPr>
              <a:t>to </a:t>
            </a:r>
            <a:r>
              <a:rPr lang="en-IN" sz="2800" spc="10" dirty="0">
                <a:latin typeface="Times New Roman"/>
                <a:cs typeface="Times New Roman"/>
              </a:rPr>
              <a:t>work </a:t>
            </a:r>
            <a:r>
              <a:rPr lang="en-IN" sz="2800" spc="35" dirty="0">
                <a:latin typeface="Times New Roman"/>
                <a:cs typeface="Times New Roman"/>
              </a:rPr>
              <a:t>can </a:t>
            </a:r>
            <a:r>
              <a:rPr lang="en-IN" sz="2800" spc="15" dirty="0">
                <a:latin typeface="Times New Roman"/>
                <a:cs typeface="Times New Roman"/>
              </a:rPr>
              <a:t>use </a:t>
            </a:r>
            <a:r>
              <a:rPr lang="en-IN" sz="2800" spc="40" dirty="0">
                <a:latin typeface="Times New Roman"/>
                <a:cs typeface="Times New Roman"/>
              </a:rPr>
              <a:t>this </a:t>
            </a:r>
            <a:r>
              <a:rPr lang="en-IN" sz="2800" spc="35" dirty="0">
                <a:latin typeface="Times New Roman"/>
                <a:cs typeface="Times New Roman"/>
              </a:rPr>
              <a:t>area. </a:t>
            </a:r>
            <a:r>
              <a:rPr lang="en-IN" sz="2800" spc="45" dirty="0">
                <a:latin typeface="Times New Roman"/>
                <a:cs typeface="Times New Roman"/>
              </a:rPr>
              <a:t>Fourth </a:t>
            </a:r>
            <a:r>
              <a:rPr lang="en-IN" sz="2800" spc="30" dirty="0">
                <a:latin typeface="Times New Roman"/>
                <a:cs typeface="Times New Roman"/>
              </a:rPr>
              <a:t>cluster </a:t>
            </a:r>
            <a:r>
              <a:rPr lang="en-IN" sz="2800" dirty="0">
                <a:latin typeface="Times New Roman"/>
                <a:cs typeface="Times New Roman"/>
              </a:rPr>
              <a:t>is </a:t>
            </a:r>
            <a:r>
              <a:rPr lang="en-IN" sz="2800" spc="35" dirty="0">
                <a:latin typeface="Times New Roman"/>
                <a:cs typeface="Times New Roman"/>
              </a:rPr>
              <a:t>Beddington Corner</a:t>
            </a:r>
            <a:r>
              <a:rPr lang="en-IN" sz="2800" spc="-130" dirty="0">
                <a:latin typeface="Times New Roman"/>
                <a:cs typeface="Times New Roman"/>
              </a:rPr>
              <a:t> </a:t>
            </a:r>
            <a:r>
              <a:rPr lang="en-IN" sz="2800" spc="10" dirty="0">
                <a:latin typeface="Times New Roman"/>
                <a:cs typeface="Times New Roman"/>
              </a:rPr>
              <a:t>which  </a:t>
            </a:r>
            <a:r>
              <a:rPr lang="en-IN" sz="2800" spc="35" dirty="0">
                <a:latin typeface="Times New Roman"/>
                <a:cs typeface="Times New Roman"/>
              </a:rPr>
              <a:t>has </a:t>
            </a:r>
            <a:r>
              <a:rPr lang="en-IN" sz="2800" spc="50" dirty="0">
                <a:latin typeface="Times New Roman"/>
                <a:cs typeface="Times New Roman"/>
              </a:rPr>
              <a:t>a </a:t>
            </a:r>
            <a:r>
              <a:rPr lang="en-IN" sz="2800" spc="30" dirty="0">
                <a:latin typeface="Times New Roman"/>
                <a:cs typeface="Times New Roman"/>
              </a:rPr>
              <a:t>racetrack, </a:t>
            </a:r>
            <a:r>
              <a:rPr lang="en-IN" sz="2800" spc="20" dirty="0">
                <a:latin typeface="Times New Roman"/>
                <a:cs typeface="Times New Roman"/>
              </a:rPr>
              <a:t>business </a:t>
            </a:r>
            <a:r>
              <a:rPr lang="en-IN" sz="2800" spc="10" dirty="0">
                <a:latin typeface="Times New Roman"/>
                <a:cs typeface="Times New Roman"/>
              </a:rPr>
              <a:t>services </a:t>
            </a:r>
            <a:r>
              <a:rPr lang="en-IN" sz="2800" spc="50" dirty="0">
                <a:latin typeface="Times New Roman"/>
                <a:cs typeface="Times New Roman"/>
              </a:rPr>
              <a:t>and </a:t>
            </a:r>
            <a:r>
              <a:rPr lang="en-IN" sz="2800" spc="20" dirty="0">
                <a:latin typeface="Times New Roman"/>
                <a:cs typeface="Times New Roman"/>
              </a:rPr>
              <a:t>shops. </a:t>
            </a:r>
            <a:endParaRPr lang="en-IN" sz="2800" spc="20" dirty="0" smtClean="0">
              <a:latin typeface="Times New Roman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en-IN" sz="2800" spc="65" dirty="0" smtClean="0">
                <a:latin typeface="Times New Roman"/>
                <a:cs typeface="Times New Roman"/>
              </a:rPr>
              <a:t>It </a:t>
            </a:r>
            <a:r>
              <a:rPr lang="en-IN" sz="2800" spc="5" dirty="0">
                <a:latin typeface="Times New Roman"/>
                <a:cs typeface="Times New Roman"/>
              </a:rPr>
              <a:t>was </a:t>
            </a:r>
            <a:r>
              <a:rPr lang="en-IN" sz="2800" spc="50" dirty="0">
                <a:latin typeface="Times New Roman"/>
                <a:cs typeface="Times New Roman"/>
              </a:rPr>
              <a:t>not </a:t>
            </a:r>
            <a:r>
              <a:rPr lang="en-IN" sz="2800" spc="30" dirty="0">
                <a:latin typeface="Times New Roman"/>
                <a:cs typeface="Times New Roman"/>
              </a:rPr>
              <a:t>grouped </a:t>
            </a:r>
            <a:r>
              <a:rPr lang="en-IN" sz="2800" spc="35" dirty="0">
                <a:latin typeface="Times New Roman"/>
                <a:cs typeface="Times New Roman"/>
              </a:rPr>
              <a:t>with </a:t>
            </a:r>
            <a:r>
              <a:rPr lang="en-IN" sz="2800" spc="30" dirty="0">
                <a:latin typeface="Times New Roman"/>
                <a:cs typeface="Times New Roman"/>
              </a:rPr>
              <a:t>any </a:t>
            </a:r>
            <a:r>
              <a:rPr lang="en-IN" sz="2800" spc="40" dirty="0">
                <a:latin typeface="Times New Roman"/>
                <a:cs typeface="Times New Roman"/>
              </a:rPr>
              <a:t>other  </a:t>
            </a:r>
            <a:r>
              <a:rPr lang="en-IN" sz="2800" spc="25" dirty="0">
                <a:latin typeface="Times New Roman"/>
                <a:cs typeface="Times New Roman"/>
              </a:rPr>
              <a:t>clusters </a:t>
            </a:r>
            <a:r>
              <a:rPr lang="en-IN" sz="2800" spc="30" dirty="0">
                <a:latin typeface="Times New Roman"/>
                <a:cs typeface="Times New Roman"/>
              </a:rPr>
              <a:t>due </a:t>
            </a:r>
            <a:r>
              <a:rPr lang="en-IN" sz="2800" spc="50" dirty="0">
                <a:latin typeface="Times New Roman"/>
                <a:cs typeface="Times New Roman"/>
              </a:rPr>
              <a:t>to the </a:t>
            </a:r>
            <a:r>
              <a:rPr lang="en-IN" sz="2800" spc="25" dirty="0">
                <a:latin typeface="Times New Roman"/>
                <a:cs typeface="Times New Roman"/>
              </a:rPr>
              <a:t>unique </a:t>
            </a:r>
            <a:r>
              <a:rPr lang="en-IN" sz="2800" spc="10" dirty="0">
                <a:latin typeface="Times New Roman"/>
                <a:cs typeface="Times New Roman"/>
              </a:rPr>
              <a:t>venue </a:t>
            </a:r>
            <a:r>
              <a:rPr lang="en-IN" sz="2800" spc="15" dirty="0">
                <a:latin typeface="Times New Roman"/>
                <a:cs typeface="Times New Roman"/>
              </a:rPr>
              <a:t>category. </a:t>
            </a:r>
            <a:r>
              <a:rPr lang="en-IN" sz="2800" spc="40" dirty="0">
                <a:latin typeface="Times New Roman"/>
                <a:cs typeface="Times New Roman"/>
              </a:rPr>
              <a:t>Fifth </a:t>
            </a:r>
            <a:r>
              <a:rPr lang="en-IN" sz="2800" spc="30" dirty="0">
                <a:latin typeface="Times New Roman"/>
                <a:cs typeface="Times New Roman"/>
              </a:rPr>
              <a:t>cluster </a:t>
            </a:r>
            <a:r>
              <a:rPr lang="en-IN" sz="2800" spc="20" dirty="0">
                <a:latin typeface="Times New Roman"/>
                <a:cs typeface="Times New Roman"/>
              </a:rPr>
              <a:t>consist </a:t>
            </a:r>
            <a:r>
              <a:rPr lang="en-IN" sz="2800" spc="-20" dirty="0">
                <a:latin typeface="Times New Roman"/>
                <a:cs typeface="Times New Roman"/>
              </a:rPr>
              <a:t>of </a:t>
            </a:r>
            <a:r>
              <a:rPr lang="en-IN" sz="2800" spc="40" dirty="0">
                <a:latin typeface="Times New Roman"/>
                <a:cs typeface="Times New Roman"/>
              </a:rPr>
              <a:t>Bandon </a:t>
            </a:r>
            <a:r>
              <a:rPr lang="en-IN" sz="2800" dirty="0">
                <a:latin typeface="Times New Roman"/>
                <a:cs typeface="Times New Roman"/>
              </a:rPr>
              <a:t>Hill  </a:t>
            </a:r>
            <a:r>
              <a:rPr lang="en-IN" sz="2800" spc="35" dirty="0">
                <a:latin typeface="Times New Roman"/>
                <a:cs typeface="Times New Roman"/>
              </a:rPr>
              <a:t>with Gardens, hardware </a:t>
            </a:r>
            <a:r>
              <a:rPr lang="en-IN" sz="2800" spc="25" dirty="0">
                <a:latin typeface="Times New Roman"/>
                <a:cs typeface="Times New Roman"/>
              </a:rPr>
              <a:t>stores, </a:t>
            </a:r>
            <a:r>
              <a:rPr lang="en-IN" sz="2800" spc="30" dirty="0" err="1">
                <a:latin typeface="Times New Roman"/>
                <a:cs typeface="Times New Roman"/>
              </a:rPr>
              <a:t>pubs,museums</a:t>
            </a:r>
            <a:r>
              <a:rPr lang="en-IN" sz="2800" spc="30" dirty="0">
                <a:latin typeface="Times New Roman"/>
                <a:cs typeface="Times New Roman"/>
              </a:rPr>
              <a:t> etc. </a:t>
            </a:r>
            <a:endParaRPr lang="en-IN" sz="2800" spc="30" dirty="0" smtClean="0">
              <a:latin typeface="Times New Roman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en-IN" sz="2800" spc="35" dirty="0" smtClean="0">
                <a:latin typeface="Times New Roman"/>
                <a:cs typeface="Times New Roman"/>
              </a:rPr>
              <a:t>Sixth </a:t>
            </a:r>
            <a:r>
              <a:rPr lang="en-IN" sz="2800" spc="30" dirty="0">
                <a:latin typeface="Times New Roman"/>
                <a:cs typeface="Times New Roman"/>
              </a:rPr>
              <a:t>cluster </a:t>
            </a:r>
            <a:r>
              <a:rPr lang="en-IN" sz="2800" spc="20" dirty="0">
                <a:latin typeface="Times New Roman"/>
                <a:cs typeface="Times New Roman"/>
              </a:rPr>
              <a:t>consisting </a:t>
            </a:r>
            <a:r>
              <a:rPr lang="en-IN" sz="2800" spc="-20" dirty="0">
                <a:latin typeface="Times New Roman"/>
                <a:cs typeface="Times New Roman"/>
              </a:rPr>
              <a:t>of  </a:t>
            </a:r>
            <a:r>
              <a:rPr lang="en-IN" sz="2800" spc="35" dirty="0">
                <a:latin typeface="Times New Roman"/>
                <a:cs typeface="Times New Roman"/>
              </a:rPr>
              <a:t>Little </a:t>
            </a:r>
            <a:r>
              <a:rPr lang="en-IN" sz="2800" spc="20" dirty="0">
                <a:latin typeface="Times New Roman"/>
                <a:cs typeface="Times New Roman"/>
              </a:rPr>
              <a:t>Woodcote </a:t>
            </a:r>
            <a:r>
              <a:rPr lang="en-IN" sz="2800" spc="-5" dirty="0">
                <a:latin typeface="Times New Roman"/>
                <a:cs typeface="Times New Roman"/>
              </a:rPr>
              <a:t>&amp; </a:t>
            </a:r>
            <a:r>
              <a:rPr lang="en-IN" sz="2800" spc="20" dirty="0">
                <a:latin typeface="Times New Roman"/>
                <a:cs typeface="Times New Roman"/>
              </a:rPr>
              <a:t>Woodcote </a:t>
            </a:r>
            <a:r>
              <a:rPr lang="en-IN" sz="2800" spc="30" dirty="0">
                <a:latin typeface="Times New Roman"/>
                <a:cs typeface="Times New Roman"/>
              </a:rPr>
              <a:t>Green </a:t>
            </a:r>
            <a:r>
              <a:rPr lang="en-IN" sz="2800" spc="35" dirty="0">
                <a:latin typeface="Times New Roman"/>
                <a:cs typeface="Times New Roman"/>
              </a:rPr>
              <a:t>has </a:t>
            </a:r>
            <a:r>
              <a:rPr lang="en-IN" sz="2800" spc="25" dirty="0">
                <a:latin typeface="Times New Roman"/>
                <a:cs typeface="Times New Roman"/>
              </a:rPr>
              <a:t>lots </a:t>
            </a:r>
            <a:r>
              <a:rPr lang="en-IN" sz="2800" spc="-20" dirty="0">
                <a:latin typeface="Times New Roman"/>
                <a:cs typeface="Times New Roman"/>
              </a:rPr>
              <a:t>of </a:t>
            </a:r>
            <a:r>
              <a:rPr lang="en-IN" sz="2800" spc="30" dirty="0">
                <a:latin typeface="Times New Roman"/>
                <a:cs typeface="Times New Roman"/>
              </a:rPr>
              <a:t>garden, </a:t>
            </a:r>
            <a:r>
              <a:rPr lang="en-IN" sz="2800" spc="35" dirty="0">
                <a:latin typeface="Times New Roman"/>
                <a:cs typeface="Times New Roman"/>
              </a:rPr>
              <a:t>parks, </a:t>
            </a:r>
            <a:r>
              <a:rPr lang="en-IN" sz="2800" spc="-20" dirty="0">
                <a:latin typeface="Times New Roman"/>
                <a:cs typeface="Times New Roman"/>
              </a:rPr>
              <a:t>coffee </a:t>
            </a:r>
            <a:r>
              <a:rPr lang="en-IN" sz="2800" spc="25" dirty="0">
                <a:latin typeface="Times New Roman"/>
                <a:cs typeface="Times New Roman"/>
              </a:rPr>
              <a:t>shop, gym  </a:t>
            </a:r>
            <a:r>
              <a:rPr lang="en-IN" sz="2800" spc="50" dirty="0">
                <a:latin typeface="Times New Roman"/>
                <a:cs typeface="Times New Roman"/>
              </a:rPr>
              <a:t>and </a:t>
            </a:r>
            <a:r>
              <a:rPr lang="en-IN" sz="2800" spc="20" dirty="0">
                <a:latin typeface="Times New Roman"/>
                <a:cs typeface="Times New Roman"/>
              </a:rPr>
              <a:t>grocery </a:t>
            </a:r>
            <a:r>
              <a:rPr lang="en-IN" sz="2800" spc="25" dirty="0">
                <a:latin typeface="Times New Roman"/>
                <a:cs typeface="Times New Roman"/>
              </a:rPr>
              <a:t>stores. </a:t>
            </a:r>
            <a:r>
              <a:rPr lang="en-IN" sz="2800" spc="40" dirty="0">
                <a:latin typeface="Times New Roman"/>
                <a:cs typeface="Times New Roman"/>
              </a:rPr>
              <a:t>This </a:t>
            </a:r>
            <a:r>
              <a:rPr lang="en-IN" sz="2800" spc="10" dirty="0">
                <a:latin typeface="Times New Roman"/>
                <a:cs typeface="Times New Roman"/>
              </a:rPr>
              <a:t>seems </a:t>
            </a:r>
            <a:r>
              <a:rPr lang="en-IN" sz="2800" spc="-5" dirty="0">
                <a:latin typeface="Times New Roman"/>
                <a:cs typeface="Times New Roman"/>
              </a:rPr>
              <a:t>like </a:t>
            </a:r>
            <a:r>
              <a:rPr lang="en-IN" sz="2800" spc="50" dirty="0">
                <a:latin typeface="Times New Roman"/>
                <a:cs typeface="Times New Roman"/>
              </a:rPr>
              <a:t>an </a:t>
            </a:r>
            <a:r>
              <a:rPr lang="en-IN" sz="2800" spc="5" dirty="0">
                <a:latin typeface="Times New Roman"/>
                <a:cs typeface="Times New Roman"/>
              </a:rPr>
              <a:t>idyllic </a:t>
            </a:r>
            <a:r>
              <a:rPr lang="en-IN" sz="2800" spc="20" dirty="0">
                <a:latin typeface="Times New Roman"/>
                <a:cs typeface="Times New Roman"/>
              </a:rPr>
              <a:t>place </a:t>
            </a:r>
            <a:r>
              <a:rPr lang="en-IN" sz="2800" spc="35" dirty="0">
                <a:latin typeface="Times New Roman"/>
                <a:cs typeface="Times New Roman"/>
              </a:rPr>
              <a:t>with </a:t>
            </a:r>
            <a:r>
              <a:rPr lang="en-IN" sz="2800" spc="25" dirty="0">
                <a:latin typeface="Times New Roman"/>
                <a:cs typeface="Times New Roman"/>
              </a:rPr>
              <a:t>lots </a:t>
            </a:r>
            <a:r>
              <a:rPr lang="en-IN" sz="2800" spc="-20" dirty="0">
                <a:latin typeface="Times New Roman"/>
                <a:cs typeface="Times New Roman"/>
              </a:rPr>
              <a:t>of </a:t>
            </a:r>
            <a:r>
              <a:rPr lang="en-IN" sz="2800" spc="20" dirty="0">
                <a:latin typeface="Times New Roman"/>
                <a:cs typeface="Times New Roman"/>
              </a:rPr>
              <a:t>green space. For  </a:t>
            </a:r>
            <a:r>
              <a:rPr lang="en-IN" sz="2800" spc="50" dirty="0">
                <a:latin typeface="Times New Roman"/>
                <a:cs typeface="Times New Roman"/>
              </a:rPr>
              <a:t>a </a:t>
            </a:r>
            <a:r>
              <a:rPr lang="en-IN" sz="2800" spc="5" dirty="0">
                <a:latin typeface="Times New Roman"/>
                <a:cs typeface="Times New Roman"/>
              </a:rPr>
              <a:t>family, </a:t>
            </a:r>
            <a:r>
              <a:rPr lang="en-IN" sz="2800" spc="25" dirty="0">
                <a:latin typeface="Times New Roman"/>
                <a:cs typeface="Times New Roman"/>
              </a:rPr>
              <a:t>I </a:t>
            </a:r>
            <a:r>
              <a:rPr lang="en-IN" sz="2800" spc="45" dirty="0">
                <a:latin typeface="Times New Roman"/>
                <a:cs typeface="Times New Roman"/>
              </a:rPr>
              <a:t>think </a:t>
            </a:r>
            <a:r>
              <a:rPr lang="en-IN" sz="2800" b="1" spc="-20" dirty="0">
                <a:latin typeface="Georgia"/>
                <a:cs typeface="Georgia"/>
              </a:rPr>
              <a:t>sixth </a:t>
            </a:r>
            <a:r>
              <a:rPr lang="en-IN" sz="2800" b="1" spc="-30" dirty="0">
                <a:latin typeface="Georgia"/>
                <a:cs typeface="Georgia"/>
              </a:rPr>
              <a:t>cluster </a:t>
            </a:r>
            <a:r>
              <a:rPr lang="en-IN" sz="2800" b="1" spc="-50" dirty="0">
                <a:latin typeface="Georgia"/>
                <a:cs typeface="Georgia"/>
              </a:rPr>
              <a:t>has </a:t>
            </a:r>
            <a:r>
              <a:rPr lang="en-IN" sz="2800" b="1" spc="-15" dirty="0">
                <a:latin typeface="Georgia"/>
                <a:cs typeface="Georgia"/>
              </a:rPr>
              <a:t>the </a:t>
            </a:r>
            <a:r>
              <a:rPr lang="en-IN" sz="2800" b="1" spc="-10" dirty="0">
                <a:latin typeface="Georgia"/>
                <a:cs typeface="Georgia"/>
              </a:rPr>
              <a:t>best</a:t>
            </a:r>
            <a:r>
              <a:rPr lang="en-IN" sz="2800" b="1" spc="25" dirty="0">
                <a:latin typeface="Georgia"/>
                <a:cs typeface="Georgia"/>
              </a:rPr>
              <a:t> </a:t>
            </a:r>
            <a:r>
              <a:rPr lang="en-IN" sz="2800" b="1" spc="-35" dirty="0" err="1">
                <a:latin typeface="Georgia"/>
                <a:cs typeface="Georgia"/>
              </a:rPr>
              <a:t>neighborhoods</a:t>
            </a:r>
            <a:r>
              <a:rPr lang="en-IN" sz="2800" spc="-35" dirty="0">
                <a:latin typeface="Times New Roman"/>
                <a:cs typeface="Times New Roman"/>
              </a:rPr>
              <a:t>.</a:t>
            </a:r>
            <a:endParaRPr lang="en-IN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970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772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124744"/>
            <a:ext cx="8147248" cy="4895056"/>
          </a:xfrm>
        </p:spPr>
        <p:txBody>
          <a:bodyPr>
            <a:normAutofit fontScale="92500"/>
          </a:bodyPr>
          <a:lstStyle/>
          <a:p>
            <a:pPr marL="0" marR="5080" indent="0" algn="just">
              <a:lnSpc>
                <a:spcPct val="150000"/>
              </a:lnSpc>
              <a:spcBef>
                <a:spcPts val="900"/>
              </a:spcBef>
              <a:buNone/>
            </a:pPr>
            <a:r>
              <a:rPr lang="en-IN" sz="2400" spc="40" dirty="0" smtClean="0">
                <a:latin typeface="Times New Roman"/>
                <a:cs typeface="Times New Roman"/>
              </a:rPr>
              <a:t>This </a:t>
            </a:r>
            <a:r>
              <a:rPr lang="en-IN" sz="2400" spc="40" dirty="0">
                <a:latin typeface="Times New Roman"/>
                <a:cs typeface="Times New Roman"/>
              </a:rPr>
              <a:t>project </a:t>
            </a:r>
            <a:r>
              <a:rPr lang="en-IN" sz="2400" spc="20" dirty="0">
                <a:latin typeface="Times New Roman"/>
                <a:cs typeface="Times New Roman"/>
              </a:rPr>
              <a:t>helps </a:t>
            </a:r>
            <a:r>
              <a:rPr lang="en-IN" sz="2400" spc="25" dirty="0">
                <a:latin typeface="Times New Roman"/>
                <a:cs typeface="Times New Roman"/>
              </a:rPr>
              <a:t>me </a:t>
            </a:r>
            <a:r>
              <a:rPr lang="en-IN" sz="2400" spc="35" dirty="0">
                <a:latin typeface="Times New Roman"/>
                <a:cs typeface="Times New Roman"/>
              </a:rPr>
              <a:t>get </a:t>
            </a:r>
            <a:r>
              <a:rPr lang="en-IN" sz="2400" spc="50" dirty="0">
                <a:latin typeface="Times New Roman"/>
                <a:cs typeface="Times New Roman"/>
              </a:rPr>
              <a:t>a </a:t>
            </a:r>
            <a:r>
              <a:rPr lang="en-IN" sz="2400" spc="55" dirty="0">
                <a:latin typeface="Times New Roman"/>
                <a:cs typeface="Times New Roman"/>
              </a:rPr>
              <a:t>better </a:t>
            </a:r>
            <a:r>
              <a:rPr lang="en-IN" sz="2400" spc="40" dirty="0">
                <a:latin typeface="Times New Roman"/>
                <a:cs typeface="Times New Roman"/>
              </a:rPr>
              <a:t>understanding </a:t>
            </a:r>
            <a:r>
              <a:rPr lang="en-IN" sz="2400" spc="-20" dirty="0">
                <a:latin typeface="Times New Roman"/>
                <a:cs typeface="Times New Roman"/>
              </a:rPr>
              <a:t>of </a:t>
            </a:r>
            <a:r>
              <a:rPr lang="en-IN" sz="2400" spc="50" dirty="0">
                <a:latin typeface="Times New Roman"/>
                <a:cs typeface="Times New Roman"/>
              </a:rPr>
              <a:t>the </a:t>
            </a:r>
            <a:r>
              <a:rPr lang="en-IN" sz="2400" spc="25" dirty="0" err="1">
                <a:latin typeface="Times New Roman"/>
                <a:cs typeface="Times New Roman"/>
              </a:rPr>
              <a:t>neighborhoods</a:t>
            </a:r>
            <a:r>
              <a:rPr lang="en-IN" sz="2400" spc="25" dirty="0">
                <a:latin typeface="Times New Roman"/>
                <a:cs typeface="Times New Roman"/>
              </a:rPr>
              <a:t> </a:t>
            </a:r>
            <a:r>
              <a:rPr lang="en-IN" sz="2400" spc="35" dirty="0">
                <a:latin typeface="Times New Roman"/>
                <a:cs typeface="Times New Roman"/>
              </a:rPr>
              <a:t>with  </a:t>
            </a:r>
            <a:r>
              <a:rPr lang="en-IN" sz="2400" spc="30" dirty="0">
                <a:latin typeface="Times New Roman"/>
                <a:cs typeface="Times New Roman"/>
              </a:rPr>
              <a:t>respect </a:t>
            </a:r>
            <a:r>
              <a:rPr lang="en-IN" sz="2400" spc="50" dirty="0">
                <a:latin typeface="Times New Roman"/>
                <a:cs typeface="Times New Roman"/>
              </a:rPr>
              <a:t>to the </a:t>
            </a:r>
            <a:r>
              <a:rPr lang="en-IN" sz="2400" spc="40" dirty="0">
                <a:latin typeface="Times New Roman"/>
                <a:cs typeface="Times New Roman"/>
              </a:rPr>
              <a:t>most </a:t>
            </a:r>
            <a:r>
              <a:rPr lang="en-IN" sz="2400" spc="25" dirty="0">
                <a:latin typeface="Times New Roman"/>
                <a:cs typeface="Times New Roman"/>
              </a:rPr>
              <a:t>common </a:t>
            </a:r>
            <a:r>
              <a:rPr lang="en-IN" sz="2400" spc="10" dirty="0">
                <a:latin typeface="Times New Roman"/>
                <a:cs typeface="Times New Roman"/>
              </a:rPr>
              <a:t>venues </a:t>
            </a:r>
            <a:r>
              <a:rPr lang="en-IN" sz="2400" spc="25" dirty="0">
                <a:latin typeface="Times New Roman"/>
                <a:cs typeface="Times New Roman"/>
              </a:rPr>
              <a:t>in </a:t>
            </a:r>
            <a:r>
              <a:rPr lang="en-IN" sz="2400" spc="80" dirty="0">
                <a:latin typeface="Times New Roman"/>
                <a:cs typeface="Times New Roman"/>
              </a:rPr>
              <a:t>that </a:t>
            </a:r>
            <a:r>
              <a:rPr lang="en-IN" sz="2400" spc="25" dirty="0" err="1">
                <a:latin typeface="Times New Roman"/>
                <a:cs typeface="Times New Roman"/>
              </a:rPr>
              <a:t>neighborhood</a:t>
            </a:r>
            <a:r>
              <a:rPr lang="en-IN" sz="2400" spc="25" dirty="0">
                <a:latin typeface="Times New Roman"/>
                <a:cs typeface="Times New Roman"/>
              </a:rPr>
              <a:t>. </a:t>
            </a:r>
            <a:endParaRPr lang="en-IN" sz="2400" spc="25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900"/>
              </a:spcBef>
            </a:pPr>
            <a:r>
              <a:rPr lang="en-IN" sz="2400" spc="-5" dirty="0" smtClean="0">
                <a:latin typeface="Times New Roman"/>
                <a:cs typeface="Times New Roman"/>
              </a:rPr>
              <a:t>We </a:t>
            </a:r>
            <a:r>
              <a:rPr lang="en-IN" sz="2400" spc="15" dirty="0">
                <a:latin typeface="Times New Roman"/>
                <a:cs typeface="Times New Roman"/>
              </a:rPr>
              <a:t>have </a:t>
            </a:r>
            <a:r>
              <a:rPr lang="en-IN" sz="2400" spc="45" dirty="0">
                <a:latin typeface="Times New Roman"/>
                <a:cs typeface="Times New Roman"/>
              </a:rPr>
              <a:t>just</a:t>
            </a:r>
            <a:r>
              <a:rPr lang="en-IN" sz="2400" spc="75" dirty="0">
                <a:latin typeface="Times New Roman"/>
                <a:cs typeface="Times New Roman"/>
              </a:rPr>
              <a:t> </a:t>
            </a:r>
            <a:r>
              <a:rPr lang="en-IN" sz="2400" spc="40" dirty="0" smtClean="0">
                <a:latin typeface="Times New Roman"/>
                <a:cs typeface="Times New Roman"/>
              </a:rPr>
              <a:t>taken</a:t>
            </a:r>
            <a:r>
              <a:rPr lang="en-IN" sz="2400" dirty="0" smtClean="0">
                <a:latin typeface="Times New Roman"/>
                <a:cs typeface="Times New Roman"/>
              </a:rPr>
              <a:t> s</a:t>
            </a:r>
            <a:r>
              <a:rPr lang="en-IN" sz="2400" spc="10" dirty="0" smtClean="0">
                <a:latin typeface="Times New Roman"/>
                <a:cs typeface="Times New Roman"/>
              </a:rPr>
              <a:t>afety</a:t>
            </a:r>
            <a:r>
              <a:rPr lang="en-IN" sz="2400" spc="10" dirty="0">
                <a:latin typeface="Times New Roman"/>
                <a:cs typeface="Times New Roman"/>
              </a:rPr>
              <a:t>, </a:t>
            </a:r>
            <a:r>
              <a:rPr lang="en-IN" sz="2400" spc="20" dirty="0">
                <a:latin typeface="Times New Roman"/>
                <a:cs typeface="Times New Roman"/>
              </a:rPr>
              <a:t>affordability </a:t>
            </a:r>
            <a:r>
              <a:rPr lang="en-IN" sz="2400" spc="50" dirty="0">
                <a:latin typeface="Times New Roman"/>
                <a:cs typeface="Times New Roman"/>
              </a:rPr>
              <a:t>and </a:t>
            </a:r>
            <a:r>
              <a:rPr lang="en-IN" sz="2400" spc="15" dirty="0" smtClean="0">
                <a:latin typeface="Times New Roman"/>
                <a:cs typeface="Times New Roman"/>
              </a:rPr>
              <a:t>accessibility </a:t>
            </a:r>
            <a:r>
              <a:rPr lang="en-IN" sz="2400" spc="25" dirty="0">
                <a:latin typeface="Times New Roman"/>
                <a:cs typeface="Times New Roman"/>
              </a:rPr>
              <a:t>as </a:t>
            </a:r>
            <a:r>
              <a:rPr lang="en-IN" sz="2400" spc="50" dirty="0">
                <a:latin typeface="Times New Roman"/>
                <a:cs typeface="Times New Roman"/>
              </a:rPr>
              <a:t>the </a:t>
            </a:r>
            <a:r>
              <a:rPr lang="en-IN" sz="2400" spc="40" dirty="0">
                <a:latin typeface="Times New Roman"/>
                <a:cs typeface="Times New Roman"/>
              </a:rPr>
              <a:t>primary </a:t>
            </a:r>
            <a:r>
              <a:rPr lang="en-IN" sz="2400" spc="15" dirty="0">
                <a:latin typeface="Times New Roman"/>
                <a:cs typeface="Times New Roman"/>
              </a:rPr>
              <a:t>concerns </a:t>
            </a:r>
            <a:r>
              <a:rPr lang="en-IN" sz="2400" spc="50" dirty="0">
                <a:latin typeface="Times New Roman"/>
                <a:cs typeface="Times New Roman"/>
              </a:rPr>
              <a:t>to </a:t>
            </a:r>
            <a:r>
              <a:rPr lang="en-IN" sz="2400" spc="35" dirty="0">
                <a:latin typeface="Times New Roman"/>
                <a:cs typeface="Times New Roman"/>
              </a:rPr>
              <a:t>shortlist </a:t>
            </a:r>
            <a:r>
              <a:rPr lang="en-IN" sz="2400" spc="50" dirty="0">
                <a:latin typeface="Times New Roman"/>
                <a:cs typeface="Times New Roman"/>
              </a:rPr>
              <a:t>the  </a:t>
            </a:r>
            <a:r>
              <a:rPr lang="en-IN" sz="2400" spc="30" dirty="0">
                <a:latin typeface="Times New Roman"/>
                <a:cs typeface="Times New Roman"/>
              </a:rPr>
              <a:t>borough </a:t>
            </a:r>
            <a:r>
              <a:rPr lang="en-IN" sz="2400" spc="-20" dirty="0">
                <a:latin typeface="Times New Roman"/>
                <a:cs typeface="Times New Roman"/>
              </a:rPr>
              <a:t>of </a:t>
            </a:r>
            <a:r>
              <a:rPr lang="en-IN" sz="2400" spc="25" dirty="0">
                <a:latin typeface="Times New Roman"/>
                <a:cs typeface="Times New Roman"/>
              </a:rPr>
              <a:t>London. </a:t>
            </a:r>
            <a:endParaRPr lang="en-IN" sz="2400" spc="25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900"/>
              </a:spcBef>
            </a:pPr>
            <a:r>
              <a:rPr lang="en-IN" sz="2400" spc="-5" dirty="0" smtClean="0">
                <a:latin typeface="Times New Roman"/>
                <a:cs typeface="Times New Roman"/>
              </a:rPr>
              <a:t>We </a:t>
            </a:r>
            <a:r>
              <a:rPr lang="en-IN" sz="2400" spc="10" dirty="0">
                <a:latin typeface="Times New Roman"/>
                <a:cs typeface="Times New Roman"/>
              </a:rPr>
              <a:t>also </a:t>
            </a:r>
            <a:r>
              <a:rPr lang="en-IN" sz="2400" spc="15" dirty="0">
                <a:latin typeface="Times New Roman"/>
                <a:cs typeface="Times New Roman"/>
              </a:rPr>
              <a:t>have </a:t>
            </a:r>
            <a:r>
              <a:rPr lang="en-IN" sz="2400" spc="5" dirty="0">
                <a:latin typeface="Times New Roman"/>
                <a:cs typeface="Times New Roman"/>
              </a:rPr>
              <a:t>issues </a:t>
            </a:r>
            <a:r>
              <a:rPr lang="en-IN" sz="2400" spc="25" dirty="0">
                <a:latin typeface="Times New Roman"/>
                <a:cs typeface="Times New Roman"/>
              </a:rPr>
              <a:t>in </a:t>
            </a:r>
            <a:r>
              <a:rPr lang="en-IN" sz="2400" spc="35" dirty="0">
                <a:latin typeface="Times New Roman"/>
                <a:cs typeface="Times New Roman"/>
              </a:rPr>
              <a:t>getting </a:t>
            </a:r>
            <a:r>
              <a:rPr lang="en-IN" sz="2400" spc="50" dirty="0">
                <a:latin typeface="Times New Roman"/>
                <a:cs typeface="Times New Roman"/>
              </a:rPr>
              <a:t>the </a:t>
            </a:r>
            <a:r>
              <a:rPr lang="en-IN" sz="2400" spc="45" dirty="0">
                <a:latin typeface="Times New Roman"/>
                <a:cs typeface="Times New Roman"/>
              </a:rPr>
              <a:t>latest </a:t>
            </a:r>
            <a:r>
              <a:rPr lang="en-IN" sz="2400" spc="50" dirty="0">
                <a:latin typeface="Times New Roman"/>
                <a:cs typeface="Times New Roman"/>
              </a:rPr>
              <a:t>dataset </a:t>
            </a:r>
            <a:r>
              <a:rPr lang="en-IN" sz="2400" spc="5" dirty="0">
                <a:latin typeface="Times New Roman"/>
                <a:cs typeface="Times New Roman"/>
              </a:rPr>
              <a:t>for</a:t>
            </a:r>
            <a:r>
              <a:rPr lang="en-IN" sz="2400" spc="-150" dirty="0">
                <a:latin typeface="Times New Roman"/>
                <a:cs typeface="Times New Roman"/>
              </a:rPr>
              <a:t> </a:t>
            </a:r>
            <a:r>
              <a:rPr lang="en-IN" sz="2400" spc="20" dirty="0">
                <a:latin typeface="Times New Roman"/>
                <a:cs typeface="Times New Roman"/>
              </a:rPr>
              <a:t>analysis.  </a:t>
            </a:r>
            <a:r>
              <a:rPr lang="en-IN" sz="2400" spc="50" dirty="0">
                <a:latin typeface="Times New Roman"/>
                <a:cs typeface="Times New Roman"/>
              </a:rPr>
              <a:t>The </a:t>
            </a:r>
            <a:r>
              <a:rPr lang="en-IN" sz="2400" spc="40" dirty="0">
                <a:latin typeface="Times New Roman"/>
                <a:cs typeface="Times New Roman"/>
              </a:rPr>
              <a:t>future </a:t>
            </a:r>
            <a:r>
              <a:rPr lang="en-IN" sz="2400" spc="-20" dirty="0">
                <a:latin typeface="Times New Roman"/>
                <a:cs typeface="Times New Roman"/>
              </a:rPr>
              <a:t>of </a:t>
            </a:r>
            <a:r>
              <a:rPr lang="en-IN" sz="2400" spc="35" dirty="0">
                <a:latin typeface="Times New Roman"/>
                <a:cs typeface="Times New Roman"/>
              </a:rPr>
              <a:t>this </a:t>
            </a:r>
            <a:r>
              <a:rPr lang="en-IN" sz="2400" spc="40" dirty="0">
                <a:latin typeface="Times New Roman"/>
                <a:cs typeface="Times New Roman"/>
              </a:rPr>
              <a:t>project </a:t>
            </a:r>
            <a:r>
              <a:rPr lang="en-IN" sz="2400" spc="15" dirty="0">
                <a:latin typeface="Times New Roman"/>
                <a:cs typeface="Times New Roman"/>
              </a:rPr>
              <a:t>includes </a:t>
            </a:r>
            <a:r>
              <a:rPr lang="en-IN" sz="2400" spc="35" dirty="0">
                <a:latin typeface="Times New Roman"/>
                <a:cs typeface="Times New Roman"/>
              </a:rPr>
              <a:t>taking </a:t>
            </a:r>
            <a:r>
              <a:rPr lang="en-IN" sz="2400" spc="25" dirty="0">
                <a:latin typeface="Times New Roman"/>
                <a:cs typeface="Times New Roman"/>
              </a:rPr>
              <a:t>factors </a:t>
            </a:r>
            <a:r>
              <a:rPr lang="en-IN" sz="2400" spc="15" dirty="0">
                <a:latin typeface="Times New Roman"/>
                <a:cs typeface="Times New Roman"/>
              </a:rPr>
              <a:t>such </a:t>
            </a:r>
            <a:r>
              <a:rPr lang="en-IN" sz="2400" spc="25" dirty="0">
                <a:latin typeface="Times New Roman"/>
                <a:cs typeface="Times New Roman"/>
              </a:rPr>
              <a:t>as cost </a:t>
            </a:r>
            <a:r>
              <a:rPr lang="en-IN" sz="2400" spc="-20" dirty="0">
                <a:latin typeface="Times New Roman"/>
                <a:cs typeface="Times New Roman"/>
              </a:rPr>
              <a:t>of </a:t>
            </a:r>
            <a:r>
              <a:rPr lang="en-IN" sz="2400" spc="10" dirty="0">
                <a:latin typeface="Times New Roman"/>
                <a:cs typeface="Times New Roman"/>
              </a:rPr>
              <a:t>living </a:t>
            </a:r>
            <a:r>
              <a:rPr lang="en-IN" sz="2400" spc="25" dirty="0">
                <a:latin typeface="Times New Roman"/>
                <a:cs typeface="Times New Roman"/>
              </a:rPr>
              <a:t>in </a:t>
            </a:r>
            <a:r>
              <a:rPr lang="en-IN" sz="2400" spc="50" dirty="0">
                <a:latin typeface="Times New Roman"/>
                <a:cs typeface="Times New Roman"/>
              </a:rPr>
              <a:t>the  </a:t>
            </a:r>
            <a:r>
              <a:rPr lang="en-IN" sz="2400" spc="30" dirty="0">
                <a:latin typeface="Times New Roman"/>
                <a:cs typeface="Times New Roman"/>
              </a:rPr>
              <a:t>areas, </a:t>
            </a:r>
            <a:r>
              <a:rPr lang="en-IN" sz="2400" spc="25" dirty="0">
                <a:latin typeface="Times New Roman"/>
                <a:cs typeface="Times New Roman"/>
              </a:rPr>
              <a:t>employment </a:t>
            </a:r>
            <a:r>
              <a:rPr lang="en-IN" sz="2400" spc="45" dirty="0">
                <a:latin typeface="Times New Roman"/>
                <a:cs typeface="Times New Roman"/>
              </a:rPr>
              <a:t>rate, </a:t>
            </a:r>
            <a:r>
              <a:rPr lang="en-IN" sz="2400" spc="50" dirty="0">
                <a:latin typeface="Times New Roman"/>
                <a:cs typeface="Times New Roman"/>
              </a:rPr>
              <a:t>transportation </a:t>
            </a:r>
            <a:r>
              <a:rPr lang="en-IN" sz="2400" spc="35" dirty="0" err="1">
                <a:latin typeface="Times New Roman"/>
                <a:cs typeface="Times New Roman"/>
              </a:rPr>
              <a:t>etc</a:t>
            </a:r>
            <a:r>
              <a:rPr lang="en-IN" sz="2400" spc="35" dirty="0">
                <a:latin typeface="Times New Roman"/>
                <a:cs typeface="Times New Roman"/>
              </a:rPr>
              <a:t> </a:t>
            </a:r>
            <a:r>
              <a:rPr lang="en-IN" sz="2400" spc="30" dirty="0">
                <a:latin typeface="Times New Roman"/>
                <a:cs typeface="Times New Roman"/>
              </a:rPr>
              <a:t>into </a:t>
            </a:r>
            <a:r>
              <a:rPr lang="en-IN" sz="2400" spc="25" dirty="0">
                <a:latin typeface="Times New Roman"/>
                <a:cs typeface="Times New Roman"/>
              </a:rPr>
              <a:t>consideration </a:t>
            </a:r>
            <a:r>
              <a:rPr lang="en-IN" sz="2400" spc="50" dirty="0">
                <a:latin typeface="Times New Roman"/>
                <a:cs typeface="Times New Roman"/>
              </a:rPr>
              <a:t>to </a:t>
            </a:r>
            <a:r>
              <a:rPr lang="en-IN" sz="2400" spc="35" dirty="0">
                <a:latin typeface="Times New Roman"/>
                <a:cs typeface="Times New Roman"/>
              </a:rPr>
              <a:t>shortlist </a:t>
            </a:r>
            <a:r>
              <a:rPr lang="en-IN" sz="2400" spc="50" dirty="0">
                <a:latin typeface="Times New Roman"/>
                <a:cs typeface="Times New Roman"/>
              </a:rPr>
              <a:t>the  </a:t>
            </a:r>
            <a:r>
              <a:rPr lang="en-IN" sz="2400" spc="30" dirty="0">
                <a:latin typeface="Times New Roman"/>
                <a:cs typeface="Times New Roman"/>
              </a:rPr>
              <a:t>borough.</a:t>
            </a:r>
            <a:endParaRPr lang="en-IN" sz="24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39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8229600" cy="6048672"/>
          </a:xfrm>
        </p:spPr>
        <p:txBody>
          <a:bodyPr/>
          <a:lstStyle/>
          <a:p>
            <a:pPr marL="12065" lvl="1" indent="0">
              <a:lnSpc>
                <a:spcPct val="100000"/>
              </a:lnSpc>
              <a:buNone/>
              <a:tabLst>
                <a:tab pos="401320" algn="l"/>
                <a:tab pos="401955" algn="l"/>
              </a:tabLst>
            </a:pPr>
            <a:r>
              <a:rPr lang="en-IN" sz="2000" b="1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lang="en-IN" sz="2000" spc="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000" spc="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IN" sz="20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might contribute </a:t>
            </a:r>
            <a:r>
              <a:rPr lang="en-IN" sz="20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0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</a:t>
            </a:r>
            <a:r>
              <a:rPr lang="en-IN" sz="20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IN" sz="2000" spc="2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IN" sz="20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IN"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safe </a:t>
            </a:r>
            <a:r>
              <a:rPr lang="en-IN" sz="20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spc="2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IN" sz="20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is, </a:t>
            </a:r>
            <a:r>
              <a:rPr lang="en-IN" sz="20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affordability, accessibility </a:t>
            </a:r>
            <a:r>
              <a:rPr lang="en-IN" sz="20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0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 </a:t>
            </a:r>
            <a:r>
              <a:rPr lang="en-IN"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IN" sz="20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parks,  </a:t>
            </a:r>
            <a:r>
              <a:rPr lang="en-IN" sz="2000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</a:t>
            </a:r>
            <a:r>
              <a:rPr lang="en-IN" sz="20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 </a:t>
            </a:r>
          </a:p>
          <a:p>
            <a:pPr marL="0" marR="508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IN" sz="2000" spc="3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r>
              <a:rPr lang="en-IN" sz="20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</a:t>
            </a:r>
            <a:r>
              <a:rPr lang="en-IN" sz="20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aims </a:t>
            </a:r>
            <a:r>
              <a:rPr lang="en-IN" sz="20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0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IN" sz="20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IN" sz="2000" spc="2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IN" sz="20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IN" sz="20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 </a:t>
            </a:r>
            <a:r>
              <a:rPr lang="en-IN" sz="20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IN" sz="2000" spc="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factors.</a:t>
            </a: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600"/>
              </a:spcBef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lvl="1" indent="0">
              <a:lnSpc>
                <a:spcPct val="100000"/>
              </a:lnSpc>
              <a:spcBef>
                <a:spcPts val="5"/>
              </a:spcBef>
              <a:buNone/>
              <a:tabLst>
                <a:tab pos="401320" algn="l"/>
                <a:tab pos="401955" algn="l"/>
              </a:tabLst>
            </a:pPr>
            <a:r>
              <a:rPr lang="en-IN" sz="2000" b="1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350" algn="just">
              <a:lnSpc>
                <a:spcPct val="100000"/>
              </a:lnSpc>
              <a:spcBef>
                <a:spcPts val="595"/>
              </a:spcBef>
            </a:pPr>
            <a:r>
              <a:rPr lang="en-IN" sz="20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Obviously, </a:t>
            </a:r>
            <a:r>
              <a:rPr lang="en-IN" sz="20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expats </a:t>
            </a:r>
            <a:r>
              <a:rPr lang="en-IN" sz="20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IN" sz="20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20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</a:t>
            </a:r>
            <a:r>
              <a:rPr lang="en-IN" sz="20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0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relocate </a:t>
            </a:r>
            <a:r>
              <a:rPr lang="en-IN" sz="20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0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London as </a:t>
            </a:r>
            <a:r>
              <a:rPr lang="en-IN" sz="200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IN"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0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career  </a:t>
            </a:r>
            <a:r>
              <a:rPr lang="en-IN" sz="20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could utilise </a:t>
            </a:r>
            <a:r>
              <a:rPr lang="en-IN" sz="20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000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IN"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0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IN" sz="20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 </a:t>
            </a:r>
            <a:r>
              <a:rPr lang="en-IN" sz="20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borough </a:t>
            </a:r>
            <a:r>
              <a:rPr lang="en-IN" sz="20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0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</a:t>
            </a:r>
            <a:r>
              <a:rPr lang="en-IN" sz="20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000" spc="-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London  </a:t>
            </a:r>
            <a:r>
              <a:rPr lang="en-IN"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000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buying/renting </a:t>
            </a:r>
            <a:r>
              <a:rPr lang="en-IN" sz="20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house. </a:t>
            </a:r>
          </a:p>
          <a:p>
            <a:pPr marL="0" marR="6350" indent="0" algn="just">
              <a:lnSpc>
                <a:spcPct val="100000"/>
              </a:lnSpc>
              <a:spcBef>
                <a:spcPts val="595"/>
              </a:spcBef>
              <a:buNone/>
            </a:pPr>
            <a:endParaRPr lang="en-IN" sz="2000" spc="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350" algn="just">
              <a:lnSpc>
                <a:spcPct val="100000"/>
              </a:lnSpc>
              <a:spcBef>
                <a:spcPts val="595"/>
              </a:spcBef>
            </a:pPr>
            <a:r>
              <a:rPr lang="en-IN" sz="20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IN" sz="20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IN" sz="20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currently </a:t>
            </a:r>
            <a:r>
              <a:rPr lang="en-IN" sz="20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London, </a:t>
            </a:r>
            <a:r>
              <a:rPr lang="en-IN" sz="2000" spc="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IN" sz="20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IN" sz="20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 </a:t>
            </a:r>
            <a:r>
              <a:rPr lang="en-IN" sz="20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invested </a:t>
            </a:r>
            <a:r>
              <a:rPr lang="en-IN" sz="20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 </a:t>
            </a:r>
            <a:r>
              <a:rPr lang="en-IN" sz="20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yet due </a:t>
            </a:r>
            <a:r>
              <a:rPr lang="en-IN" sz="20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IN" sz="20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IN" sz="20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political/economical </a:t>
            </a:r>
            <a:r>
              <a:rPr lang="en-IN" sz="20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scenario, could  </a:t>
            </a:r>
            <a:r>
              <a:rPr lang="en-IN" sz="20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IN" sz="20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20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2000" spc="2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67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cquisition </a:t>
            </a:r>
            <a:r>
              <a:rPr lang="en-IN" b="1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b="1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1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leaning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29600" cy="5040560"/>
          </a:xfrm>
        </p:spPr>
        <p:txBody>
          <a:bodyPr>
            <a:normAutofit fontScale="77500" lnSpcReduction="20000"/>
          </a:bodyPr>
          <a:lstStyle/>
          <a:p>
            <a:pPr marL="12065" lvl="1" indent="0">
              <a:lnSpc>
                <a:spcPct val="150000"/>
              </a:lnSpc>
              <a:spcBef>
                <a:spcPts val="905"/>
              </a:spcBef>
              <a:buNone/>
              <a:tabLst>
                <a:tab pos="401320" algn="l"/>
                <a:tab pos="401955" algn="l"/>
              </a:tabLst>
            </a:pPr>
            <a:r>
              <a:rPr lang="en-IN" sz="2000" b="1" spc="-15" dirty="0" smtClean="0">
                <a:latin typeface="Georgia"/>
                <a:cs typeface="Georgia"/>
              </a:rPr>
              <a:t>Data</a:t>
            </a:r>
            <a:r>
              <a:rPr lang="en-IN" sz="2000" b="1" spc="135" dirty="0" smtClean="0">
                <a:latin typeface="Georgia"/>
                <a:cs typeface="Georgia"/>
              </a:rPr>
              <a:t> </a:t>
            </a:r>
            <a:r>
              <a:rPr lang="en-IN" sz="2000" b="1" spc="-75" dirty="0" smtClean="0">
                <a:latin typeface="Georgia"/>
                <a:cs typeface="Georgia"/>
              </a:rPr>
              <a:t>sources</a:t>
            </a:r>
            <a:endParaRPr lang="en-IN" sz="2000" dirty="0" smtClean="0">
              <a:latin typeface="Georgia"/>
              <a:cs typeface="Georgia"/>
            </a:endParaRPr>
          </a:p>
          <a:p>
            <a:pPr marL="328930" marR="6985" lvl="2" indent="-127000" algn="just">
              <a:lnSpc>
                <a:spcPct val="150000"/>
              </a:lnSpc>
              <a:spcBef>
                <a:spcPts val="595"/>
              </a:spcBef>
              <a:buFont typeface="Arial"/>
              <a:buChar char="•"/>
              <a:tabLst>
                <a:tab pos="329565" algn="l"/>
              </a:tabLst>
            </a:pPr>
            <a:r>
              <a:rPr lang="en-IN" sz="2000" spc="50" dirty="0" smtClean="0">
                <a:latin typeface="Times New Roman"/>
                <a:cs typeface="Times New Roman"/>
              </a:rPr>
              <a:t>The </a:t>
            </a:r>
            <a:r>
              <a:rPr lang="en-IN" sz="2000" spc="20" dirty="0" smtClean="0">
                <a:latin typeface="Times New Roman"/>
                <a:cs typeface="Times New Roman"/>
              </a:rPr>
              <a:t>first </a:t>
            </a:r>
            <a:r>
              <a:rPr lang="en-IN" sz="2000" spc="40" dirty="0" smtClean="0">
                <a:latin typeface="Times New Roman"/>
                <a:cs typeface="Times New Roman"/>
              </a:rPr>
              <a:t>step </a:t>
            </a:r>
            <a:r>
              <a:rPr lang="en-IN" sz="2000" spc="25" dirty="0" smtClean="0">
                <a:latin typeface="Times New Roman"/>
                <a:cs typeface="Times New Roman"/>
              </a:rPr>
              <a:t>in </a:t>
            </a:r>
            <a:r>
              <a:rPr lang="en-IN" sz="2000" spc="50" dirty="0" smtClean="0">
                <a:latin typeface="Times New Roman"/>
                <a:cs typeface="Times New Roman"/>
              </a:rPr>
              <a:t>the </a:t>
            </a:r>
            <a:r>
              <a:rPr lang="en-IN" sz="2000" spc="20" dirty="0" smtClean="0">
                <a:latin typeface="Times New Roman"/>
                <a:cs typeface="Times New Roman"/>
              </a:rPr>
              <a:t>analysis </a:t>
            </a:r>
            <a:r>
              <a:rPr lang="en-IN" sz="2000" spc="5" dirty="0" smtClean="0">
                <a:latin typeface="Times New Roman"/>
                <a:cs typeface="Times New Roman"/>
              </a:rPr>
              <a:t>was </a:t>
            </a:r>
            <a:r>
              <a:rPr lang="en-IN" sz="2000" spc="50" dirty="0" smtClean="0">
                <a:latin typeface="Times New Roman"/>
                <a:cs typeface="Times New Roman"/>
              </a:rPr>
              <a:t>to </a:t>
            </a:r>
            <a:r>
              <a:rPr lang="en-IN" sz="2000" spc="10" dirty="0" smtClean="0">
                <a:latin typeface="Times New Roman"/>
                <a:cs typeface="Times New Roman"/>
              </a:rPr>
              <a:t>find </a:t>
            </a:r>
            <a:r>
              <a:rPr lang="en-IN" sz="2000" spc="15" dirty="0" smtClean="0">
                <a:latin typeface="Times New Roman"/>
                <a:cs typeface="Times New Roman"/>
              </a:rPr>
              <a:t>all </a:t>
            </a:r>
            <a:r>
              <a:rPr lang="en-IN" sz="2000" spc="50" dirty="0" smtClean="0">
                <a:latin typeface="Times New Roman"/>
                <a:cs typeface="Times New Roman"/>
              </a:rPr>
              <a:t>the </a:t>
            </a:r>
            <a:r>
              <a:rPr lang="en-IN" sz="2000" spc="25" dirty="0" smtClean="0">
                <a:latin typeface="Times New Roman"/>
                <a:cs typeface="Times New Roman"/>
              </a:rPr>
              <a:t>boroughs in London. </a:t>
            </a:r>
            <a:r>
              <a:rPr lang="en-IN" sz="2000" spc="40" dirty="0" smtClean="0">
                <a:latin typeface="Times New Roman"/>
                <a:cs typeface="Times New Roman"/>
              </a:rPr>
              <a:t>This  </a:t>
            </a:r>
            <a:r>
              <a:rPr lang="en-IN" sz="2000" spc="65" dirty="0" smtClean="0">
                <a:latin typeface="Times New Roman"/>
                <a:cs typeface="Times New Roman"/>
              </a:rPr>
              <a:t>data </a:t>
            </a:r>
            <a:r>
              <a:rPr lang="en-IN" sz="2000" spc="20" dirty="0" smtClean="0">
                <a:latin typeface="Times New Roman"/>
                <a:cs typeface="Times New Roman"/>
              </a:rPr>
              <a:t>could </a:t>
            </a:r>
            <a:r>
              <a:rPr lang="en-IN" sz="2000" spc="35" dirty="0" smtClean="0">
                <a:latin typeface="Times New Roman"/>
                <a:cs typeface="Times New Roman"/>
              </a:rPr>
              <a:t>be obtained </a:t>
            </a:r>
            <a:r>
              <a:rPr lang="en-IN" sz="2000" spc="15" dirty="0" smtClean="0">
                <a:latin typeface="Times New Roman"/>
                <a:cs typeface="Times New Roman"/>
              </a:rPr>
              <a:t>from </a:t>
            </a:r>
            <a:r>
              <a:rPr lang="en-IN" sz="2000" spc="50" dirty="0" smtClean="0">
                <a:latin typeface="Times New Roman"/>
                <a:cs typeface="Times New Roman"/>
              </a:rPr>
              <a:t>a </a:t>
            </a:r>
            <a:r>
              <a:rPr lang="en-IN" sz="2000" dirty="0" smtClean="0">
                <a:latin typeface="Times New Roman"/>
                <a:cs typeface="Times New Roman"/>
              </a:rPr>
              <a:t>wiki </a:t>
            </a:r>
            <a:r>
              <a:rPr lang="en-IN" sz="2000" spc="25" dirty="0" smtClean="0">
                <a:latin typeface="Times New Roman"/>
                <a:cs typeface="Times New Roman"/>
              </a:rPr>
              <a:t>page, </a:t>
            </a:r>
            <a:r>
              <a:rPr lang="en-IN" sz="2000" spc="30" dirty="0" smtClean="0">
                <a:latin typeface="Times New Roman"/>
                <a:cs typeface="Times New Roman"/>
                <a:hlinkClick r:id="rId2"/>
              </a:rPr>
              <a:t>List </a:t>
            </a:r>
            <a:r>
              <a:rPr lang="en-IN" sz="2000" spc="-20" dirty="0" smtClean="0">
                <a:latin typeface="Times New Roman"/>
                <a:cs typeface="Times New Roman"/>
                <a:hlinkClick r:id="rId2"/>
              </a:rPr>
              <a:t>of </a:t>
            </a:r>
            <a:r>
              <a:rPr lang="en-IN" sz="2000" spc="25" dirty="0" smtClean="0">
                <a:latin typeface="Times New Roman"/>
                <a:cs typeface="Times New Roman"/>
                <a:hlinkClick r:id="rId2"/>
              </a:rPr>
              <a:t>London </a:t>
            </a:r>
            <a:r>
              <a:rPr lang="en-IN" sz="2000" spc="20" dirty="0" smtClean="0">
                <a:latin typeface="Times New Roman"/>
                <a:cs typeface="Times New Roman"/>
                <a:hlinkClick r:id="rId2"/>
              </a:rPr>
              <a:t>Boroughs</a:t>
            </a:r>
            <a:r>
              <a:rPr lang="en-IN" sz="2000" spc="240" dirty="0" smtClean="0">
                <a:latin typeface="Times New Roman"/>
                <a:cs typeface="Times New Roman"/>
                <a:hlinkClick r:id="rId2"/>
              </a:rPr>
              <a:t> </a:t>
            </a:r>
            <a:r>
              <a:rPr lang="en-IN" sz="2000" spc="25" dirty="0" smtClean="0">
                <a:latin typeface="Times New Roman"/>
                <a:cs typeface="Times New Roman"/>
              </a:rPr>
              <a:t>.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328930" marR="5715" lvl="2" indent="-127000" algn="just">
              <a:lnSpc>
                <a:spcPct val="150000"/>
              </a:lnSpc>
              <a:spcBef>
                <a:spcPts val="635"/>
              </a:spcBef>
              <a:buFont typeface="Arial"/>
              <a:buChar char="•"/>
              <a:tabLst>
                <a:tab pos="329565" algn="l"/>
              </a:tabLst>
            </a:pPr>
            <a:r>
              <a:rPr lang="en-IN" sz="2000" spc="50" dirty="0" smtClean="0">
                <a:latin typeface="Times New Roman"/>
                <a:cs typeface="Times New Roman"/>
              </a:rPr>
              <a:t>The </a:t>
            </a:r>
            <a:r>
              <a:rPr lang="en-IN" sz="2000" spc="45" dirty="0" smtClean="0">
                <a:latin typeface="Times New Roman"/>
                <a:cs typeface="Times New Roman"/>
              </a:rPr>
              <a:t>latest </a:t>
            </a:r>
            <a:r>
              <a:rPr lang="en-IN" sz="2000" spc="20" dirty="0" smtClean="0">
                <a:latin typeface="Times New Roman"/>
                <a:cs typeface="Times New Roman"/>
              </a:rPr>
              <a:t>crime </a:t>
            </a:r>
            <a:r>
              <a:rPr lang="en-IN" sz="2000" spc="65" dirty="0" smtClean="0">
                <a:latin typeface="Times New Roman"/>
                <a:cs typeface="Times New Roman"/>
              </a:rPr>
              <a:t>data </a:t>
            </a:r>
            <a:r>
              <a:rPr lang="en-IN" sz="2000" spc="20" dirty="0" smtClean="0">
                <a:latin typeface="Times New Roman"/>
                <a:cs typeface="Times New Roman"/>
              </a:rPr>
              <a:t>records could </a:t>
            </a:r>
            <a:r>
              <a:rPr lang="en-IN" sz="2000" spc="50" dirty="0" smtClean="0">
                <a:latin typeface="Times New Roman"/>
                <a:cs typeface="Times New Roman"/>
              </a:rPr>
              <a:t>not </a:t>
            </a:r>
            <a:r>
              <a:rPr lang="en-IN" sz="2000" spc="35" dirty="0" smtClean="0">
                <a:latin typeface="Times New Roman"/>
                <a:cs typeface="Times New Roman"/>
              </a:rPr>
              <a:t>be obtained </a:t>
            </a:r>
            <a:r>
              <a:rPr lang="en-IN" sz="2000" spc="5" dirty="0" smtClean="0">
                <a:latin typeface="Times New Roman"/>
                <a:cs typeface="Times New Roman"/>
              </a:rPr>
              <a:t>for </a:t>
            </a:r>
            <a:r>
              <a:rPr lang="en-IN" sz="2000" spc="50" dirty="0" smtClean="0">
                <a:latin typeface="Times New Roman"/>
                <a:cs typeface="Times New Roman"/>
              </a:rPr>
              <a:t>the </a:t>
            </a:r>
            <a:r>
              <a:rPr lang="en-IN" sz="2000" spc="25" dirty="0" smtClean="0">
                <a:latin typeface="Times New Roman"/>
                <a:cs typeface="Times New Roman"/>
              </a:rPr>
              <a:t>boroughs.  </a:t>
            </a:r>
            <a:r>
              <a:rPr lang="en-IN" sz="2000" dirty="0" smtClean="0">
                <a:latin typeface="Times New Roman"/>
                <a:cs typeface="Times New Roman"/>
              </a:rPr>
              <a:t>However, </a:t>
            </a:r>
            <a:r>
              <a:rPr lang="en-IN" sz="2000" spc="50" dirty="0" smtClean="0">
                <a:latin typeface="Times New Roman"/>
                <a:cs typeface="Times New Roman"/>
              </a:rPr>
              <a:t>the </a:t>
            </a:r>
            <a:r>
              <a:rPr lang="en-IN" sz="2000" spc="65" dirty="0" smtClean="0">
                <a:latin typeface="Times New Roman"/>
                <a:cs typeface="Times New Roman"/>
              </a:rPr>
              <a:t>data </a:t>
            </a:r>
            <a:r>
              <a:rPr lang="en-IN" sz="2000" spc="35" dirty="0" smtClean="0">
                <a:latin typeface="Times New Roman"/>
                <a:cs typeface="Times New Roman"/>
              </a:rPr>
              <a:t>pertaining </a:t>
            </a:r>
            <a:r>
              <a:rPr lang="en-IN" sz="2000" spc="50" dirty="0" smtClean="0">
                <a:latin typeface="Times New Roman"/>
                <a:cs typeface="Times New Roman"/>
              </a:rPr>
              <a:t>to </a:t>
            </a:r>
            <a:r>
              <a:rPr lang="en-IN" sz="2000" spc="25" dirty="0" smtClean="0">
                <a:latin typeface="Times New Roman"/>
                <a:cs typeface="Times New Roman"/>
              </a:rPr>
              <a:t>year </a:t>
            </a:r>
            <a:r>
              <a:rPr lang="en-IN" sz="2000" dirty="0" smtClean="0">
                <a:latin typeface="Times New Roman"/>
                <a:cs typeface="Times New Roman"/>
              </a:rPr>
              <a:t>2016, is </a:t>
            </a:r>
            <a:r>
              <a:rPr lang="en-IN" sz="2000" spc="40" dirty="0" smtClean="0">
                <a:latin typeface="Times New Roman"/>
                <a:cs typeface="Times New Roman"/>
              </a:rPr>
              <a:t>there </a:t>
            </a:r>
            <a:r>
              <a:rPr lang="en-IN" sz="2000" spc="25" dirty="0" smtClean="0">
                <a:latin typeface="Times New Roman"/>
                <a:cs typeface="Times New Roman"/>
              </a:rPr>
              <a:t>as </a:t>
            </a:r>
            <a:r>
              <a:rPr lang="en-IN" sz="2000" spc="50" dirty="0" smtClean="0">
                <a:latin typeface="Times New Roman"/>
                <a:cs typeface="Times New Roman"/>
              </a:rPr>
              <a:t>a </a:t>
            </a:r>
            <a:r>
              <a:rPr lang="en-IN" sz="2000" dirty="0" err="1" smtClean="0">
                <a:latin typeface="Times New Roman"/>
                <a:cs typeface="Times New Roman"/>
              </a:rPr>
              <a:t>kaggle</a:t>
            </a:r>
            <a:r>
              <a:rPr lang="en-IN" sz="2000" dirty="0" smtClean="0">
                <a:latin typeface="Times New Roman"/>
                <a:cs typeface="Times New Roman"/>
              </a:rPr>
              <a:t> </a:t>
            </a:r>
            <a:r>
              <a:rPr lang="en-IN" sz="2000" spc="50" dirty="0" smtClean="0">
                <a:latin typeface="Times New Roman"/>
                <a:cs typeface="Times New Roman"/>
              </a:rPr>
              <a:t>dataset,  </a:t>
            </a:r>
            <a:r>
              <a:rPr lang="en-IN" sz="2000" spc="15" dirty="0" err="1" smtClean="0">
                <a:latin typeface="Times New Roman"/>
                <a:cs typeface="Times New Roman"/>
                <a:hlinkClick r:id="rId3"/>
              </a:rPr>
              <a:t>Kaggle</a:t>
            </a:r>
            <a:r>
              <a:rPr lang="en-IN" sz="2000" spc="15" dirty="0" smtClean="0">
                <a:latin typeface="Times New Roman"/>
                <a:cs typeface="Times New Roman"/>
                <a:hlinkClick r:id="rId3"/>
              </a:rPr>
              <a:t> </a:t>
            </a:r>
            <a:r>
              <a:rPr lang="en-IN" sz="2000" spc="50" dirty="0" smtClean="0">
                <a:latin typeface="Times New Roman"/>
                <a:cs typeface="Times New Roman"/>
                <a:hlinkClick r:id="rId3"/>
              </a:rPr>
              <a:t>dataset </a:t>
            </a:r>
            <a:r>
              <a:rPr lang="en-IN" sz="2000" spc="5" dirty="0" smtClean="0">
                <a:latin typeface="Times New Roman"/>
                <a:cs typeface="Times New Roman"/>
                <a:hlinkClick r:id="rId3"/>
              </a:rPr>
              <a:t>for </a:t>
            </a:r>
            <a:r>
              <a:rPr lang="en-IN" sz="2000" spc="25" dirty="0" smtClean="0">
                <a:latin typeface="Times New Roman"/>
                <a:cs typeface="Times New Roman"/>
                <a:hlinkClick r:id="rId3"/>
              </a:rPr>
              <a:t>London </a:t>
            </a:r>
            <a:r>
              <a:rPr lang="en-IN" sz="2000" spc="30" dirty="0" smtClean="0">
                <a:latin typeface="Times New Roman"/>
                <a:cs typeface="Times New Roman"/>
                <a:hlinkClick r:id="rId3"/>
              </a:rPr>
              <a:t>Crime </a:t>
            </a:r>
            <a:r>
              <a:rPr lang="en-IN" sz="2000" spc="65" dirty="0" smtClean="0">
                <a:latin typeface="Times New Roman"/>
                <a:cs typeface="Times New Roman"/>
                <a:hlinkClick r:id="rId3"/>
              </a:rPr>
              <a:t>data</a:t>
            </a:r>
            <a:r>
              <a:rPr lang="en-IN" sz="2000" spc="350" dirty="0" smtClean="0">
                <a:latin typeface="Times New Roman"/>
                <a:cs typeface="Times New Roman"/>
                <a:hlinkClick r:id="rId3"/>
              </a:rPr>
              <a:t> </a:t>
            </a:r>
            <a:r>
              <a:rPr lang="en-IN" sz="2000" spc="25" dirty="0" smtClean="0">
                <a:latin typeface="Times New Roman"/>
                <a:cs typeface="Times New Roman"/>
              </a:rPr>
              <a:t>.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328930" marR="6350" lvl="2" indent="-127000" algn="just">
              <a:lnSpc>
                <a:spcPct val="150000"/>
              </a:lnSpc>
              <a:spcBef>
                <a:spcPts val="625"/>
              </a:spcBef>
              <a:buFont typeface="Arial"/>
              <a:buChar char="•"/>
              <a:tabLst>
                <a:tab pos="329565" algn="l"/>
              </a:tabLst>
            </a:pPr>
            <a:r>
              <a:rPr lang="en-IN" sz="2000" spc="35" dirty="0" smtClean="0">
                <a:latin typeface="Times New Roman"/>
                <a:cs typeface="Times New Roman"/>
              </a:rPr>
              <a:t>Next, </a:t>
            </a:r>
            <a:r>
              <a:rPr lang="en-IN" sz="2000" spc="-20" dirty="0" smtClean="0">
                <a:latin typeface="Times New Roman"/>
                <a:cs typeface="Times New Roman"/>
              </a:rPr>
              <a:t>we </a:t>
            </a:r>
            <a:r>
              <a:rPr lang="en-IN" sz="2000" spc="35" dirty="0" smtClean="0">
                <a:latin typeface="Times New Roman"/>
                <a:cs typeface="Times New Roman"/>
              </a:rPr>
              <a:t>can </a:t>
            </a:r>
            <a:r>
              <a:rPr lang="en-IN" sz="2000" dirty="0" smtClean="0">
                <a:latin typeface="Times New Roman"/>
                <a:cs typeface="Times New Roman"/>
              </a:rPr>
              <a:t>check </a:t>
            </a:r>
            <a:r>
              <a:rPr lang="en-IN" sz="2000" spc="50" dirty="0" smtClean="0">
                <a:latin typeface="Times New Roman"/>
                <a:cs typeface="Times New Roman"/>
              </a:rPr>
              <a:t>the </a:t>
            </a:r>
            <a:r>
              <a:rPr lang="en-IN" sz="2000" spc="20" dirty="0" smtClean="0">
                <a:latin typeface="Times New Roman"/>
                <a:cs typeface="Times New Roman"/>
              </a:rPr>
              <a:t>affordability </a:t>
            </a:r>
            <a:r>
              <a:rPr lang="en-IN" sz="2000" spc="-20" dirty="0" smtClean="0">
                <a:latin typeface="Times New Roman"/>
                <a:cs typeface="Times New Roman"/>
              </a:rPr>
              <a:t>of </a:t>
            </a:r>
            <a:r>
              <a:rPr lang="en-IN" sz="2000" spc="50" dirty="0" smtClean="0">
                <a:latin typeface="Times New Roman"/>
                <a:cs typeface="Times New Roman"/>
              </a:rPr>
              <a:t>the </a:t>
            </a:r>
            <a:r>
              <a:rPr lang="en-IN" sz="2000" spc="15" dirty="0" smtClean="0">
                <a:latin typeface="Times New Roman"/>
                <a:cs typeface="Times New Roman"/>
              </a:rPr>
              <a:t>houses </a:t>
            </a:r>
            <a:r>
              <a:rPr lang="en-IN" sz="2000" spc="20" dirty="0" smtClean="0">
                <a:latin typeface="Times New Roman"/>
                <a:cs typeface="Times New Roman"/>
              </a:rPr>
              <a:t>using </a:t>
            </a:r>
            <a:r>
              <a:rPr lang="en-IN" sz="2000" spc="50" dirty="0" smtClean="0">
                <a:latin typeface="Times New Roman"/>
                <a:cs typeface="Times New Roman"/>
              </a:rPr>
              <a:t>a dataset </a:t>
            </a:r>
            <a:r>
              <a:rPr lang="en-IN" sz="2000" spc="15" dirty="0" smtClean="0">
                <a:latin typeface="Times New Roman"/>
                <a:cs typeface="Times New Roman"/>
              </a:rPr>
              <a:t>from  </a:t>
            </a:r>
            <a:r>
              <a:rPr lang="en-IN" sz="2000" spc="-15" dirty="0" smtClean="0">
                <a:latin typeface="Times New Roman"/>
                <a:cs typeface="Times New Roman"/>
              </a:rPr>
              <a:t>Office </a:t>
            </a:r>
            <a:r>
              <a:rPr lang="en-IN" sz="2000" spc="5" dirty="0" smtClean="0">
                <a:latin typeface="Times New Roman"/>
                <a:cs typeface="Times New Roman"/>
              </a:rPr>
              <a:t>for </a:t>
            </a:r>
            <a:r>
              <a:rPr lang="en-IN" sz="2000" spc="35" dirty="0" smtClean="0">
                <a:latin typeface="Times New Roman"/>
                <a:cs typeface="Times New Roman"/>
              </a:rPr>
              <a:t>National Statistics. </a:t>
            </a:r>
            <a:r>
              <a:rPr lang="en-IN" sz="2000" spc="20" dirty="0" smtClean="0">
                <a:latin typeface="Times New Roman"/>
                <a:cs typeface="Times New Roman"/>
              </a:rPr>
              <a:t>ONS </a:t>
            </a:r>
            <a:r>
              <a:rPr lang="en-IN" sz="2000" spc="50" dirty="0" smtClean="0">
                <a:latin typeface="Times New Roman"/>
                <a:cs typeface="Times New Roman"/>
              </a:rPr>
              <a:t>Dataset </a:t>
            </a:r>
            <a:r>
              <a:rPr lang="en-IN" sz="2000" spc="5" dirty="0" smtClean="0">
                <a:latin typeface="Times New Roman"/>
                <a:cs typeface="Times New Roman"/>
              </a:rPr>
              <a:t>for</a:t>
            </a:r>
            <a:r>
              <a:rPr lang="en-IN" sz="2000" spc="30" dirty="0" smtClean="0">
                <a:latin typeface="Times New Roman"/>
                <a:cs typeface="Times New Roman"/>
              </a:rPr>
              <a:t> </a:t>
            </a:r>
            <a:r>
              <a:rPr lang="en-IN" sz="2000" spc="15" dirty="0" err="1" smtClean="0">
                <a:latin typeface="Times New Roman"/>
                <a:cs typeface="Times New Roman"/>
              </a:rPr>
              <a:t>Houseprice</a:t>
            </a:r>
            <a:r>
              <a:rPr lang="en-IN" sz="2000" spc="15" dirty="0" smtClean="0">
                <a:latin typeface="Times New Roman"/>
                <a:cs typeface="Times New Roman"/>
              </a:rPr>
              <a:t>.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328930" marR="5715" lvl="2" indent="-127000" algn="just">
              <a:lnSpc>
                <a:spcPct val="150000"/>
              </a:lnSpc>
              <a:spcBef>
                <a:spcPts val="635"/>
              </a:spcBef>
              <a:buFont typeface="Arial"/>
              <a:buChar char="•"/>
              <a:tabLst>
                <a:tab pos="329565" algn="l"/>
              </a:tabLst>
            </a:pPr>
            <a:r>
              <a:rPr lang="en-IN" sz="2000" spc="30" dirty="0" smtClean="0">
                <a:latin typeface="Times New Roman"/>
                <a:cs typeface="Times New Roman"/>
              </a:rPr>
              <a:t>During </a:t>
            </a:r>
            <a:r>
              <a:rPr lang="en-IN" sz="2000" spc="50" dirty="0" smtClean="0">
                <a:latin typeface="Times New Roman"/>
                <a:cs typeface="Times New Roman"/>
              </a:rPr>
              <a:t>the </a:t>
            </a:r>
            <a:r>
              <a:rPr lang="en-IN" sz="2000" spc="20" dirty="0" smtClean="0">
                <a:latin typeface="Times New Roman"/>
                <a:cs typeface="Times New Roman"/>
              </a:rPr>
              <a:t>research, </a:t>
            </a:r>
            <a:r>
              <a:rPr lang="en-IN" sz="2000" spc="25" dirty="0" smtClean="0">
                <a:latin typeface="Times New Roman"/>
                <a:cs typeface="Times New Roman"/>
              </a:rPr>
              <a:t>I </a:t>
            </a:r>
            <a:r>
              <a:rPr lang="en-IN" sz="2000" spc="10" dirty="0" smtClean="0">
                <a:latin typeface="Times New Roman"/>
                <a:cs typeface="Times New Roman"/>
              </a:rPr>
              <a:t>also </a:t>
            </a:r>
            <a:r>
              <a:rPr lang="en-IN" sz="2000" spc="25" dirty="0" smtClean="0">
                <a:latin typeface="Times New Roman"/>
                <a:cs typeface="Times New Roman"/>
              </a:rPr>
              <a:t>came </a:t>
            </a:r>
            <a:r>
              <a:rPr lang="en-IN" sz="2000" spc="15" dirty="0" smtClean="0">
                <a:latin typeface="Times New Roman"/>
                <a:cs typeface="Times New Roman"/>
              </a:rPr>
              <a:t>across </a:t>
            </a:r>
            <a:r>
              <a:rPr lang="en-IN" sz="2000" spc="50" dirty="0" smtClean="0">
                <a:latin typeface="Times New Roman"/>
                <a:cs typeface="Times New Roman"/>
              </a:rPr>
              <a:t>a </a:t>
            </a:r>
            <a:r>
              <a:rPr lang="en-IN" sz="2000" spc="20" dirty="0" smtClean="0">
                <a:latin typeface="Times New Roman"/>
                <a:cs typeface="Times New Roman"/>
              </a:rPr>
              <a:t>survey by </a:t>
            </a:r>
            <a:r>
              <a:rPr lang="en-IN" sz="2000" spc="35" dirty="0" err="1" smtClean="0">
                <a:latin typeface="Times New Roman"/>
                <a:cs typeface="Times New Roman"/>
              </a:rPr>
              <a:t>itv</a:t>
            </a:r>
            <a:r>
              <a:rPr lang="en-IN" sz="2000" spc="35" dirty="0" smtClean="0">
                <a:latin typeface="Times New Roman"/>
                <a:cs typeface="Times New Roman"/>
              </a:rPr>
              <a:t>, </a:t>
            </a:r>
            <a:r>
              <a:rPr lang="en-IN" sz="2000" spc="10" dirty="0" smtClean="0">
                <a:latin typeface="Times New Roman"/>
                <a:cs typeface="Times New Roman"/>
              </a:rPr>
              <a:t>which </a:t>
            </a:r>
            <a:r>
              <a:rPr lang="en-IN" sz="2000" spc="20" dirty="0" smtClean="0">
                <a:latin typeface="Times New Roman"/>
                <a:cs typeface="Times New Roman"/>
              </a:rPr>
              <a:t>records </a:t>
            </a:r>
            <a:r>
              <a:rPr lang="en-IN" sz="2000" spc="50" dirty="0" smtClean="0">
                <a:latin typeface="Times New Roman"/>
                <a:cs typeface="Times New Roman"/>
              </a:rPr>
              <a:t>the  </a:t>
            </a:r>
            <a:r>
              <a:rPr lang="en-IN" sz="2000" spc="25" dirty="0" smtClean="0">
                <a:latin typeface="Times New Roman"/>
                <a:cs typeface="Times New Roman"/>
              </a:rPr>
              <a:t>happiness index </a:t>
            </a:r>
            <a:r>
              <a:rPr lang="en-IN" sz="2000" spc="-20" dirty="0" smtClean="0">
                <a:latin typeface="Times New Roman"/>
                <a:cs typeface="Times New Roman"/>
              </a:rPr>
              <a:t>of </a:t>
            </a:r>
            <a:r>
              <a:rPr lang="en-IN" sz="2000" spc="50" dirty="0" smtClean="0">
                <a:latin typeface="Times New Roman"/>
                <a:cs typeface="Times New Roman"/>
              </a:rPr>
              <a:t>the </a:t>
            </a:r>
            <a:r>
              <a:rPr lang="en-IN" sz="2000" spc="20" dirty="0" smtClean="0">
                <a:latin typeface="Times New Roman"/>
                <a:cs typeface="Times New Roman"/>
              </a:rPr>
              <a:t>people </a:t>
            </a:r>
            <a:r>
              <a:rPr lang="en-IN" sz="2000" spc="25" dirty="0" smtClean="0">
                <a:latin typeface="Times New Roman"/>
                <a:cs typeface="Times New Roman"/>
              </a:rPr>
              <a:t>in </a:t>
            </a:r>
            <a:r>
              <a:rPr lang="en-IN" sz="2000" spc="30" dirty="0" err="1" smtClean="0">
                <a:latin typeface="Times New Roman"/>
                <a:cs typeface="Times New Roman"/>
              </a:rPr>
              <a:t>uk</a:t>
            </a:r>
            <a:r>
              <a:rPr lang="en-IN" sz="2000" spc="30" dirty="0" smtClean="0">
                <a:latin typeface="Times New Roman"/>
                <a:cs typeface="Times New Roman"/>
              </a:rPr>
              <a:t>. </a:t>
            </a:r>
            <a:r>
              <a:rPr lang="en-IN" sz="2000" spc="50" dirty="0" smtClean="0">
                <a:latin typeface="Times New Roman"/>
                <a:cs typeface="Times New Roman"/>
              </a:rPr>
              <a:t>The </a:t>
            </a:r>
            <a:r>
              <a:rPr lang="en-IN" sz="2000" spc="15" dirty="0" smtClean="0">
                <a:latin typeface="Times New Roman"/>
                <a:cs typeface="Times New Roman"/>
              </a:rPr>
              <a:t>link </a:t>
            </a:r>
            <a:r>
              <a:rPr lang="en-IN" sz="2000" spc="5" dirty="0" smtClean="0">
                <a:latin typeface="Times New Roman"/>
                <a:cs typeface="Times New Roman"/>
              </a:rPr>
              <a:t>for </a:t>
            </a:r>
            <a:r>
              <a:rPr lang="en-IN" sz="2000" spc="50" dirty="0" smtClean="0">
                <a:latin typeface="Times New Roman"/>
                <a:cs typeface="Times New Roman"/>
              </a:rPr>
              <a:t>the </a:t>
            </a:r>
            <a:r>
              <a:rPr lang="en-IN" sz="2000" spc="45" dirty="0" smtClean="0">
                <a:latin typeface="Times New Roman"/>
                <a:cs typeface="Times New Roman"/>
              </a:rPr>
              <a:t>report </a:t>
            </a:r>
            <a:r>
              <a:rPr lang="en-IN" sz="2000" dirty="0" smtClean="0">
                <a:latin typeface="Times New Roman"/>
                <a:cs typeface="Times New Roman"/>
              </a:rPr>
              <a:t>is </a:t>
            </a:r>
            <a:r>
              <a:rPr lang="en-IN" sz="2000" spc="35" dirty="0" smtClean="0">
                <a:latin typeface="Times New Roman"/>
                <a:cs typeface="Times New Roman"/>
                <a:hlinkClick r:id="rId4"/>
              </a:rPr>
              <a:t>Happiest  </a:t>
            </a:r>
            <a:r>
              <a:rPr lang="en-IN" sz="2000" spc="20" dirty="0" smtClean="0">
                <a:latin typeface="Times New Roman"/>
                <a:cs typeface="Times New Roman"/>
                <a:hlinkClick r:id="rId4"/>
              </a:rPr>
              <a:t>Boroughs </a:t>
            </a:r>
            <a:r>
              <a:rPr lang="en-IN" sz="2000" spc="15" dirty="0" smtClean="0">
                <a:latin typeface="Times New Roman"/>
                <a:cs typeface="Times New Roman"/>
                <a:hlinkClick r:id="rId4"/>
              </a:rPr>
              <a:t>revealed </a:t>
            </a:r>
            <a:r>
              <a:rPr lang="en-IN" sz="2000" spc="20" dirty="0" smtClean="0">
                <a:latin typeface="Times New Roman"/>
                <a:cs typeface="Times New Roman"/>
                <a:hlinkClick r:id="rId4"/>
              </a:rPr>
              <a:t>by </a:t>
            </a:r>
            <a:r>
              <a:rPr lang="en-IN" sz="2000" spc="50" dirty="0" smtClean="0">
                <a:latin typeface="Times New Roman"/>
                <a:cs typeface="Times New Roman"/>
                <a:hlinkClick r:id="rId4"/>
              </a:rPr>
              <a:t>ITV </a:t>
            </a:r>
            <a:r>
              <a:rPr lang="en-IN" sz="2000" spc="25" dirty="0" smtClean="0">
                <a:latin typeface="Times New Roman"/>
                <a:cs typeface="Times New Roman"/>
              </a:rPr>
              <a:t>. </a:t>
            </a:r>
            <a:r>
              <a:rPr lang="en-IN" sz="2000" spc="50" dirty="0" smtClean="0">
                <a:latin typeface="Times New Roman"/>
                <a:cs typeface="Times New Roman"/>
              </a:rPr>
              <a:t>The </a:t>
            </a:r>
            <a:r>
              <a:rPr lang="en-IN" sz="2000" spc="65" dirty="0" smtClean="0">
                <a:latin typeface="Times New Roman"/>
                <a:cs typeface="Times New Roman"/>
              </a:rPr>
              <a:t>data </a:t>
            </a:r>
            <a:r>
              <a:rPr lang="en-IN" sz="2000" spc="15" dirty="0" smtClean="0">
                <a:latin typeface="Times New Roman"/>
                <a:cs typeface="Times New Roman"/>
              </a:rPr>
              <a:t>from </a:t>
            </a:r>
            <a:r>
              <a:rPr lang="en-IN" sz="2000" spc="35" dirty="0" smtClean="0">
                <a:latin typeface="Times New Roman"/>
                <a:cs typeface="Times New Roman"/>
              </a:rPr>
              <a:t>this </a:t>
            </a:r>
            <a:r>
              <a:rPr lang="en-IN" sz="2000" spc="5" dirty="0" smtClean="0">
                <a:latin typeface="Times New Roman"/>
                <a:cs typeface="Times New Roman"/>
              </a:rPr>
              <a:t>web </a:t>
            </a:r>
            <a:r>
              <a:rPr lang="en-IN" sz="2000" spc="25" dirty="0" smtClean="0">
                <a:latin typeface="Times New Roman"/>
                <a:cs typeface="Times New Roman"/>
              </a:rPr>
              <a:t>page </a:t>
            </a:r>
            <a:r>
              <a:rPr lang="en-IN" sz="2000" spc="35" dirty="0" smtClean="0">
                <a:latin typeface="Times New Roman"/>
                <a:cs typeface="Times New Roman"/>
              </a:rPr>
              <a:t>can be scrapped  </a:t>
            </a:r>
            <a:r>
              <a:rPr lang="en-IN" sz="2000" spc="50" dirty="0" smtClean="0">
                <a:latin typeface="Times New Roman"/>
                <a:cs typeface="Times New Roman"/>
              </a:rPr>
              <a:t>and the </a:t>
            </a:r>
            <a:r>
              <a:rPr lang="en-IN" sz="2000" spc="45" dirty="0" smtClean="0">
                <a:latin typeface="Times New Roman"/>
                <a:cs typeface="Times New Roman"/>
              </a:rPr>
              <a:t>best </a:t>
            </a:r>
            <a:r>
              <a:rPr lang="en-IN" sz="2000" spc="25" dirty="0" smtClean="0">
                <a:latin typeface="Times New Roman"/>
                <a:cs typeface="Times New Roman"/>
              </a:rPr>
              <a:t>boroughs </a:t>
            </a:r>
            <a:r>
              <a:rPr lang="en-IN" sz="2000" spc="35" dirty="0" smtClean="0">
                <a:latin typeface="Times New Roman"/>
                <a:cs typeface="Times New Roman"/>
              </a:rPr>
              <a:t>can be </a:t>
            </a:r>
            <a:r>
              <a:rPr lang="en-IN" sz="2000" spc="25" dirty="0" smtClean="0">
                <a:latin typeface="Times New Roman"/>
                <a:cs typeface="Times New Roman"/>
              </a:rPr>
              <a:t>found</a:t>
            </a:r>
            <a:r>
              <a:rPr lang="en-IN" sz="2000" spc="40" dirty="0" smtClean="0">
                <a:latin typeface="Times New Roman"/>
                <a:cs typeface="Times New Roman"/>
              </a:rPr>
              <a:t> </a:t>
            </a:r>
            <a:r>
              <a:rPr lang="en-IN" sz="2000" spc="45" dirty="0" smtClean="0">
                <a:latin typeface="Times New Roman"/>
                <a:cs typeface="Times New Roman"/>
              </a:rPr>
              <a:t>out.</a:t>
            </a:r>
          </a:p>
          <a:p>
            <a:pPr marL="328930" marR="5715" lvl="2" indent="-127000" algn="just">
              <a:lnSpc>
                <a:spcPct val="150000"/>
              </a:lnSpc>
              <a:spcBef>
                <a:spcPts val="635"/>
              </a:spcBef>
              <a:buFont typeface="Arial"/>
              <a:buChar char="•"/>
              <a:tabLst>
                <a:tab pos="329565" algn="l"/>
              </a:tabLst>
            </a:pPr>
            <a:r>
              <a:rPr lang="en-IN" sz="2000" spc="30" dirty="0" smtClean="0">
                <a:latin typeface="Times New Roman"/>
                <a:cs typeface="Times New Roman"/>
              </a:rPr>
              <a:t>Finally</a:t>
            </a:r>
            <a:r>
              <a:rPr lang="en-IN" sz="2000" spc="-5" dirty="0" smtClean="0">
                <a:latin typeface="Times New Roman"/>
                <a:cs typeface="Times New Roman"/>
              </a:rPr>
              <a:t> </a:t>
            </a:r>
            <a:r>
              <a:rPr lang="en-IN" sz="2000" spc="50" dirty="0" smtClean="0">
                <a:latin typeface="Times New Roman"/>
                <a:cs typeface="Times New Roman"/>
              </a:rPr>
              <a:t>to</a:t>
            </a:r>
            <a:r>
              <a:rPr lang="en-IN" sz="2000" spc="5" dirty="0" smtClean="0">
                <a:latin typeface="Times New Roman"/>
                <a:cs typeface="Times New Roman"/>
              </a:rPr>
              <a:t> </a:t>
            </a:r>
            <a:r>
              <a:rPr lang="en-IN" sz="2000" spc="10" dirty="0" smtClean="0">
                <a:latin typeface="Times New Roman"/>
                <a:cs typeface="Times New Roman"/>
              </a:rPr>
              <a:t>find</a:t>
            </a:r>
            <a:r>
              <a:rPr lang="en-IN" sz="2000" dirty="0" smtClean="0">
                <a:latin typeface="Times New Roman"/>
                <a:cs typeface="Times New Roman"/>
              </a:rPr>
              <a:t> </a:t>
            </a:r>
            <a:r>
              <a:rPr lang="en-IN" sz="2000" spc="50" dirty="0" smtClean="0">
                <a:latin typeface="Times New Roman"/>
                <a:cs typeface="Times New Roman"/>
              </a:rPr>
              <a:t>the</a:t>
            </a:r>
            <a:r>
              <a:rPr lang="en-IN" sz="2000" spc="5" dirty="0" smtClean="0">
                <a:latin typeface="Times New Roman"/>
                <a:cs typeface="Times New Roman"/>
              </a:rPr>
              <a:t> </a:t>
            </a:r>
            <a:r>
              <a:rPr lang="en-IN" sz="2000" spc="35" dirty="0" smtClean="0">
                <a:latin typeface="Times New Roman"/>
                <a:cs typeface="Times New Roman"/>
              </a:rPr>
              <a:t>districts</a:t>
            </a:r>
            <a:r>
              <a:rPr lang="en-IN" sz="2000" dirty="0" smtClean="0">
                <a:latin typeface="Times New Roman"/>
                <a:cs typeface="Times New Roman"/>
              </a:rPr>
              <a:t> </a:t>
            </a:r>
            <a:r>
              <a:rPr lang="en-IN" sz="2000" spc="25" dirty="0" smtClean="0">
                <a:latin typeface="Times New Roman"/>
                <a:cs typeface="Times New Roman"/>
              </a:rPr>
              <a:t>in</a:t>
            </a:r>
            <a:r>
              <a:rPr lang="en-IN" sz="2000" spc="-5" dirty="0" smtClean="0">
                <a:latin typeface="Times New Roman"/>
                <a:cs typeface="Times New Roman"/>
              </a:rPr>
              <a:t> </a:t>
            </a:r>
            <a:r>
              <a:rPr lang="en-IN" sz="2000" spc="45" dirty="0" smtClean="0">
                <a:latin typeface="Times New Roman"/>
                <a:cs typeface="Times New Roman"/>
              </a:rPr>
              <a:t>Sutton,</a:t>
            </a:r>
            <a:r>
              <a:rPr lang="en-IN" sz="2000" spc="20" dirty="0" smtClean="0">
                <a:latin typeface="Times New Roman"/>
                <a:cs typeface="Times New Roman"/>
              </a:rPr>
              <a:t> </a:t>
            </a:r>
            <a:r>
              <a:rPr lang="en-IN" sz="2000" spc="10" dirty="0" smtClean="0">
                <a:latin typeface="Times New Roman"/>
                <a:cs typeface="Times New Roman"/>
              </a:rPr>
              <a:t>which</a:t>
            </a:r>
            <a:r>
              <a:rPr lang="en-IN" sz="2000" dirty="0" smtClean="0">
                <a:latin typeface="Times New Roman"/>
                <a:cs typeface="Times New Roman"/>
              </a:rPr>
              <a:t> is </a:t>
            </a:r>
            <a:r>
              <a:rPr lang="en-IN" sz="2000" spc="50" dirty="0" smtClean="0">
                <a:latin typeface="Times New Roman"/>
                <a:cs typeface="Times New Roman"/>
              </a:rPr>
              <a:t>the</a:t>
            </a:r>
            <a:r>
              <a:rPr lang="en-IN" sz="2000" dirty="0" smtClean="0">
                <a:latin typeface="Times New Roman"/>
                <a:cs typeface="Times New Roman"/>
              </a:rPr>
              <a:t> </a:t>
            </a:r>
            <a:r>
              <a:rPr lang="en-IN" sz="2000" spc="45" dirty="0" smtClean="0">
                <a:latin typeface="Times New Roman"/>
                <a:cs typeface="Times New Roman"/>
              </a:rPr>
              <a:t>best</a:t>
            </a:r>
            <a:r>
              <a:rPr lang="en-IN" sz="2000" spc="-5" dirty="0" smtClean="0">
                <a:latin typeface="Times New Roman"/>
                <a:cs typeface="Times New Roman"/>
              </a:rPr>
              <a:t> </a:t>
            </a:r>
            <a:r>
              <a:rPr lang="en-IN" sz="2000" spc="30" dirty="0" smtClean="0">
                <a:latin typeface="Times New Roman"/>
                <a:cs typeface="Times New Roman"/>
              </a:rPr>
              <a:t>borough</a:t>
            </a:r>
            <a:r>
              <a:rPr lang="en-IN" sz="2000" dirty="0" smtClean="0">
                <a:latin typeface="Times New Roman"/>
                <a:cs typeface="Times New Roman"/>
              </a:rPr>
              <a:t> </a:t>
            </a:r>
            <a:r>
              <a:rPr lang="en-IN" sz="2000" spc="5" dirty="0" smtClean="0">
                <a:latin typeface="Times New Roman"/>
                <a:cs typeface="Times New Roman"/>
              </a:rPr>
              <a:t>for</a:t>
            </a:r>
            <a:r>
              <a:rPr lang="en-IN" sz="2000" dirty="0" smtClean="0">
                <a:latin typeface="Times New Roman"/>
                <a:cs typeface="Times New Roman"/>
              </a:rPr>
              <a:t> </a:t>
            </a:r>
            <a:r>
              <a:rPr lang="en-IN" sz="2000" spc="30" dirty="0" smtClean="0">
                <a:latin typeface="Times New Roman"/>
                <a:cs typeface="Times New Roman"/>
              </a:rPr>
              <a:t>buying  </a:t>
            </a:r>
            <a:r>
              <a:rPr lang="en-IN" sz="2000" spc="50" dirty="0" smtClean="0">
                <a:latin typeface="Times New Roman"/>
                <a:cs typeface="Times New Roman"/>
              </a:rPr>
              <a:t>a </a:t>
            </a:r>
            <a:r>
              <a:rPr lang="en-IN" sz="2000" spc="20" dirty="0" smtClean="0">
                <a:latin typeface="Times New Roman"/>
                <a:cs typeface="Times New Roman"/>
              </a:rPr>
              <a:t>house, </a:t>
            </a:r>
            <a:r>
              <a:rPr lang="en-IN" sz="2000" spc="-20" dirty="0" smtClean="0">
                <a:latin typeface="Times New Roman"/>
                <a:cs typeface="Times New Roman"/>
              </a:rPr>
              <a:t>we </a:t>
            </a:r>
            <a:r>
              <a:rPr lang="en-IN" sz="2000" spc="30" dirty="0" smtClean="0">
                <a:latin typeface="Times New Roman"/>
                <a:cs typeface="Times New Roman"/>
              </a:rPr>
              <a:t>scarp </a:t>
            </a:r>
            <a:r>
              <a:rPr lang="en-IN" sz="2000" spc="50" dirty="0" smtClean="0">
                <a:latin typeface="Times New Roman"/>
                <a:cs typeface="Times New Roman"/>
              </a:rPr>
              <a:t>the </a:t>
            </a:r>
            <a:r>
              <a:rPr lang="en-IN" sz="2000" dirty="0" smtClean="0">
                <a:latin typeface="Times New Roman"/>
                <a:cs typeface="Times New Roman"/>
              </a:rPr>
              <a:t>wiki </a:t>
            </a:r>
            <a:r>
              <a:rPr lang="en-IN" sz="2000" spc="20" dirty="0" smtClean="0">
                <a:latin typeface="Times New Roman"/>
                <a:cs typeface="Times New Roman"/>
              </a:rPr>
              <a:t>page: </a:t>
            </a:r>
            <a:r>
              <a:rPr lang="en-IN" sz="2000" spc="30" dirty="0" smtClean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Districts </a:t>
            </a:r>
            <a:r>
              <a:rPr lang="en-IN" sz="2000" spc="25" dirty="0" smtClean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in London Borough </a:t>
            </a:r>
            <a:r>
              <a:rPr lang="en-IN" sz="2000" spc="-20" dirty="0" smtClean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of</a:t>
            </a:r>
            <a:r>
              <a:rPr lang="en-IN" sz="2000" spc="130" dirty="0" smtClean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lang="en-IN" sz="2000" spc="50" dirty="0" smtClean="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Sutton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201930" marR="5715" lvl="2" indent="0" algn="just">
              <a:lnSpc>
                <a:spcPct val="150000"/>
              </a:lnSpc>
              <a:spcBef>
                <a:spcPts val="635"/>
              </a:spcBef>
              <a:buNone/>
              <a:tabLst>
                <a:tab pos="329565" algn="l"/>
              </a:tabLst>
            </a:pPr>
            <a:endParaRPr lang="en-IN" sz="20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240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43" y="692696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IN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b="1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052736"/>
            <a:ext cx="7992888" cy="187220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i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800" b="1" i="1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IN" sz="2800" b="1"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b="1" i="1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London </a:t>
            </a:r>
            <a:r>
              <a:rPr lang="en-IN" sz="2800" b="1" i="1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borough </a:t>
            </a:r>
            <a:r>
              <a:rPr lang="en-IN" sz="2800" b="1" i="1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 </a:t>
            </a:r>
            <a:r>
              <a:rPr lang="en-IN" sz="28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28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2800" spc="2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IN" sz="2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scrap </a:t>
            </a:r>
            <a:r>
              <a:rPr lang="en-IN" sz="2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spc="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wikipage</a:t>
            </a:r>
            <a:r>
              <a:rPr lang="en-IN" sz="28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IN" sz="280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that, </a:t>
            </a:r>
            <a:r>
              <a:rPr lang="en-IN" sz="28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manipulation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lang="en-IN" sz="28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lang="en-IN" sz="28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en-IN" sz="2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 the </a:t>
            </a:r>
            <a:r>
              <a:rPr lang="en-IN" sz="28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 name </a:t>
            </a:r>
            <a:r>
              <a:rPr lang="en-IN"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boroughs </a:t>
            </a:r>
            <a:r>
              <a:rPr lang="en-IN" sz="28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28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extracted. </a:t>
            </a:r>
            <a:r>
              <a:rPr lang="en-IN" sz="2800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</a:t>
            </a:r>
            <a:r>
              <a:rPr lang="en-IN" sz="2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 </a:t>
            </a:r>
            <a:r>
              <a:rPr lang="en-IN" sz="2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lang="en-IN" sz="28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IN" sz="2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important, </a:t>
            </a:r>
            <a:r>
              <a:rPr lang="en-IN" sz="2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2800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IN" sz="2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the </a:t>
            </a:r>
            <a:r>
              <a:rPr lang="en-IN" sz="28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project, </a:t>
            </a:r>
            <a:r>
              <a:rPr lang="en-IN"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IN" sz="28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IN" sz="28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Borough </a:t>
            </a:r>
            <a:r>
              <a:rPr lang="en-IN" sz="28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  </a:t>
            </a:r>
            <a:r>
              <a:rPr lang="en-IN" sz="2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2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IN"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8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2800" spc="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frames.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bject 3"/>
          <p:cNvSpPr/>
          <p:nvPr/>
        </p:nvSpPr>
        <p:spPr>
          <a:xfrm>
            <a:off x="2339752" y="2348880"/>
            <a:ext cx="3600073" cy="1800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/>
          <p:nvPr/>
        </p:nvSpPr>
        <p:spPr>
          <a:xfrm>
            <a:off x="611560" y="4293096"/>
            <a:ext cx="7920880" cy="22615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54125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Times New Roman"/>
                <a:cs typeface="Times New Roman"/>
              </a:rPr>
              <a:t>Figure </a:t>
            </a:r>
            <a:r>
              <a:rPr sz="1000" spc="-5" dirty="0">
                <a:latin typeface="Times New Roman"/>
                <a:cs typeface="Times New Roman"/>
              </a:rPr>
              <a:t>1: </a:t>
            </a:r>
            <a:r>
              <a:rPr sz="1000" spc="30" dirty="0">
                <a:latin typeface="Times New Roman"/>
                <a:cs typeface="Times New Roman"/>
              </a:rPr>
              <a:t>List </a:t>
            </a:r>
            <a:r>
              <a:rPr sz="1000" spc="-20" dirty="0">
                <a:latin typeface="Times New Roman"/>
                <a:cs typeface="Times New Roman"/>
              </a:rPr>
              <a:t>of </a:t>
            </a:r>
            <a:r>
              <a:rPr sz="1000" spc="25" dirty="0">
                <a:latin typeface="Times New Roman"/>
                <a:cs typeface="Times New Roman"/>
              </a:rPr>
              <a:t>London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Borough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b="1" spc="-55" dirty="0">
                <a:latin typeface="Georgia"/>
                <a:cs typeface="Georgia"/>
              </a:rPr>
              <a:t>For </a:t>
            </a:r>
            <a:r>
              <a:rPr sz="1000" b="1" spc="-15" dirty="0">
                <a:latin typeface="Georgia"/>
                <a:cs typeface="Georgia"/>
              </a:rPr>
              <a:t>the </a:t>
            </a:r>
            <a:r>
              <a:rPr sz="1000" b="1" spc="-45" dirty="0">
                <a:latin typeface="Georgia"/>
                <a:cs typeface="Georgia"/>
              </a:rPr>
              <a:t>crime </a:t>
            </a:r>
            <a:r>
              <a:rPr sz="1000" b="1" spc="-25" dirty="0">
                <a:latin typeface="Georgia"/>
                <a:cs typeface="Georgia"/>
              </a:rPr>
              <a:t>rate </a:t>
            </a:r>
            <a:r>
              <a:rPr sz="1000" b="1" spc="-30" dirty="0">
                <a:latin typeface="Georgia"/>
                <a:cs typeface="Georgia"/>
              </a:rPr>
              <a:t>analysis</a:t>
            </a:r>
            <a:r>
              <a:rPr sz="1000" spc="-30" dirty="0">
                <a:latin typeface="Times New Roman"/>
                <a:cs typeface="Times New Roman"/>
              </a:rPr>
              <a:t>,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65" dirty="0">
                <a:latin typeface="Times New Roman"/>
                <a:cs typeface="Times New Roman"/>
              </a:rPr>
              <a:t>data </a:t>
            </a:r>
            <a:r>
              <a:rPr sz="1000" spc="35" dirty="0">
                <a:latin typeface="Times New Roman"/>
                <a:cs typeface="Times New Roman"/>
              </a:rPr>
              <a:t>set </a:t>
            </a:r>
            <a:r>
              <a:rPr sz="1000" spc="15" dirty="0">
                <a:latin typeface="Times New Roman"/>
                <a:cs typeface="Times New Roman"/>
              </a:rPr>
              <a:t>from Kaggle </a:t>
            </a:r>
            <a:r>
              <a:rPr sz="1000" dirty="0">
                <a:latin typeface="Times New Roman"/>
                <a:cs typeface="Times New Roman"/>
              </a:rPr>
              <a:t>is </a:t>
            </a:r>
            <a:r>
              <a:rPr sz="1000" spc="20" dirty="0">
                <a:latin typeface="Times New Roman"/>
                <a:cs typeface="Times New Roman"/>
              </a:rPr>
              <a:t>downloaded. </a:t>
            </a:r>
            <a:r>
              <a:rPr sz="1000" spc="50" dirty="0">
                <a:latin typeface="Times New Roman"/>
                <a:cs typeface="Times New Roman"/>
              </a:rPr>
              <a:t>The  dataset </a:t>
            </a:r>
            <a:r>
              <a:rPr sz="1000" spc="20" dirty="0">
                <a:latin typeface="Times New Roman"/>
                <a:cs typeface="Times New Roman"/>
              </a:rPr>
              <a:t>consist</a:t>
            </a:r>
            <a:r>
              <a:rPr sz="1000" spc="10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of:</a:t>
            </a:r>
            <a:endParaRPr sz="1000" dirty="0">
              <a:latin typeface="Times New Roman"/>
              <a:cs typeface="Times New Roman"/>
            </a:endParaRPr>
          </a:p>
          <a:p>
            <a:pPr marL="328930" indent="-127635">
              <a:lnSpc>
                <a:spcPts val="1200"/>
              </a:lnSpc>
              <a:spcBef>
                <a:spcPts val="790"/>
              </a:spcBef>
              <a:buFont typeface="Arial"/>
              <a:buChar char="•"/>
              <a:tabLst>
                <a:tab pos="329565" algn="l"/>
              </a:tabLst>
            </a:pPr>
            <a:r>
              <a:rPr sz="1000" spc="10" dirty="0">
                <a:latin typeface="Times New Roman"/>
                <a:cs typeface="Times New Roman"/>
              </a:rPr>
              <a:t>lsoa code: </a:t>
            </a:r>
            <a:r>
              <a:rPr sz="1000" spc="15" dirty="0">
                <a:latin typeface="Times New Roman"/>
                <a:cs typeface="Times New Roman"/>
              </a:rPr>
              <a:t>code </a:t>
            </a:r>
            <a:r>
              <a:rPr sz="1000" spc="5" dirty="0">
                <a:latin typeface="Times New Roman"/>
                <a:cs typeface="Times New Roman"/>
              </a:rPr>
              <a:t>for </a:t>
            </a:r>
            <a:r>
              <a:rPr sz="1000" dirty="0">
                <a:latin typeface="Times New Roman"/>
                <a:cs typeface="Times New Roman"/>
              </a:rPr>
              <a:t>Lower </a:t>
            </a:r>
            <a:r>
              <a:rPr sz="1000" spc="35" dirty="0">
                <a:latin typeface="Times New Roman"/>
                <a:cs typeface="Times New Roman"/>
              </a:rPr>
              <a:t>Super </a:t>
            </a:r>
            <a:r>
              <a:rPr sz="1000" spc="70" dirty="0">
                <a:latin typeface="Times New Roman"/>
                <a:cs typeface="Times New Roman"/>
              </a:rPr>
              <a:t>Output </a:t>
            </a:r>
            <a:r>
              <a:rPr sz="1000" spc="30" dirty="0">
                <a:latin typeface="Times New Roman"/>
                <a:cs typeface="Times New Roman"/>
              </a:rPr>
              <a:t>Area </a:t>
            </a:r>
            <a:r>
              <a:rPr sz="1000" spc="25" dirty="0">
                <a:latin typeface="Times New Roman"/>
                <a:cs typeface="Times New Roman"/>
              </a:rPr>
              <a:t>in </a:t>
            </a:r>
            <a:r>
              <a:rPr sz="1000" spc="45" dirty="0">
                <a:latin typeface="Times New Roman"/>
                <a:cs typeface="Times New Roman"/>
              </a:rPr>
              <a:t>Greater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London</a:t>
            </a:r>
            <a:endParaRPr sz="1000" dirty="0">
              <a:latin typeface="Times New Roman"/>
              <a:cs typeface="Times New Roman"/>
            </a:endParaRPr>
          </a:p>
          <a:p>
            <a:pPr marL="328930" indent="-127635">
              <a:lnSpc>
                <a:spcPts val="1195"/>
              </a:lnSpc>
              <a:buFont typeface="Arial"/>
              <a:buChar char="•"/>
              <a:tabLst>
                <a:tab pos="329565" algn="l"/>
              </a:tabLst>
            </a:pPr>
            <a:r>
              <a:rPr sz="1000" spc="25" dirty="0">
                <a:latin typeface="Times New Roman"/>
                <a:cs typeface="Times New Roman"/>
              </a:rPr>
              <a:t>borough: </a:t>
            </a:r>
            <a:r>
              <a:rPr sz="1000" spc="30" dirty="0">
                <a:latin typeface="Times New Roman"/>
                <a:cs typeface="Times New Roman"/>
              </a:rPr>
              <a:t>Common </a:t>
            </a:r>
            <a:r>
              <a:rPr sz="1000" spc="35" dirty="0">
                <a:latin typeface="Times New Roman"/>
                <a:cs typeface="Times New Roman"/>
              </a:rPr>
              <a:t>name </a:t>
            </a:r>
            <a:r>
              <a:rPr sz="1000" spc="5" dirty="0">
                <a:latin typeface="Times New Roman"/>
                <a:cs typeface="Times New Roman"/>
              </a:rPr>
              <a:t>for </a:t>
            </a:r>
            <a:r>
              <a:rPr sz="1000" spc="25" dirty="0">
                <a:latin typeface="Times New Roman"/>
                <a:cs typeface="Times New Roman"/>
              </a:rPr>
              <a:t>London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borough.</a:t>
            </a:r>
            <a:endParaRPr sz="1000" dirty="0">
              <a:latin typeface="Times New Roman"/>
              <a:cs typeface="Times New Roman"/>
            </a:endParaRPr>
          </a:p>
          <a:p>
            <a:pPr marL="328930" indent="-127635">
              <a:lnSpc>
                <a:spcPts val="1195"/>
              </a:lnSpc>
              <a:buFont typeface="Arial"/>
              <a:buChar char="•"/>
              <a:tabLst>
                <a:tab pos="329565" algn="l"/>
              </a:tabLst>
            </a:pPr>
            <a:r>
              <a:rPr sz="1000" spc="45" dirty="0">
                <a:latin typeface="Times New Roman"/>
                <a:cs typeface="Times New Roman"/>
              </a:rPr>
              <a:t>major </a:t>
            </a:r>
            <a:r>
              <a:rPr sz="1000" spc="25" dirty="0">
                <a:latin typeface="Times New Roman"/>
                <a:cs typeface="Times New Roman"/>
              </a:rPr>
              <a:t>category: </a:t>
            </a:r>
            <a:r>
              <a:rPr sz="1000" spc="15" dirty="0">
                <a:latin typeface="Times New Roman"/>
                <a:cs typeface="Times New Roman"/>
              </a:rPr>
              <a:t>High </a:t>
            </a:r>
            <a:r>
              <a:rPr sz="1000" spc="-5" dirty="0">
                <a:latin typeface="Times New Roman"/>
                <a:cs typeface="Times New Roman"/>
              </a:rPr>
              <a:t>level </a:t>
            </a:r>
            <a:r>
              <a:rPr sz="1000" spc="30" dirty="0">
                <a:latin typeface="Times New Roman"/>
                <a:cs typeface="Times New Roman"/>
              </a:rPr>
              <a:t>categorization </a:t>
            </a:r>
            <a:r>
              <a:rPr sz="1000" spc="-20" dirty="0">
                <a:latin typeface="Times New Roman"/>
                <a:cs typeface="Times New Roman"/>
              </a:rPr>
              <a:t>of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crime</a:t>
            </a:r>
            <a:endParaRPr sz="1000" dirty="0">
              <a:latin typeface="Times New Roman"/>
              <a:cs typeface="Times New Roman"/>
            </a:endParaRPr>
          </a:p>
          <a:p>
            <a:pPr marL="328930" indent="-127635">
              <a:lnSpc>
                <a:spcPts val="1195"/>
              </a:lnSpc>
              <a:buFont typeface="Arial"/>
              <a:buChar char="•"/>
              <a:tabLst>
                <a:tab pos="329565" algn="l"/>
              </a:tabLst>
            </a:pPr>
            <a:r>
              <a:rPr sz="1000" spc="30" dirty="0">
                <a:latin typeface="Times New Roman"/>
                <a:cs typeface="Times New Roman"/>
              </a:rPr>
              <a:t>minor </a:t>
            </a:r>
            <a:r>
              <a:rPr sz="1000" spc="25" dirty="0">
                <a:latin typeface="Times New Roman"/>
                <a:cs typeface="Times New Roman"/>
              </a:rPr>
              <a:t>category: </a:t>
            </a:r>
            <a:r>
              <a:rPr sz="1000" spc="-10" dirty="0">
                <a:latin typeface="Times New Roman"/>
                <a:cs typeface="Times New Roman"/>
              </a:rPr>
              <a:t>Low </a:t>
            </a:r>
            <a:r>
              <a:rPr sz="1000" spc="-5" dirty="0">
                <a:latin typeface="Times New Roman"/>
                <a:cs typeface="Times New Roman"/>
              </a:rPr>
              <a:t>level </a:t>
            </a:r>
            <a:r>
              <a:rPr sz="1000" spc="30" dirty="0">
                <a:latin typeface="Times New Roman"/>
                <a:cs typeface="Times New Roman"/>
              </a:rPr>
              <a:t>categorization </a:t>
            </a:r>
            <a:r>
              <a:rPr sz="1000" spc="-20" dirty="0">
                <a:latin typeface="Times New Roman"/>
                <a:cs typeface="Times New Roman"/>
              </a:rPr>
              <a:t>of </a:t>
            </a:r>
            <a:r>
              <a:rPr sz="1000" spc="20" dirty="0">
                <a:latin typeface="Times New Roman"/>
                <a:cs typeface="Times New Roman"/>
              </a:rPr>
              <a:t>crime </a:t>
            </a:r>
            <a:r>
              <a:rPr sz="1000" spc="30" dirty="0">
                <a:latin typeface="Times New Roman"/>
                <a:cs typeface="Times New Roman"/>
              </a:rPr>
              <a:t>within </a:t>
            </a:r>
            <a:r>
              <a:rPr sz="1000" spc="45" dirty="0">
                <a:latin typeface="Times New Roman"/>
                <a:cs typeface="Times New Roman"/>
              </a:rPr>
              <a:t>major </a:t>
            </a:r>
            <a:r>
              <a:rPr sz="1000" spc="15" dirty="0">
                <a:latin typeface="Times New Roman"/>
                <a:cs typeface="Times New Roman"/>
              </a:rPr>
              <a:t>category.</a:t>
            </a:r>
            <a:endParaRPr sz="1000" dirty="0">
              <a:latin typeface="Times New Roman"/>
              <a:cs typeface="Times New Roman"/>
            </a:endParaRPr>
          </a:p>
          <a:p>
            <a:pPr marL="328930" indent="-127635">
              <a:lnSpc>
                <a:spcPts val="1195"/>
              </a:lnSpc>
              <a:buFont typeface="Arial"/>
              <a:buChar char="•"/>
              <a:tabLst>
                <a:tab pos="329565" algn="l"/>
              </a:tabLst>
            </a:pPr>
            <a:r>
              <a:rPr sz="1000" spc="10" dirty="0">
                <a:latin typeface="Times New Roman"/>
                <a:cs typeface="Times New Roman"/>
              </a:rPr>
              <a:t>value: </a:t>
            </a:r>
            <a:r>
              <a:rPr sz="1000" spc="35" dirty="0">
                <a:latin typeface="Times New Roman"/>
                <a:cs typeface="Times New Roman"/>
              </a:rPr>
              <a:t>monthly </a:t>
            </a:r>
            <a:r>
              <a:rPr sz="1000" spc="40" dirty="0">
                <a:latin typeface="Times New Roman"/>
                <a:cs typeface="Times New Roman"/>
              </a:rPr>
              <a:t>reported </a:t>
            </a:r>
            <a:r>
              <a:rPr sz="1000" spc="35" dirty="0">
                <a:latin typeface="Times New Roman"/>
                <a:cs typeface="Times New Roman"/>
              </a:rPr>
              <a:t>count </a:t>
            </a:r>
            <a:r>
              <a:rPr sz="1000" spc="-20" dirty="0">
                <a:latin typeface="Times New Roman"/>
                <a:cs typeface="Times New Roman"/>
              </a:rPr>
              <a:t>of </a:t>
            </a:r>
            <a:r>
              <a:rPr sz="1000" spc="20" dirty="0">
                <a:latin typeface="Times New Roman"/>
                <a:cs typeface="Times New Roman"/>
              </a:rPr>
              <a:t>categorical crime </a:t>
            </a:r>
            <a:r>
              <a:rPr sz="1000" spc="25" dirty="0">
                <a:latin typeface="Times New Roman"/>
                <a:cs typeface="Times New Roman"/>
              </a:rPr>
              <a:t>in </a:t>
            </a:r>
            <a:r>
              <a:rPr sz="1000" spc="5" dirty="0">
                <a:latin typeface="Times New Roman"/>
                <a:cs typeface="Times New Roman"/>
              </a:rPr>
              <a:t>given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borough</a:t>
            </a:r>
            <a:endParaRPr sz="1000" dirty="0">
              <a:latin typeface="Times New Roman"/>
              <a:cs typeface="Times New Roman"/>
            </a:endParaRPr>
          </a:p>
          <a:p>
            <a:pPr marL="328930" indent="-127635">
              <a:lnSpc>
                <a:spcPts val="1195"/>
              </a:lnSpc>
              <a:buFont typeface="Arial"/>
              <a:buChar char="•"/>
              <a:tabLst>
                <a:tab pos="329565" algn="l"/>
              </a:tabLst>
            </a:pPr>
            <a:r>
              <a:rPr sz="1000" spc="20" dirty="0">
                <a:latin typeface="Times New Roman"/>
                <a:cs typeface="Times New Roman"/>
              </a:rPr>
              <a:t>year: </a:t>
            </a:r>
            <a:r>
              <a:rPr sz="1000" spc="10" dirty="0">
                <a:latin typeface="Times New Roman"/>
                <a:cs typeface="Times New Roman"/>
              </a:rPr>
              <a:t>Year </a:t>
            </a:r>
            <a:r>
              <a:rPr sz="1000" spc="-20" dirty="0">
                <a:latin typeface="Times New Roman"/>
                <a:cs typeface="Times New Roman"/>
              </a:rPr>
              <a:t>of </a:t>
            </a:r>
            <a:r>
              <a:rPr sz="1000" spc="40" dirty="0">
                <a:latin typeface="Times New Roman"/>
                <a:cs typeface="Times New Roman"/>
              </a:rPr>
              <a:t>reported </a:t>
            </a:r>
            <a:r>
              <a:rPr sz="1000" spc="30" dirty="0">
                <a:latin typeface="Times New Roman"/>
                <a:cs typeface="Times New Roman"/>
              </a:rPr>
              <a:t>counts,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2008-2016</a:t>
            </a:r>
            <a:endParaRPr sz="1000" dirty="0">
              <a:latin typeface="Times New Roman"/>
              <a:cs typeface="Times New Roman"/>
            </a:endParaRPr>
          </a:p>
          <a:p>
            <a:pPr marL="328930" indent="-127635">
              <a:lnSpc>
                <a:spcPts val="1200"/>
              </a:lnSpc>
              <a:buFont typeface="Arial"/>
              <a:buChar char="•"/>
              <a:tabLst>
                <a:tab pos="329565" algn="l"/>
              </a:tabLst>
            </a:pPr>
            <a:r>
              <a:rPr sz="1000" spc="35" dirty="0">
                <a:latin typeface="Times New Roman"/>
                <a:cs typeface="Times New Roman"/>
              </a:rPr>
              <a:t>month: </a:t>
            </a:r>
            <a:r>
              <a:rPr sz="1000" spc="40" dirty="0">
                <a:latin typeface="Times New Roman"/>
                <a:cs typeface="Times New Roman"/>
              </a:rPr>
              <a:t>Month </a:t>
            </a:r>
            <a:r>
              <a:rPr sz="1000" spc="-20" dirty="0">
                <a:latin typeface="Times New Roman"/>
                <a:cs typeface="Times New Roman"/>
              </a:rPr>
              <a:t>of </a:t>
            </a:r>
            <a:r>
              <a:rPr sz="1000" spc="40" dirty="0">
                <a:latin typeface="Times New Roman"/>
                <a:cs typeface="Times New Roman"/>
              </a:rPr>
              <a:t>reported </a:t>
            </a:r>
            <a:r>
              <a:rPr sz="1000" spc="30" dirty="0">
                <a:latin typeface="Times New Roman"/>
                <a:cs typeface="Times New Roman"/>
              </a:rPr>
              <a:t>counts,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1-12</a:t>
            </a:r>
            <a:endParaRPr sz="1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790"/>
              </a:spcBef>
            </a:pP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5" dirty="0">
                <a:latin typeface="Times New Roman"/>
                <a:cs typeface="Times New Roman"/>
              </a:rPr>
              <a:t>csv </a:t>
            </a:r>
            <a:r>
              <a:rPr sz="1000" spc="-20" dirty="0">
                <a:latin typeface="Times New Roman"/>
                <a:cs typeface="Times New Roman"/>
              </a:rPr>
              <a:t>file </a:t>
            </a:r>
            <a:r>
              <a:rPr sz="1000" dirty="0">
                <a:latin typeface="Times New Roman"/>
                <a:cs typeface="Times New Roman"/>
              </a:rPr>
              <a:t>is </a:t>
            </a:r>
            <a:r>
              <a:rPr sz="1000" spc="40" dirty="0">
                <a:latin typeface="Times New Roman"/>
                <a:cs typeface="Times New Roman"/>
              </a:rPr>
              <a:t>read </a:t>
            </a:r>
            <a:r>
              <a:rPr sz="1000" spc="20" dirty="0">
                <a:latin typeface="Times New Roman"/>
                <a:cs typeface="Times New Roman"/>
              </a:rPr>
              <a:t>using </a:t>
            </a:r>
            <a:r>
              <a:rPr sz="1000" spc="40" dirty="0">
                <a:latin typeface="Times New Roman"/>
                <a:cs typeface="Times New Roman"/>
              </a:rPr>
              <a:t>pandas. </a:t>
            </a:r>
            <a:r>
              <a:rPr sz="1000" spc="30" dirty="0">
                <a:latin typeface="Times New Roman"/>
                <a:cs typeface="Times New Roman"/>
              </a:rPr>
              <a:t>Only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65" dirty="0">
                <a:latin typeface="Times New Roman"/>
                <a:cs typeface="Times New Roman"/>
              </a:rPr>
              <a:t>data </a:t>
            </a:r>
            <a:r>
              <a:rPr sz="1000" spc="15" dirty="0">
                <a:latin typeface="Times New Roman"/>
                <a:cs typeface="Times New Roman"/>
              </a:rPr>
              <a:t>from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25" dirty="0">
                <a:latin typeface="Times New Roman"/>
                <a:cs typeface="Times New Roman"/>
              </a:rPr>
              <a:t>year </a:t>
            </a:r>
            <a:r>
              <a:rPr sz="1000" spc="-5" dirty="0">
                <a:latin typeface="Times New Roman"/>
                <a:cs typeface="Times New Roman"/>
              </a:rPr>
              <a:t>2016 </a:t>
            </a:r>
            <a:r>
              <a:rPr sz="1000" dirty="0">
                <a:latin typeface="Times New Roman"/>
                <a:cs typeface="Times New Roman"/>
              </a:rPr>
              <a:t>is </a:t>
            </a:r>
            <a:r>
              <a:rPr sz="1000" spc="40" dirty="0">
                <a:latin typeface="Times New Roman"/>
                <a:cs typeface="Times New Roman"/>
              </a:rPr>
              <a:t>extracted.  </a:t>
            </a:r>
            <a:r>
              <a:rPr sz="1000" spc="-5" dirty="0">
                <a:latin typeface="Times New Roman"/>
                <a:cs typeface="Times New Roman"/>
              </a:rPr>
              <a:t>If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’value’ </a:t>
            </a:r>
            <a:r>
              <a:rPr sz="1000" spc="25" dirty="0">
                <a:latin typeface="Times New Roman"/>
                <a:cs typeface="Times New Roman"/>
              </a:rPr>
              <a:t>column </a:t>
            </a:r>
            <a:r>
              <a:rPr sz="1000" dirty="0">
                <a:latin typeface="Times New Roman"/>
                <a:cs typeface="Times New Roman"/>
              </a:rPr>
              <a:t>is </a:t>
            </a:r>
            <a:r>
              <a:rPr sz="1000" spc="10" dirty="0">
                <a:latin typeface="Times New Roman"/>
                <a:cs typeface="Times New Roman"/>
              </a:rPr>
              <a:t>0, </a:t>
            </a:r>
            <a:r>
              <a:rPr sz="1000" spc="50" dirty="0">
                <a:latin typeface="Times New Roman"/>
                <a:cs typeface="Times New Roman"/>
              </a:rPr>
              <a:t>then </a:t>
            </a:r>
            <a:r>
              <a:rPr sz="1000" dirty="0">
                <a:latin typeface="Times New Roman"/>
                <a:cs typeface="Times New Roman"/>
              </a:rPr>
              <a:t>is </a:t>
            </a:r>
            <a:r>
              <a:rPr sz="1000" spc="15" dirty="0">
                <a:latin typeface="Times New Roman"/>
                <a:cs typeface="Times New Roman"/>
              </a:rPr>
              <a:t>filtered </a:t>
            </a:r>
            <a:r>
              <a:rPr sz="1000" spc="45" dirty="0">
                <a:latin typeface="Times New Roman"/>
                <a:cs typeface="Times New Roman"/>
              </a:rPr>
              <a:t>out. </a:t>
            </a:r>
            <a:r>
              <a:rPr sz="1000" spc="30" dirty="0">
                <a:latin typeface="Times New Roman"/>
                <a:cs typeface="Times New Roman"/>
              </a:rPr>
              <a:t>Finally </a:t>
            </a:r>
            <a:r>
              <a:rPr sz="1000" spc="50" dirty="0">
                <a:latin typeface="Times New Roman"/>
                <a:cs typeface="Times New Roman"/>
              </a:rPr>
              <a:t>the dataset </a:t>
            </a:r>
            <a:r>
              <a:rPr sz="1000" spc="35" dirty="0">
                <a:latin typeface="Times New Roman"/>
                <a:cs typeface="Times New Roman"/>
              </a:rPr>
              <a:t>can be</a:t>
            </a:r>
            <a:r>
              <a:rPr sz="1000" spc="-130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grouped  </a:t>
            </a:r>
            <a:r>
              <a:rPr sz="1000" spc="40" dirty="0">
                <a:latin typeface="Times New Roman"/>
                <a:cs typeface="Times New Roman"/>
              </a:rPr>
              <a:t>together </a:t>
            </a:r>
            <a:r>
              <a:rPr sz="1000" spc="25" dirty="0">
                <a:latin typeface="Times New Roman"/>
                <a:cs typeface="Times New Roman"/>
              </a:rPr>
              <a:t>on </a:t>
            </a:r>
            <a:r>
              <a:rPr sz="1000" spc="30" dirty="0">
                <a:latin typeface="Times New Roman"/>
                <a:cs typeface="Times New Roman"/>
              </a:rPr>
              <a:t>borough </a:t>
            </a:r>
            <a:r>
              <a:rPr sz="1000" spc="35" dirty="0">
                <a:latin typeface="Times New Roman"/>
                <a:cs typeface="Times New Roman"/>
              </a:rPr>
              <a:t>name </a:t>
            </a:r>
            <a:r>
              <a:rPr sz="1000" spc="50" dirty="0">
                <a:latin typeface="Times New Roman"/>
                <a:cs typeface="Times New Roman"/>
              </a:rPr>
              <a:t>to </a:t>
            </a:r>
            <a:r>
              <a:rPr sz="1000" spc="35" dirty="0">
                <a:latin typeface="Times New Roman"/>
                <a:cs typeface="Times New Roman"/>
              </a:rPr>
              <a:t>get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45" dirty="0">
                <a:latin typeface="Times New Roman"/>
                <a:cs typeface="Times New Roman"/>
              </a:rPr>
              <a:t>count/crime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45" dirty="0">
                <a:latin typeface="Times New Roman"/>
                <a:cs typeface="Times New Roman"/>
              </a:rPr>
              <a:t>rate.</a:t>
            </a: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242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947082" y="908720"/>
            <a:ext cx="6505238" cy="2880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947082" y="4149080"/>
            <a:ext cx="6840760" cy="19075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Times New Roman"/>
                <a:cs typeface="Times New Roman"/>
              </a:rPr>
              <a:t>Figure </a:t>
            </a:r>
            <a:r>
              <a:rPr sz="1000" spc="-5" dirty="0">
                <a:latin typeface="Times New Roman"/>
                <a:cs typeface="Times New Roman"/>
              </a:rPr>
              <a:t>2: </a:t>
            </a:r>
            <a:r>
              <a:rPr sz="1000" spc="25" dirty="0">
                <a:latin typeface="Times New Roman"/>
                <a:cs typeface="Times New Roman"/>
              </a:rPr>
              <a:t>London </a:t>
            </a:r>
            <a:r>
              <a:rPr sz="1000" spc="30" dirty="0">
                <a:latin typeface="Times New Roman"/>
                <a:cs typeface="Times New Roman"/>
              </a:rPr>
              <a:t>Crime </a:t>
            </a:r>
            <a:r>
              <a:rPr sz="1000" spc="60" dirty="0">
                <a:latin typeface="Times New Roman"/>
                <a:cs typeface="Times New Roman"/>
              </a:rPr>
              <a:t>Data </a:t>
            </a:r>
            <a:r>
              <a:rPr sz="1000" spc="5" dirty="0">
                <a:latin typeface="Times New Roman"/>
                <a:cs typeface="Times New Roman"/>
              </a:rPr>
              <a:t>for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25" dirty="0">
                <a:latin typeface="Times New Roman"/>
                <a:cs typeface="Times New Roman"/>
              </a:rPr>
              <a:t>year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2016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20" dirty="0">
                <a:latin typeface="Times New Roman"/>
                <a:cs typeface="Times New Roman"/>
              </a:rPr>
              <a:t>For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20" dirty="0">
                <a:latin typeface="Times New Roman"/>
                <a:cs typeface="Times New Roman"/>
              </a:rPr>
              <a:t>analysis </a:t>
            </a:r>
            <a:r>
              <a:rPr sz="1000" spc="-20" dirty="0">
                <a:latin typeface="Times New Roman"/>
                <a:cs typeface="Times New Roman"/>
              </a:rPr>
              <a:t>of </a:t>
            </a:r>
            <a:r>
              <a:rPr sz="1000" spc="20" dirty="0">
                <a:latin typeface="Times New Roman"/>
                <a:cs typeface="Times New Roman"/>
              </a:rPr>
              <a:t>price </a:t>
            </a:r>
            <a:r>
              <a:rPr sz="1000" spc="40" dirty="0">
                <a:latin typeface="Times New Roman"/>
                <a:cs typeface="Times New Roman"/>
              </a:rPr>
              <a:t>per </a:t>
            </a:r>
            <a:r>
              <a:rPr sz="1000" spc="25" dirty="0">
                <a:latin typeface="Times New Roman"/>
                <a:cs typeface="Times New Roman"/>
              </a:rPr>
              <a:t>sq.m </a:t>
            </a:r>
            <a:r>
              <a:rPr sz="1000" spc="-20" dirty="0">
                <a:latin typeface="Times New Roman"/>
                <a:cs typeface="Times New Roman"/>
              </a:rPr>
              <a:t>of </a:t>
            </a:r>
            <a:r>
              <a:rPr sz="1000" spc="15" dirty="0">
                <a:latin typeface="Times New Roman"/>
                <a:cs typeface="Times New Roman"/>
              </a:rPr>
              <a:t>houses </a:t>
            </a:r>
            <a:r>
              <a:rPr sz="1000" spc="25" dirty="0">
                <a:latin typeface="Times New Roman"/>
                <a:cs typeface="Times New Roman"/>
              </a:rPr>
              <a:t>in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25" dirty="0">
                <a:latin typeface="Times New Roman"/>
                <a:cs typeface="Times New Roman"/>
              </a:rPr>
              <a:t>boroughs, </a:t>
            </a:r>
            <a:r>
              <a:rPr sz="1000" spc="50" dirty="0">
                <a:latin typeface="Times New Roman"/>
                <a:cs typeface="Times New Roman"/>
              </a:rPr>
              <a:t>the dataset </a:t>
            </a:r>
            <a:r>
              <a:rPr sz="1000" spc="15" dirty="0">
                <a:latin typeface="Times New Roman"/>
                <a:cs typeface="Times New Roman"/>
              </a:rPr>
              <a:t>from  </a:t>
            </a:r>
            <a:r>
              <a:rPr sz="1000" spc="-1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Office </a:t>
            </a:r>
            <a:r>
              <a:rPr sz="1000" spc="-2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of </a:t>
            </a:r>
            <a:r>
              <a:rPr sz="1000" spc="35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National Statistics </a:t>
            </a:r>
            <a:r>
              <a:rPr sz="1000" dirty="0">
                <a:latin typeface="Times New Roman"/>
                <a:cs typeface="Times New Roman"/>
              </a:rPr>
              <a:t>is </a:t>
            </a:r>
            <a:r>
              <a:rPr sz="1000" spc="40" dirty="0">
                <a:latin typeface="Times New Roman"/>
                <a:cs typeface="Times New Roman"/>
              </a:rPr>
              <a:t>extracted. This</a:t>
            </a:r>
            <a:r>
              <a:rPr sz="1000" spc="305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contains:</a:t>
            </a:r>
            <a:endParaRPr sz="1000" dirty="0">
              <a:latin typeface="Times New Roman"/>
              <a:cs typeface="Times New Roman"/>
            </a:endParaRPr>
          </a:p>
          <a:p>
            <a:pPr marL="328930" indent="-127635">
              <a:lnSpc>
                <a:spcPts val="1200"/>
              </a:lnSpc>
              <a:spcBef>
                <a:spcPts val="715"/>
              </a:spcBef>
              <a:buFont typeface="Arial"/>
              <a:buChar char="•"/>
              <a:tabLst>
                <a:tab pos="329565" algn="l"/>
              </a:tabLst>
            </a:pPr>
            <a:r>
              <a:rPr sz="1000" spc="10" dirty="0">
                <a:latin typeface="Times New Roman"/>
                <a:cs typeface="Times New Roman"/>
              </a:rPr>
              <a:t>local </a:t>
            </a:r>
            <a:r>
              <a:rPr sz="1000" spc="45" dirty="0">
                <a:latin typeface="Times New Roman"/>
                <a:cs typeface="Times New Roman"/>
              </a:rPr>
              <a:t>authority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code</a:t>
            </a:r>
            <a:endParaRPr sz="1000" dirty="0">
              <a:latin typeface="Times New Roman"/>
              <a:cs typeface="Times New Roman"/>
            </a:endParaRPr>
          </a:p>
          <a:p>
            <a:pPr marL="328930" indent="-127635">
              <a:lnSpc>
                <a:spcPts val="1195"/>
              </a:lnSpc>
              <a:buFont typeface="Arial"/>
              <a:buChar char="•"/>
              <a:tabLst>
                <a:tab pos="329565" algn="l"/>
              </a:tabLst>
            </a:pPr>
            <a:r>
              <a:rPr sz="1000" spc="10" dirty="0">
                <a:latin typeface="Times New Roman"/>
                <a:cs typeface="Times New Roman"/>
              </a:rPr>
              <a:t>local </a:t>
            </a:r>
            <a:r>
              <a:rPr sz="1000" spc="45" dirty="0">
                <a:latin typeface="Times New Roman"/>
                <a:cs typeface="Times New Roman"/>
              </a:rPr>
              <a:t>authority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name</a:t>
            </a:r>
            <a:endParaRPr sz="1000" dirty="0">
              <a:latin typeface="Times New Roman"/>
              <a:cs typeface="Times New Roman"/>
            </a:endParaRPr>
          </a:p>
          <a:p>
            <a:pPr marL="328930" indent="-127635">
              <a:lnSpc>
                <a:spcPts val="1195"/>
              </a:lnSpc>
              <a:buFont typeface="Arial"/>
              <a:buChar char="•"/>
              <a:tabLst>
                <a:tab pos="329565" algn="l"/>
              </a:tabLst>
            </a:pPr>
            <a:r>
              <a:rPr sz="1000" spc="25" dirty="0">
                <a:latin typeface="Times New Roman"/>
                <a:cs typeface="Times New Roman"/>
              </a:rPr>
              <a:t>year</a:t>
            </a:r>
            <a:endParaRPr sz="1000" dirty="0">
              <a:latin typeface="Times New Roman"/>
              <a:cs typeface="Times New Roman"/>
            </a:endParaRPr>
          </a:p>
          <a:p>
            <a:pPr marL="328930" indent="-127635">
              <a:lnSpc>
                <a:spcPts val="1200"/>
              </a:lnSpc>
              <a:buFont typeface="Arial"/>
              <a:buChar char="•"/>
              <a:tabLst>
                <a:tab pos="329565" algn="l"/>
              </a:tabLst>
            </a:pPr>
            <a:r>
              <a:rPr sz="1000" spc="20" dirty="0">
                <a:latin typeface="Times New Roman"/>
                <a:cs typeface="Times New Roman"/>
              </a:rPr>
              <a:t>price </a:t>
            </a:r>
            <a:r>
              <a:rPr sz="1000" spc="40" dirty="0">
                <a:latin typeface="Times New Roman"/>
                <a:cs typeface="Times New Roman"/>
              </a:rPr>
              <a:t>per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m2</a:t>
            </a:r>
            <a:endParaRPr sz="1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725"/>
              </a:spcBef>
            </a:pPr>
            <a:r>
              <a:rPr sz="1000" spc="30" dirty="0">
                <a:latin typeface="Times New Roman"/>
                <a:cs typeface="Times New Roman"/>
              </a:rPr>
              <a:t>Only </a:t>
            </a:r>
            <a:r>
              <a:rPr sz="1000" spc="10" dirty="0">
                <a:latin typeface="Times New Roman"/>
                <a:cs typeface="Times New Roman"/>
              </a:rPr>
              <a:t>local </a:t>
            </a:r>
            <a:r>
              <a:rPr sz="1000" spc="45" dirty="0">
                <a:latin typeface="Times New Roman"/>
                <a:cs typeface="Times New Roman"/>
              </a:rPr>
              <a:t>authority </a:t>
            </a:r>
            <a:r>
              <a:rPr sz="1000" spc="35" dirty="0">
                <a:latin typeface="Times New Roman"/>
                <a:cs typeface="Times New Roman"/>
              </a:rPr>
              <a:t>name </a:t>
            </a:r>
            <a:r>
              <a:rPr sz="1000" spc="10" dirty="0">
                <a:latin typeface="Times New Roman"/>
                <a:cs typeface="Times New Roman"/>
              </a:rPr>
              <a:t>which </a:t>
            </a:r>
            <a:r>
              <a:rPr sz="1000" spc="35" dirty="0">
                <a:latin typeface="Times New Roman"/>
                <a:cs typeface="Times New Roman"/>
              </a:rPr>
              <a:t>are </a:t>
            </a:r>
            <a:r>
              <a:rPr sz="1000" spc="4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there </a:t>
            </a:r>
            <a:r>
              <a:rPr sz="1000" spc="2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in </a:t>
            </a:r>
            <a:r>
              <a:rPr sz="1000" spc="5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the </a:t>
            </a:r>
            <a:r>
              <a:rPr sz="1000" spc="2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Borough list </a:t>
            </a:r>
            <a:r>
              <a:rPr sz="1000" spc="4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extracted </a:t>
            </a:r>
            <a:r>
              <a:rPr sz="1000" spc="1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from </a:t>
            </a:r>
            <a:r>
              <a:rPr sz="100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the </a:t>
            </a:r>
            <a:r>
              <a:rPr sz="1000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wiki </a:t>
            </a:r>
            <a:r>
              <a:rPr sz="1000" spc="2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page </a:t>
            </a:r>
            <a:r>
              <a:rPr sz="1000" dirty="0">
                <a:latin typeface="Times New Roman"/>
                <a:cs typeface="Times New Roman"/>
              </a:rPr>
              <a:t>is </a:t>
            </a:r>
            <a:r>
              <a:rPr sz="1000" spc="15" dirty="0">
                <a:latin typeface="Times New Roman"/>
                <a:cs typeface="Times New Roman"/>
              </a:rPr>
              <a:t>filtered </a:t>
            </a:r>
            <a:r>
              <a:rPr sz="1000" spc="50" dirty="0">
                <a:latin typeface="Times New Roman"/>
                <a:cs typeface="Times New Roman"/>
              </a:rPr>
              <a:t>and </a:t>
            </a:r>
            <a:r>
              <a:rPr sz="1000" spc="40" dirty="0">
                <a:latin typeface="Times New Roman"/>
                <a:cs typeface="Times New Roman"/>
              </a:rPr>
              <a:t>taken </a:t>
            </a:r>
            <a:r>
              <a:rPr sz="1000" spc="30" dirty="0">
                <a:latin typeface="Times New Roman"/>
                <a:cs typeface="Times New Roman"/>
              </a:rPr>
              <a:t>into </a:t>
            </a:r>
            <a:r>
              <a:rPr sz="1000" spc="50" dirty="0">
                <a:latin typeface="Times New Roman"/>
                <a:cs typeface="Times New Roman"/>
              </a:rPr>
              <a:t>a dataset. </a:t>
            </a:r>
            <a:r>
              <a:rPr sz="1000" spc="35" dirty="0">
                <a:latin typeface="Times New Roman"/>
                <a:cs typeface="Times New Roman"/>
              </a:rPr>
              <a:t>Next,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10" dirty="0">
                <a:latin typeface="Times New Roman"/>
                <a:cs typeface="Times New Roman"/>
              </a:rPr>
              <a:t>local </a:t>
            </a:r>
            <a:r>
              <a:rPr sz="1000" spc="45" dirty="0">
                <a:latin typeface="Times New Roman"/>
                <a:cs typeface="Times New Roman"/>
              </a:rPr>
              <a:t>authority </a:t>
            </a:r>
            <a:r>
              <a:rPr sz="1000" spc="15" dirty="0">
                <a:latin typeface="Times New Roman"/>
                <a:cs typeface="Times New Roman"/>
              </a:rPr>
              <a:t>code  </a:t>
            </a:r>
            <a:r>
              <a:rPr sz="1000" spc="50" dirty="0">
                <a:latin typeface="Times New Roman"/>
                <a:cs typeface="Times New Roman"/>
              </a:rPr>
              <a:t>and </a:t>
            </a:r>
            <a:r>
              <a:rPr sz="1000" spc="25" dirty="0">
                <a:latin typeface="Times New Roman"/>
                <a:cs typeface="Times New Roman"/>
              </a:rPr>
              <a:t>year </a:t>
            </a:r>
            <a:r>
              <a:rPr sz="1000" spc="35" dirty="0">
                <a:latin typeface="Times New Roman"/>
                <a:cs typeface="Times New Roman"/>
              </a:rPr>
              <a:t>can be dropped. </a:t>
            </a:r>
            <a:r>
              <a:rPr sz="1000" spc="40" dirty="0">
                <a:latin typeface="Times New Roman"/>
                <a:cs typeface="Times New Roman"/>
              </a:rPr>
              <a:t>This </a:t>
            </a:r>
            <a:r>
              <a:rPr sz="1000" spc="-5" dirty="0">
                <a:latin typeface="Times New Roman"/>
                <a:cs typeface="Times New Roman"/>
              </a:rPr>
              <a:t>will give </a:t>
            </a:r>
            <a:r>
              <a:rPr sz="1000" spc="50" dirty="0">
                <a:latin typeface="Times New Roman"/>
                <a:cs typeface="Times New Roman"/>
              </a:rPr>
              <a:t>the dataset </a:t>
            </a:r>
            <a:r>
              <a:rPr sz="1000" spc="35" dirty="0">
                <a:latin typeface="Times New Roman"/>
                <a:cs typeface="Times New Roman"/>
              </a:rPr>
              <a:t>with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30" dirty="0">
                <a:latin typeface="Times New Roman"/>
                <a:cs typeface="Times New Roman"/>
              </a:rPr>
              <a:t>borough </a:t>
            </a:r>
            <a:r>
              <a:rPr sz="1000" spc="35" dirty="0">
                <a:latin typeface="Times New Roman"/>
                <a:cs typeface="Times New Roman"/>
              </a:rPr>
              <a:t>name </a:t>
            </a:r>
            <a:r>
              <a:rPr sz="1000" spc="50" dirty="0">
                <a:latin typeface="Times New Roman"/>
                <a:cs typeface="Times New Roman"/>
              </a:rPr>
              <a:t>and  </a:t>
            </a:r>
            <a:r>
              <a:rPr sz="1000" spc="40" dirty="0">
                <a:latin typeface="Times New Roman"/>
                <a:cs typeface="Times New Roman"/>
              </a:rPr>
              <a:t>price/m2. </a:t>
            </a:r>
            <a:r>
              <a:rPr sz="1000" spc="50" dirty="0">
                <a:latin typeface="Times New Roman"/>
                <a:cs typeface="Times New Roman"/>
              </a:rPr>
              <a:t>The dataset </a:t>
            </a:r>
            <a:r>
              <a:rPr sz="1000" spc="25" dirty="0">
                <a:latin typeface="Times New Roman"/>
                <a:cs typeface="Times New Roman"/>
              </a:rPr>
              <a:t>when </a:t>
            </a:r>
            <a:r>
              <a:rPr sz="1000" spc="35" dirty="0">
                <a:latin typeface="Times New Roman"/>
                <a:cs typeface="Times New Roman"/>
              </a:rPr>
              <a:t>sorted </a:t>
            </a:r>
            <a:r>
              <a:rPr sz="1000" spc="25" dirty="0">
                <a:latin typeface="Times New Roman"/>
                <a:cs typeface="Times New Roman"/>
              </a:rPr>
              <a:t>in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20" dirty="0">
                <a:latin typeface="Times New Roman"/>
                <a:cs typeface="Times New Roman"/>
              </a:rPr>
              <a:t>ascending </a:t>
            </a:r>
            <a:r>
              <a:rPr sz="1000" spc="30" dirty="0">
                <a:latin typeface="Times New Roman"/>
                <a:cs typeface="Times New Roman"/>
              </a:rPr>
              <a:t>order </a:t>
            </a:r>
            <a:r>
              <a:rPr sz="1000" spc="-5" dirty="0">
                <a:latin typeface="Times New Roman"/>
                <a:cs typeface="Times New Roman"/>
              </a:rPr>
              <a:t>will give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40" dirty="0">
                <a:latin typeface="Times New Roman"/>
                <a:cs typeface="Times New Roman"/>
              </a:rPr>
              <a:t>most  </a:t>
            </a:r>
            <a:r>
              <a:rPr sz="1000" spc="15" dirty="0">
                <a:latin typeface="Times New Roman"/>
                <a:cs typeface="Times New Roman"/>
              </a:rPr>
              <a:t>affordable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areas.</a:t>
            </a: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07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187624" y="1127104"/>
            <a:ext cx="6984776" cy="794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Times New Roman"/>
                <a:cs typeface="Times New Roman"/>
              </a:rPr>
              <a:t>for </a:t>
            </a:r>
            <a:r>
              <a:rPr sz="1000" spc="25" dirty="0">
                <a:latin typeface="Times New Roman"/>
                <a:cs typeface="Times New Roman"/>
              </a:rPr>
              <a:t>real </a:t>
            </a:r>
            <a:r>
              <a:rPr sz="1000" spc="45" dirty="0">
                <a:latin typeface="Times New Roman"/>
                <a:cs typeface="Times New Roman"/>
              </a:rPr>
              <a:t>estate </a:t>
            </a:r>
            <a:r>
              <a:rPr sz="1000" spc="25" dirty="0">
                <a:latin typeface="Times New Roman"/>
                <a:cs typeface="Times New Roman"/>
              </a:rPr>
              <a:t>in London </a:t>
            </a:r>
            <a:r>
              <a:rPr sz="1000" spc="50" dirty="0">
                <a:latin typeface="Times New Roman"/>
                <a:cs typeface="Times New Roman"/>
              </a:rPr>
              <a:t>to </a:t>
            </a:r>
            <a:r>
              <a:rPr sz="1000" spc="35" dirty="0">
                <a:latin typeface="Times New Roman"/>
                <a:cs typeface="Times New Roman"/>
              </a:rPr>
              <a:t>be </a:t>
            </a:r>
            <a:r>
              <a:rPr sz="1000" spc="45" dirty="0">
                <a:latin typeface="Times New Roman"/>
                <a:cs typeface="Times New Roman"/>
              </a:rPr>
              <a:t>Sutton. </a:t>
            </a:r>
            <a:r>
              <a:rPr sz="1000" spc="35" dirty="0">
                <a:latin typeface="Times New Roman"/>
                <a:cs typeface="Times New Roman"/>
              </a:rPr>
              <a:t>Next </a:t>
            </a:r>
            <a:r>
              <a:rPr sz="1000" spc="-20" dirty="0">
                <a:latin typeface="Times New Roman"/>
                <a:cs typeface="Times New Roman"/>
              </a:rPr>
              <a:t>we </a:t>
            </a:r>
            <a:r>
              <a:rPr sz="1000" spc="25" dirty="0">
                <a:latin typeface="Times New Roman"/>
                <a:cs typeface="Times New Roman"/>
              </a:rPr>
              <a:t>need </a:t>
            </a:r>
            <a:r>
              <a:rPr sz="1000" spc="50" dirty="0">
                <a:latin typeface="Times New Roman"/>
                <a:cs typeface="Times New Roman"/>
              </a:rPr>
              <a:t>to </a:t>
            </a:r>
            <a:r>
              <a:rPr sz="1000" spc="30" dirty="0">
                <a:latin typeface="Times New Roman"/>
                <a:cs typeface="Times New Roman"/>
              </a:rPr>
              <a:t>build </a:t>
            </a:r>
            <a:r>
              <a:rPr sz="1000" spc="50" dirty="0">
                <a:latin typeface="Times New Roman"/>
                <a:cs typeface="Times New Roman"/>
              </a:rPr>
              <a:t>a dataset </a:t>
            </a:r>
            <a:r>
              <a:rPr sz="1000" spc="35" dirty="0">
                <a:latin typeface="Times New Roman"/>
                <a:cs typeface="Times New Roman"/>
              </a:rPr>
              <a:t>with 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spc="25" dirty="0">
                <a:latin typeface="Times New Roman"/>
                <a:cs typeface="Times New Roman"/>
              </a:rPr>
              <a:t>neighborhoods in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spc="45" dirty="0">
                <a:latin typeface="Times New Roman"/>
                <a:cs typeface="Times New Roman"/>
              </a:rPr>
              <a:t>Sutton</a:t>
            </a:r>
            <a:r>
              <a:rPr sz="1000" spc="45" dirty="0" smtClean="0">
                <a:latin typeface="Times New Roman"/>
                <a:cs typeface="Times New Roman"/>
              </a:rPr>
              <a:t>.</a:t>
            </a:r>
            <a:endParaRPr lang="en-US" sz="1000" spc="45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200"/>
              </a:lnSpc>
              <a:spcBef>
                <a:spcPts val="30"/>
              </a:spcBef>
            </a:pPr>
            <a:r>
              <a:rPr sz="1000" spc="20" dirty="0">
                <a:latin typeface="Times New Roman"/>
                <a:cs typeface="Times New Roman"/>
              </a:rPr>
              <a:t>For </a:t>
            </a:r>
            <a:r>
              <a:rPr sz="1000" spc="70" dirty="0">
                <a:latin typeface="Times New Roman"/>
                <a:cs typeface="Times New Roman"/>
              </a:rPr>
              <a:t>that, </a:t>
            </a:r>
            <a:r>
              <a:rPr sz="1000" spc="50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wiki </a:t>
            </a:r>
            <a:r>
              <a:rPr sz="1000" spc="25" dirty="0">
                <a:latin typeface="Times New Roman"/>
                <a:cs typeface="Times New Roman"/>
              </a:rPr>
              <a:t>page </a:t>
            </a:r>
            <a:r>
              <a:rPr sz="1000" spc="2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London Borough </a:t>
            </a:r>
            <a:r>
              <a:rPr sz="1000" spc="-20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of </a:t>
            </a:r>
            <a:r>
              <a:rPr sz="1000" spc="50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Sutton </a:t>
            </a:r>
            <a:r>
              <a:rPr sz="1000" spc="60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#Districts </a:t>
            </a:r>
            <a:r>
              <a:rPr sz="1000" dirty="0">
                <a:latin typeface="Times New Roman"/>
                <a:cs typeface="Times New Roman"/>
              </a:rPr>
              <a:t>is </a:t>
            </a:r>
            <a:r>
              <a:rPr sz="1000" spc="35" dirty="0">
                <a:latin typeface="Times New Roman"/>
                <a:cs typeface="Times New Roman"/>
              </a:rPr>
              <a:t>scrapped </a:t>
            </a:r>
            <a:r>
              <a:rPr sz="1000" spc="50" dirty="0">
                <a:latin typeface="Times New Roman"/>
                <a:cs typeface="Times New Roman"/>
              </a:rPr>
              <a:t>and  the </a:t>
            </a:r>
            <a:r>
              <a:rPr sz="1000" spc="40" dirty="0">
                <a:latin typeface="Times New Roman"/>
                <a:cs typeface="Times New Roman"/>
              </a:rPr>
              <a:t>district </a:t>
            </a:r>
            <a:r>
              <a:rPr sz="1000" spc="30" dirty="0">
                <a:latin typeface="Times New Roman"/>
                <a:cs typeface="Times New Roman"/>
              </a:rPr>
              <a:t>names are </a:t>
            </a:r>
            <a:r>
              <a:rPr sz="1000" spc="35" dirty="0">
                <a:latin typeface="Times New Roman"/>
                <a:cs typeface="Times New Roman"/>
              </a:rPr>
              <a:t>obtained. </a:t>
            </a:r>
            <a:endParaRPr lang="en-US" sz="1000" spc="35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200"/>
              </a:lnSpc>
              <a:spcBef>
                <a:spcPts val="30"/>
              </a:spcBef>
            </a:pPr>
            <a:endParaRPr lang="en-US" sz="1000" spc="3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200"/>
              </a:lnSpc>
              <a:spcBef>
                <a:spcPts val="30"/>
              </a:spcBef>
            </a:pPr>
            <a:r>
              <a:rPr sz="1000" spc="25" dirty="0" smtClean="0">
                <a:latin typeface="Times New Roman"/>
                <a:cs typeface="Times New Roman"/>
              </a:rPr>
              <a:t>Borough </a:t>
            </a:r>
            <a:r>
              <a:rPr sz="1000" spc="35" dirty="0">
                <a:latin typeface="Times New Roman"/>
                <a:cs typeface="Times New Roman"/>
              </a:rPr>
              <a:t>name </a:t>
            </a:r>
            <a:r>
              <a:rPr sz="1000" spc="-5" dirty="0">
                <a:latin typeface="Times New Roman"/>
                <a:cs typeface="Times New Roman"/>
              </a:rPr>
              <a:t>will </a:t>
            </a:r>
            <a:r>
              <a:rPr sz="1000" spc="35" dirty="0">
                <a:latin typeface="Times New Roman"/>
                <a:cs typeface="Times New Roman"/>
              </a:rPr>
              <a:t>be </a:t>
            </a:r>
            <a:r>
              <a:rPr sz="1000" spc="45" dirty="0">
                <a:latin typeface="Times New Roman"/>
                <a:cs typeface="Times New Roman"/>
              </a:rPr>
              <a:t>Sutton. </a:t>
            </a:r>
            <a:r>
              <a:rPr sz="1000" spc="50" dirty="0">
                <a:latin typeface="Times New Roman"/>
                <a:cs typeface="Times New Roman"/>
              </a:rPr>
              <a:t>The</a:t>
            </a:r>
            <a:r>
              <a:rPr sz="1000" spc="-16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geographical  </a:t>
            </a:r>
            <a:r>
              <a:rPr sz="1000" spc="35" dirty="0">
                <a:latin typeface="Times New Roman"/>
                <a:cs typeface="Times New Roman"/>
              </a:rPr>
              <a:t>cordinated are obtained </a:t>
            </a:r>
            <a:r>
              <a:rPr sz="1000" spc="20" dirty="0">
                <a:latin typeface="Times New Roman"/>
                <a:cs typeface="Times New Roman"/>
              </a:rPr>
              <a:t>using </a:t>
            </a:r>
            <a:r>
              <a:rPr sz="1000" b="1" spc="-30" dirty="0">
                <a:latin typeface="Georgia"/>
                <a:cs typeface="Georgia"/>
              </a:rPr>
              <a:t>geopy</a:t>
            </a:r>
            <a:r>
              <a:rPr sz="1000" b="1" spc="114" dirty="0">
                <a:latin typeface="Georgia"/>
                <a:cs typeface="Georgia"/>
              </a:rPr>
              <a:t> </a:t>
            </a:r>
            <a:r>
              <a:rPr sz="1000" b="1" spc="-25" dirty="0">
                <a:latin typeface="Georgia"/>
                <a:cs typeface="Georgia"/>
              </a:rPr>
              <a:t>client</a:t>
            </a:r>
            <a:r>
              <a:rPr sz="1000" spc="-25" dirty="0">
                <a:latin typeface="Times New Roman"/>
                <a:cs typeface="Times New Roman"/>
              </a:rPr>
              <a:t>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1691127" y="2348880"/>
            <a:ext cx="5107457" cy="2888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1403648" y="5301208"/>
            <a:ext cx="605444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Times New Roman"/>
                <a:cs typeface="Times New Roman"/>
              </a:rPr>
              <a:t>Figure </a:t>
            </a:r>
            <a:r>
              <a:rPr sz="1000" spc="-5" dirty="0">
                <a:latin typeface="Times New Roman"/>
                <a:cs typeface="Times New Roman"/>
              </a:rPr>
              <a:t>4: </a:t>
            </a:r>
            <a:r>
              <a:rPr sz="1000" spc="25" dirty="0">
                <a:latin typeface="Times New Roman"/>
                <a:cs typeface="Times New Roman"/>
              </a:rPr>
              <a:t>Geographical </a:t>
            </a:r>
            <a:r>
              <a:rPr sz="1000" spc="35" dirty="0">
                <a:latin typeface="Times New Roman"/>
                <a:cs typeface="Times New Roman"/>
              </a:rPr>
              <a:t>Coordinates </a:t>
            </a:r>
            <a:r>
              <a:rPr sz="1000" spc="-20" dirty="0">
                <a:latin typeface="Times New Roman"/>
                <a:cs typeface="Times New Roman"/>
              </a:rPr>
              <a:t>of </a:t>
            </a:r>
            <a:r>
              <a:rPr sz="1000" spc="50" dirty="0">
                <a:latin typeface="Times New Roman"/>
                <a:cs typeface="Times New Roman"/>
              </a:rPr>
              <a:t>Sutton </a:t>
            </a:r>
            <a:r>
              <a:rPr sz="1000" spc="30" dirty="0">
                <a:latin typeface="Times New Roman"/>
                <a:cs typeface="Times New Roman"/>
              </a:rPr>
              <a:t>Disticts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000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332656"/>
            <a:ext cx="8229600" cy="619268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lang="en-IN" sz="6000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60000"/>
              </a:lnSpc>
            </a:pPr>
            <a:r>
              <a:rPr lang="en-IN" sz="4400" spc="30" dirty="0" smtClean="0">
                <a:latin typeface="Times New Roman"/>
                <a:cs typeface="Times New Roman"/>
              </a:rPr>
              <a:t>Finally </a:t>
            </a:r>
            <a:r>
              <a:rPr lang="en-IN" sz="4400" spc="15" dirty="0" smtClean="0">
                <a:latin typeface="Times New Roman"/>
                <a:cs typeface="Times New Roman"/>
              </a:rPr>
              <a:t>Using </a:t>
            </a:r>
            <a:r>
              <a:rPr lang="en-IN" sz="4400" spc="-50" dirty="0" smtClean="0">
                <a:latin typeface="Georgia"/>
                <a:cs typeface="Georgia"/>
              </a:rPr>
              <a:t>Foursquare </a:t>
            </a:r>
            <a:r>
              <a:rPr lang="en-IN" sz="4400" spc="-25" dirty="0" smtClean="0">
                <a:latin typeface="Georgia"/>
                <a:cs typeface="Georgia"/>
              </a:rPr>
              <a:t>Location </a:t>
            </a:r>
            <a:r>
              <a:rPr lang="en-IN" sz="4400" spc="5" dirty="0" smtClean="0">
                <a:latin typeface="Georgia"/>
                <a:cs typeface="Georgia"/>
              </a:rPr>
              <a:t>Data</a:t>
            </a:r>
            <a:r>
              <a:rPr lang="en-IN" sz="4400" spc="5" dirty="0" smtClean="0">
                <a:latin typeface="Times New Roman"/>
                <a:cs typeface="Times New Roman"/>
              </a:rPr>
              <a:t>, </a:t>
            </a:r>
            <a:r>
              <a:rPr lang="en-IN" sz="4400" spc="50" dirty="0" smtClean="0">
                <a:latin typeface="Times New Roman"/>
                <a:cs typeface="Times New Roman"/>
              </a:rPr>
              <a:t>the </a:t>
            </a:r>
            <a:r>
              <a:rPr lang="en-IN" sz="4400" spc="-5" dirty="0" smtClean="0">
                <a:latin typeface="Times New Roman"/>
                <a:cs typeface="Times New Roman"/>
              </a:rPr>
              <a:t>100 </a:t>
            </a:r>
            <a:r>
              <a:rPr lang="en-IN" sz="4400" spc="40" dirty="0" smtClean="0">
                <a:latin typeface="Times New Roman"/>
                <a:cs typeface="Times New Roman"/>
              </a:rPr>
              <a:t>most popular </a:t>
            </a:r>
            <a:r>
              <a:rPr lang="en-IN" sz="4400" spc="10" dirty="0" smtClean="0">
                <a:latin typeface="Times New Roman"/>
                <a:cs typeface="Times New Roman"/>
              </a:rPr>
              <a:t>venues </a:t>
            </a:r>
            <a:r>
              <a:rPr lang="en-IN" sz="4400" spc="25" dirty="0" smtClean="0">
                <a:latin typeface="Times New Roman"/>
                <a:cs typeface="Times New Roman"/>
              </a:rPr>
              <a:t>in </a:t>
            </a:r>
            <a:r>
              <a:rPr lang="en-IN" sz="4400" spc="50" dirty="0" smtClean="0">
                <a:latin typeface="Times New Roman"/>
                <a:cs typeface="Times New Roman"/>
              </a:rPr>
              <a:t>a  </a:t>
            </a:r>
            <a:r>
              <a:rPr lang="en-IN" sz="4400" spc="35" dirty="0" smtClean="0">
                <a:latin typeface="Times New Roman"/>
                <a:cs typeface="Times New Roman"/>
              </a:rPr>
              <a:t>radius </a:t>
            </a:r>
            <a:r>
              <a:rPr lang="en-IN" sz="4400" spc="-20" dirty="0" smtClean="0">
                <a:latin typeface="Times New Roman"/>
                <a:cs typeface="Times New Roman"/>
              </a:rPr>
              <a:t>of </a:t>
            </a:r>
            <a:r>
              <a:rPr lang="en-IN" sz="4400" spc="10" dirty="0" smtClean="0">
                <a:latin typeface="Times New Roman"/>
                <a:cs typeface="Times New Roman"/>
              </a:rPr>
              <a:t>500m </a:t>
            </a:r>
            <a:r>
              <a:rPr lang="en-IN" sz="4400" spc="5" dirty="0" smtClean="0">
                <a:latin typeface="Times New Roman"/>
                <a:cs typeface="Times New Roman"/>
              </a:rPr>
              <a:t>for </a:t>
            </a:r>
            <a:r>
              <a:rPr lang="en-IN" sz="4400" spc="15" dirty="0" smtClean="0">
                <a:latin typeface="Times New Roman"/>
                <a:cs typeface="Times New Roman"/>
              </a:rPr>
              <a:t>each </a:t>
            </a:r>
            <a:r>
              <a:rPr lang="en-IN" sz="4400" spc="40" dirty="0" smtClean="0">
                <a:latin typeface="Times New Roman"/>
                <a:cs typeface="Times New Roman"/>
              </a:rPr>
              <a:t>district </a:t>
            </a:r>
            <a:r>
              <a:rPr lang="en-IN" sz="4400" dirty="0" smtClean="0">
                <a:latin typeface="Times New Roman"/>
                <a:cs typeface="Times New Roman"/>
              </a:rPr>
              <a:t>is </a:t>
            </a:r>
            <a:r>
              <a:rPr lang="en-IN" sz="4400" spc="50" dirty="0" smtClean="0">
                <a:latin typeface="Times New Roman"/>
                <a:cs typeface="Times New Roman"/>
              </a:rPr>
              <a:t>Sutton </a:t>
            </a:r>
            <a:r>
              <a:rPr lang="en-IN" sz="4400" dirty="0" smtClean="0">
                <a:latin typeface="Times New Roman"/>
                <a:cs typeface="Times New Roman"/>
              </a:rPr>
              <a:t>is </a:t>
            </a:r>
            <a:r>
              <a:rPr lang="en-IN" sz="4400" spc="35" dirty="0" smtClean="0">
                <a:latin typeface="Times New Roman"/>
                <a:cs typeface="Times New Roman"/>
              </a:rPr>
              <a:t>obtained. </a:t>
            </a:r>
            <a:r>
              <a:rPr lang="en-IN" sz="4400" spc="50" dirty="0" smtClean="0">
                <a:latin typeface="Times New Roman"/>
                <a:cs typeface="Times New Roman"/>
              </a:rPr>
              <a:t>The </a:t>
            </a:r>
            <a:r>
              <a:rPr lang="en-IN" sz="4400" spc="65" dirty="0" smtClean="0">
                <a:latin typeface="Times New Roman"/>
                <a:cs typeface="Times New Roman"/>
              </a:rPr>
              <a:t>data </a:t>
            </a:r>
            <a:r>
              <a:rPr lang="en-IN" sz="4400" spc="35" dirty="0" smtClean="0">
                <a:latin typeface="Times New Roman"/>
                <a:cs typeface="Times New Roman"/>
              </a:rPr>
              <a:t>obtained </a:t>
            </a:r>
            <a:r>
              <a:rPr lang="en-IN" sz="4400" dirty="0" smtClean="0">
                <a:latin typeface="Times New Roman"/>
                <a:cs typeface="Times New Roman"/>
              </a:rPr>
              <a:t>is </a:t>
            </a:r>
            <a:r>
              <a:rPr lang="en-IN" sz="4400" spc="50" dirty="0" smtClean="0">
                <a:latin typeface="Times New Roman"/>
                <a:cs typeface="Times New Roman"/>
              </a:rPr>
              <a:t>a  </a:t>
            </a:r>
            <a:r>
              <a:rPr lang="en-IN" sz="4400" spc="45" dirty="0" smtClean="0">
                <a:latin typeface="Times New Roman"/>
                <a:cs typeface="Times New Roman"/>
              </a:rPr>
              <a:t>JSON </a:t>
            </a:r>
            <a:r>
              <a:rPr lang="en-IN" sz="4400" spc="-10" dirty="0" smtClean="0">
                <a:latin typeface="Times New Roman"/>
                <a:cs typeface="Times New Roman"/>
              </a:rPr>
              <a:t>file, </a:t>
            </a:r>
            <a:r>
              <a:rPr lang="en-IN" sz="4400" spc="50" dirty="0" smtClean="0">
                <a:latin typeface="Times New Roman"/>
                <a:cs typeface="Times New Roman"/>
              </a:rPr>
              <a:t>and </a:t>
            </a:r>
            <a:r>
              <a:rPr lang="en-IN" sz="4400" spc="-20" dirty="0" smtClean="0">
                <a:latin typeface="Times New Roman"/>
                <a:cs typeface="Times New Roman"/>
              </a:rPr>
              <a:t>we </a:t>
            </a:r>
            <a:r>
              <a:rPr lang="en-IN" sz="4400" spc="25" dirty="0" smtClean="0">
                <a:latin typeface="Times New Roman"/>
                <a:cs typeface="Times New Roman"/>
              </a:rPr>
              <a:t>need </a:t>
            </a:r>
            <a:r>
              <a:rPr lang="en-IN" sz="4400" spc="50" dirty="0" smtClean="0">
                <a:latin typeface="Times New Roman"/>
                <a:cs typeface="Times New Roman"/>
              </a:rPr>
              <a:t>to </a:t>
            </a:r>
            <a:r>
              <a:rPr lang="en-IN" sz="4400" spc="65" dirty="0" smtClean="0">
                <a:latin typeface="Times New Roman"/>
                <a:cs typeface="Times New Roman"/>
              </a:rPr>
              <a:t>turn </a:t>
            </a:r>
            <a:r>
              <a:rPr lang="en-IN" sz="4400" spc="80" dirty="0" smtClean="0">
                <a:latin typeface="Times New Roman"/>
                <a:cs typeface="Times New Roman"/>
              </a:rPr>
              <a:t>that </a:t>
            </a:r>
            <a:r>
              <a:rPr lang="en-IN" sz="4400" spc="30" dirty="0" smtClean="0">
                <a:latin typeface="Times New Roman"/>
                <a:cs typeface="Times New Roman"/>
              </a:rPr>
              <a:t>into </a:t>
            </a:r>
            <a:r>
              <a:rPr lang="en-IN" sz="4400" spc="50" dirty="0" smtClean="0">
                <a:latin typeface="Times New Roman"/>
                <a:cs typeface="Times New Roman"/>
              </a:rPr>
              <a:t>a </a:t>
            </a:r>
            <a:r>
              <a:rPr lang="en-IN" sz="4400" spc="35" dirty="0" smtClean="0">
                <a:latin typeface="Times New Roman"/>
                <a:cs typeface="Times New Roman"/>
              </a:rPr>
              <a:t>data-frame. </a:t>
            </a:r>
            <a:r>
              <a:rPr lang="en-IN" sz="4400" spc="40" dirty="0" smtClean="0">
                <a:latin typeface="Times New Roman"/>
                <a:cs typeface="Times New Roman"/>
              </a:rPr>
              <a:t>This </a:t>
            </a:r>
            <a:r>
              <a:rPr lang="en-IN" sz="4400" spc="5" dirty="0" smtClean="0">
                <a:latin typeface="Times New Roman"/>
                <a:cs typeface="Times New Roman"/>
              </a:rPr>
              <a:t>final </a:t>
            </a:r>
            <a:r>
              <a:rPr lang="en-IN" sz="4400" spc="50" dirty="0" smtClean="0">
                <a:latin typeface="Times New Roman"/>
                <a:cs typeface="Times New Roman"/>
              </a:rPr>
              <a:t>dataset </a:t>
            </a:r>
            <a:r>
              <a:rPr lang="en-IN" sz="4400" spc="-5" dirty="0" smtClean="0">
                <a:latin typeface="Times New Roman"/>
                <a:cs typeface="Times New Roman"/>
              </a:rPr>
              <a:t>will  </a:t>
            </a:r>
            <a:r>
              <a:rPr lang="en-IN" sz="4400" spc="25" dirty="0" smtClean="0">
                <a:latin typeface="Times New Roman"/>
                <a:cs typeface="Times New Roman"/>
              </a:rPr>
              <a:t>contain:</a:t>
            </a:r>
            <a:endParaRPr lang="en-IN" sz="4400" dirty="0" smtClean="0">
              <a:latin typeface="Times New Roman"/>
              <a:cs typeface="Times New Roman"/>
            </a:endParaRPr>
          </a:p>
          <a:p>
            <a:pPr marL="772795" indent="-571500">
              <a:lnSpc>
                <a:spcPct val="16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329565" algn="l"/>
              </a:tabLst>
            </a:pPr>
            <a:r>
              <a:rPr lang="en-IN" sz="4400" spc="35" dirty="0" smtClean="0">
                <a:latin typeface="Times New Roman"/>
                <a:cs typeface="Times New Roman"/>
              </a:rPr>
              <a:t>District</a:t>
            </a:r>
            <a:endParaRPr lang="en-IN" sz="4400" dirty="0" smtClean="0">
              <a:latin typeface="Times New Roman"/>
              <a:cs typeface="Times New Roman"/>
            </a:endParaRPr>
          </a:p>
          <a:p>
            <a:pPr marL="772795" indent="-571500">
              <a:lnSpc>
                <a:spcPct val="160000"/>
              </a:lnSpc>
              <a:buFont typeface="Wingdings" panose="05000000000000000000" pitchFamily="2" charset="2"/>
              <a:buChar char="Ø"/>
              <a:tabLst>
                <a:tab pos="329565" algn="l"/>
              </a:tabLst>
            </a:pPr>
            <a:r>
              <a:rPr lang="en-IN" sz="4400" spc="35" dirty="0" smtClean="0">
                <a:latin typeface="Times New Roman"/>
                <a:cs typeface="Times New Roman"/>
              </a:rPr>
              <a:t>District</a:t>
            </a:r>
            <a:r>
              <a:rPr lang="en-IN" sz="4400" spc="75" dirty="0" smtClean="0">
                <a:latin typeface="Times New Roman"/>
                <a:cs typeface="Times New Roman"/>
              </a:rPr>
              <a:t> </a:t>
            </a:r>
            <a:r>
              <a:rPr lang="en-IN" sz="4400" spc="45" dirty="0" smtClean="0">
                <a:latin typeface="Times New Roman"/>
                <a:cs typeface="Times New Roman"/>
              </a:rPr>
              <a:t>Latitude</a:t>
            </a:r>
            <a:endParaRPr lang="en-IN" sz="4400" dirty="0" smtClean="0">
              <a:latin typeface="Times New Roman"/>
              <a:cs typeface="Times New Roman"/>
            </a:endParaRPr>
          </a:p>
          <a:p>
            <a:pPr marL="772795" indent="-571500">
              <a:lnSpc>
                <a:spcPct val="160000"/>
              </a:lnSpc>
              <a:buFont typeface="Wingdings" panose="05000000000000000000" pitchFamily="2" charset="2"/>
              <a:buChar char="Ø"/>
              <a:tabLst>
                <a:tab pos="329565" algn="l"/>
              </a:tabLst>
            </a:pPr>
            <a:r>
              <a:rPr lang="en-IN" sz="4400" spc="35" dirty="0" smtClean="0">
                <a:latin typeface="Times New Roman"/>
                <a:cs typeface="Times New Roman"/>
              </a:rPr>
              <a:t>District</a:t>
            </a:r>
            <a:r>
              <a:rPr lang="en-IN" sz="4400" spc="75" dirty="0" smtClean="0">
                <a:latin typeface="Times New Roman"/>
                <a:cs typeface="Times New Roman"/>
              </a:rPr>
              <a:t> </a:t>
            </a:r>
            <a:r>
              <a:rPr lang="en-IN" sz="4400" spc="30" dirty="0" smtClean="0">
                <a:latin typeface="Times New Roman"/>
                <a:cs typeface="Times New Roman"/>
              </a:rPr>
              <a:t>Longitude</a:t>
            </a:r>
            <a:endParaRPr lang="en-IN" sz="4400" dirty="0" smtClean="0">
              <a:latin typeface="Times New Roman"/>
              <a:cs typeface="Times New Roman"/>
            </a:endParaRPr>
          </a:p>
          <a:p>
            <a:pPr marL="772795" indent="-571500">
              <a:lnSpc>
                <a:spcPct val="160000"/>
              </a:lnSpc>
              <a:buFont typeface="Wingdings" panose="05000000000000000000" pitchFamily="2" charset="2"/>
              <a:buChar char="Ø"/>
              <a:tabLst>
                <a:tab pos="329565" algn="l"/>
              </a:tabLst>
            </a:pPr>
            <a:r>
              <a:rPr lang="en-IN" sz="4400" dirty="0" smtClean="0">
                <a:latin typeface="Times New Roman"/>
                <a:cs typeface="Times New Roman"/>
              </a:rPr>
              <a:t>Venue</a:t>
            </a:r>
          </a:p>
          <a:p>
            <a:pPr marL="772795" indent="-571500">
              <a:lnSpc>
                <a:spcPct val="160000"/>
              </a:lnSpc>
              <a:buFont typeface="Wingdings" panose="05000000000000000000" pitchFamily="2" charset="2"/>
              <a:buChar char="Ø"/>
              <a:tabLst>
                <a:tab pos="329565" algn="l"/>
              </a:tabLst>
            </a:pPr>
            <a:r>
              <a:rPr lang="en-IN" sz="4400" dirty="0" smtClean="0">
                <a:latin typeface="Times New Roman"/>
                <a:cs typeface="Times New Roman"/>
              </a:rPr>
              <a:t>Venue</a:t>
            </a:r>
            <a:r>
              <a:rPr lang="en-IN" sz="4400" spc="75" dirty="0" smtClean="0">
                <a:latin typeface="Times New Roman"/>
                <a:cs typeface="Times New Roman"/>
              </a:rPr>
              <a:t> </a:t>
            </a:r>
            <a:r>
              <a:rPr lang="en-IN" sz="4400" spc="45" dirty="0" smtClean="0">
                <a:latin typeface="Times New Roman"/>
                <a:cs typeface="Times New Roman"/>
              </a:rPr>
              <a:t>Latitude</a:t>
            </a:r>
            <a:endParaRPr lang="en-IN" sz="4400" dirty="0" smtClean="0">
              <a:latin typeface="Times New Roman"/>
              <a:cs typeface="Times New Roman"/>
            </a:endParaRPr>
          </a:p>
          <a:p>
            <a:pPr marL="772795" indent="-571500">
              <a:lnSpc>
                <a:spcPct val="160000"/>
              </a:lnSpc>
              <a:buFont typeface="Wingdings" panose="05000000000000000000" pitchFamily="2" charset="2"/>
              <a:buChar char="Ø"/>
              <a:tabLst>
                <a:tab pos="329565" algn="l"/>
              </a:tabLst>
            </a:pPr>
            <a:r>
              <a:rPr lang="en-IN" sz="4400" dirty="0" smtClean="0">
                <a:latin typeface="Times New Roman"/>
                <a:cs typeface="Times New Roman"/>
              </a:rPr>
              <a:t>Venue</a:t>
            </a:r>
            <a:r>
              <a:rPr lang="en-IN" sz="4400" spc="75" dirty="0" smtClean="0">
                <a:latin typeface="Times New Roman"/>
                <a:cs typeface="Times New Roman"/>
              </a:rPr>
              <a:t> </a:t>
            </a:r>
            <a:r>
              <a:rPr lang="en-IN" sz="4400" spc="30" dirty="0" smtClean="0">
                <a:latin typeface="Times New Roman"/>
                <a:cs typeface="Times New Roman"/>
              </a:rPr>
              <a:t>Longitude</a:t>
            </a:r>
            <a:endParaRPr lang="en-IN" sz="4400" dirty="0" smtClean="0">
              <a:latin typeface="Times New Roman"/>
              <a:cs typeface="Times New Roman"/>
            </a:endParaRPr>
          </a:p>
          <a:p>
            <a:pPr marL="772795" indent="-571500">
              <a:lnSpc>
                <a:spcPct val="160000"/>
              </a:lnSpc>
              <a:buFont typeface="Wingdings" panose="05000000000000000000" pitchFamily="2" charset="2"/>
              <a:buChar char="Ø"/>
              <a:tabLst>
                <a:tab pos="329565" algn="l"/>
              </a:tabLst>
            </a:pPr>
            <a:r>
              <a:rPr lang="en-IN" sz="4400" dirty="0" smtClean="0">
                <a:latin typeface="Times New Roman"/>
                <a:cs typeface="Times New Roman"/>
              </a:rPr>
              <a:t>Venue</a:t>
            </a:r>
            <a:r>
              <a:rPr lang="en-IN" sz="4400" spc="75" dirty="0" smtClean="0">
                <a:latin typeface="Times New Roman"/>
                <a:cs typeface="Times New Roman"/>
              </a:rPr>
              <a:t> </a:t>
            </a:r>
            <a:r>
              <a:rPr lang="en-IN" sz="4400" spc="35" dirty="0" smtClean="0">
                <a:latin typeface="Times New Roman"/>
                <a:cs typeface="Times New Roman"/>
              </a:rPr>
              <a:t>Category</a:t>
            </a:r>
            <a:endParaRPr lang="en-IN" sz="440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50"/>
              </a:spcBef>
              <a:buNone/>
            </a:pPr>
            <a:endParaRPr lang="en-I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5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899592" y="1340768"/>
            <a:ext cx="7632848" cy="3284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573351" y="501317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30" dirty="0" smtClean="0">
                <a:latin typeface="Times New Roman"/>
                <a:cs typeface="Times New Roman"/>
              </a:rPr>
              <a:t>Figure </a:t>
            </a:r>
            <a:r>
              <a:rPr lang="en-IN" spc="-5" dirty="0" smtClean="0">
                <a:latin typeface="Times New Roman"/>
                <a:cs typeface="Times New Roman"/>
              </a:rPr>
              <a:t>5: </a:t>
            </a:r>
            <a:r>
              <a:rPr lang="en-IN" spc="20" dirty="0" smtClean="0">
                <a:latin typeface="Times New Roman"/>
                <a:cs typeface="Times New Roman"/>
              </a:rPr>
              <a:t>Top </a:t>
            </a:r>
            <a:r>
              <a:rPr lang="en-IN" spc="-5" dirty="0" smtClean="0">
                <a:latin typeface="Times New Roman"/>
                <a:cs typeface="Times New Roman"/>
              </a:rPr>
              <a:t>100 </a:t>
            </a:r>
            <a:r>
              <a:rPr lang="en-IN" dirty="0" smtClean="0">
                <a:latin typeface="Times New Roman"/>
                <a:cs typeface="Times New Roman"/>
              </a:rPr>
              <a:t>Venues </a:t>
            </a:r>
            <a:r>
              <a:rPr lang="en-IN" spc="25" dirty="0" smtClean="0">
                <a:latin typeface="Times New Roman"/>
                <a:cs typeface="Times New Roman"/>
              </a:rPr>
              <a:t>in </a:t>
            </a:r>
            <a:r>
              <a:rPr lang="en-IN" spc="15" dirty="0" smtClean="0">
                <a:latin typeface="Times New Roman"/>
                <a:cs typeface="Times New Roman"/>
              </a:rPr>
              <a:t>each </a:t>
            </a:r>
            <a:r>
              <a:rPr lang="en-IN" spc="25" dirty="0" err="1" smtClean="0">
                <a:latin typeface="Times New Roman"/>
                <a:cs typeface="Times New Roman"/>
              </a:rPr>
              <a:t>Neighborhoods</a:t>
            </a:r>
            <a:r>
              <a:rPr lang="en-IN" spc="25" dirty="0" smtClean="0">
                <a:latin typeface="Times New Roman"/>
                <a:cs typeface="Times New Roman"/>
              </a:rPr>
              <a:t> </a:t>
            </a:r>
            <a:r>
              <a:rPr lang="en-IN" spc="-20" dirty="0" smtClean="0">
                <a:latin typeface="Times New Roman"/>
                <a:cs typeface="Times New Roman"/>
              </a:rPr>
              <a:t>of</a:t>
            </a:r>
            <a:r>
              <a:rPr lang="en-IN" spc="-5" dirty="0" smtClean="0">
                <a:latin typeface="Times New Roman"/>
                <a:cs typeface="Times New Roman"/>
              </a:rPr>
              <a:t> </a:t>
            </a:r>
            <a:r>
              <a:rPr lang="en-IN" spc="50" dirty="0" smtClean="0">
                <a:latin typeface="Times New Roman"/>
                <a:cs typeface="Times New Roman"/>
              </a:rPr>
              <a:t>Sutton</a:t>
            </a:r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9643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</TotalTime>
  <Words>1983</Words>
  <Application>Microsoft Office PowerPoint</Application>
  <PresentationFormat>On-screen Show (4:3)</PresentationFormat>
  <Paragraphs>143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Equity</vt:lpstr>
      <vt:lpstr>CAPSTONE  PROJECT   The Battle of  Neighborhoods </vt:lpstr>
      <vt:lpstr>Introduction </vt:lpstr>
      <vt:lpstr>PowerPoint Presentation</vt:lpstr>
      <vt:lpstr>Data Acquisition and Cleaning </vt:lpstr>
      <vt:lpstr>Data Cleaning </vt:lpstr>
      <vt:lpstr>PowerPoint Presentation</vt:lpstr>
      <vt:lpstr>PowerPoint Presentation</vt:lpstr>
      <vt:lpstr>PowerPoint Presentation</vt:lpstr>
      <vt:lpstr>PowerPoint Presentation</vt:lpstr>
      <vt:lpstr>Methodology </vt:lpstr>
      <vt:lpstr>Analysis  of  Crime  data </vt:lpstr>
      <vt:lpstr>PowerPoint Presentation</vt:lpstr>
      <vt:lpstr>Analysis  of  Housing  price </vt:lpstr>
      <vt:lpstr>PowerPoint Presentation</vt:lpstr>
      <vt:lpstr>PowerPoint Presentation</vt:lpstr>
      <vt:lpstr>Analysis of Happiness Index </vt:lpstr>
      <vt:lpstr>PowerPoint Presentation</vt:lpstr>
      <vt:lpstr>Modelling </vt:lpstr>
      <vt:lpstr>PowerPoint Presentation</vt:lpstr>
      <vt:lpstr>Results </vt:lpstr>
      <vt:lpstr>PowerPoint Presentation</vt:lpstr>
      <vt:lpstr>PowerPoint Presentation</vt:lpstr>
      <vt:lpstr>PowerPoint Presentation</vt:lpstr>
      <vt:lpstr>Discussion </vt:lpstr>
      <vt:lpstr> 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 PROJECT   The Battle of  Neighborhoods</dc:title>
  <dc:creator>Rahul</dc:creator>
  <cp:lastModifiedBy>Rahul</cp:lastModifiedBy>
  <cp:revision>5</cp:revision>
  <dcterms:created xsi:type="dcterms:W3CDTF">2020-04-28T15:31:36Z</dcterms:created>
  <dcterms:modified xsi:type="dcterms:W3CDTF">2020-04-28T16:21:37Z</dcterms:modified>
</cp:coreProperties>
</file>