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sldIdLst>
    <p:sldId id="343" r:id="rId5"/>
    <p:sldId id="257" r:id="rId6"/>
    <p:sldId id="352" r:id="rId7"/>
    <p:sldId id="355" r:id="rId8"/>
    <p:sldId id="350" r:id="rId9"/>
    <p:sldId id="356" r:id="rId10"/>
    <p:sldId id="357" r:id="rId11"/>
    <p:sldId id="358" r:id="rId12"/>
    <p:sldId id="359" r:id="rId13"/>
    <p:sldId id="360" r:id="rId14"/>
    <p:sldId id="362" r:id="rId15"/>
    <p:sldId id="3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34" autoAdjust="0"/>
  </p:normalViewPr>
  <p:slideViewPr>
    <p:cSldViewPr snapToGrid="0">
      <p:cViewPr varScale="1">
        <p:scale>
          <a:sx n="93" d="100"/>
          <a:sy n="93" d="100"/>
        </p:scale>
        <p:origin x="25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5/17/2022</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5/17/2022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5/17/2022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5/17/2022</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5/17/2022</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5/17/2022</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5/17/2022</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5/17/2022</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5/17/2022</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5/17/2022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5/17/2022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smtClean="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5/17/2022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5/17/2022</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lstStyle/>
          <a:p>
            <a:r>
              <a:rPr lang="en-US" sz="6000" dirty="0" smtClean="0"/>
              <a:t>Musical instruments Identification</a:t>
            </a:r>
            <a:endParaRPr lang="en-US" sz="6000" dirty="0"/>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lstStyle/>
          <a:p>
            <a:r>
              <a:rPr lang="en-US" dirty="0" smtClean="0"/>
              <a:t>Using deep learning approach</a:t>
            </a:r>
            <a:endParaRPr lang="en-US" dirty="0"/>
          </a:p>
        </p:txBody>
      </p:sp>
    </p:spTree>
    <p:extLst>
      <p:ext uri="{BB962C8B-B14F-4D97-AF65-F5344CB8AC3E}">
        <p14:creationId xmlns:p14="http://schemas.microsoft.com/office/powerpoint/2010/main" val="1833365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3135207"/>
            <a:ext cx="3047314" cy="587584"/>
          </a:xfrm>
        </p:spPr>
        <p:txBody>
          <a:bodyPr>
            <a:normAutofit/>
          </a:bodyPr>
          <a:lstStyle/>
          <a:p>
            <a:r>
              <a:rPr lang="en-US" dirty="0" smtClean="0"/>
              <a:t>Algorithm</a:t>
            </a:r>
            <a:endParaRPr lang="en-IN" dirty="0"/>
          </a:p>
        </p:txBody>
      </p:sp>
      <p:sp>
        <p:nvSpPr>
          <p:cNvPr id="3" name="Content Placeholder 2"/>
          <p:cNvSpPr>
            <a:spLocks noGrp="1"/>
          </p:cNvSpPr>
          <p:nvPr>
            <p:ph sz="half" idx="2"/>
          </p:nvPr>
        </p:nvSpPr>
        <p:spPr>
          <a:xfrm>
            <a:off x="3772931" y="633875"/>
            <a:ext cx="7784070" cy="5590250"/>
          </a:xfrm>
        </p:spPr>
        <p:txBody>
          <a:bodyPr/>
          <a:lstStyle/>
          <a:p>
            <a:pPr marL="0" indent="0">
              <a:buNone/>
            </a:pPr>
            <a:endParaRPr lang="en-US" dirty="0" smtClean="0"/>
          </a:p>
          <a:p>
            <a:pPr marL="0" indent="0">
              <a:buNone/>
            </a:pPr>
            <a:endParaRPr lang="en-IN" dirty="0"/>
          </a:p>
        </p:txBody>
      </p:sp>
      <p:pic>
        <p:nvPicPr>
          <p:cNvPr id="5" name="Picture 4"/>
          <p:cNvPicPr>
            <a:picLocks noChangeAspect="1"/>
          </p:cNvPicPr>
          <p:nvPr/>
        </p:nvPicPr>
        <p:blipFill>
          <a:blip r:embed="rId2"/>
          <a:stretch>
            <a:fillRect/>
          </a:stretch>
        </p:blipFill>
        <p:spPr>
          <a:xfrm>
            <a:off x="4003590" y="1409697"/>
            <a:ext cx="7097446" cy="3451019"/>
          </a:xfrm>
          <a:prstGeom prst="rect">
            <a:avLst/>
          </a:prstGeom>
        </p:spPr>
      </p:pic>
    </p:spTree>
    <p:extLst>
      <p:ext uri="{BB962C8B-B14F-4D97-AF65-F5344CB8AC3E}">
        <p14:creationId xmlns:p14="http://schemas.microsoft.com/office/powerpoint/2010/main" val="118195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3135207"/>
            <a:ext cx="3047314" cy="587584"/>
          </a:xfrm>
        </p:spPr>
        <p:txBody>
          <a:bodyPr>
            <a:normAutofit/>
          </a:bodyPr>
          <a:lstStyle/>
          <a:p>
            <a:r>
              <a:rPr lang="en-US" dirty="0" smtClean="0"/>
              <a:t>Dataset</a:t>
            </a:r>
            <a:endParaRPr lang="en-IN" dirty="0"/>
          </a:p>
        </p:txBody>
      </p:sp>
      <p:sp>
        <p:nvSpPr>
          <p:cNvPr id="3" name="Content Placeholder 2"/>
          <p:cNvSpPr>
            <a:spLocks noGrp="1"/>
          </p:cNvSpPr>
          <p:nvPr>
            <p:ph sz="half" idx="2"/>
          </p:nvPr>
        </p:nvSpPr>
        <p:spPr>
          <a:xfrm>
            <a:off x="3772931" y="633875"/>
            <a:ext cx="7784070" cy="5590250"/>
          </a:xfrm>
        </p:spPr>
        <p:txBody>
          <a:bodyPr/>
          <a:lstStyle/>
          <a:p>
            <a:pPr marL="0" indent="0">
              <a:buNone/>
            </a:pPr>
            <a:r>
              <a:rPr lang="en-US" dirty="0"/>
              <a:t>The model is trained on London Philharmonic dataset which consists of 6 different classes of musical </a:t>
            </a:r>
            <a:r>
              <a:rPr lang="en-US" dirty="0" smtClean="0"/>
              <a:t>instruments.</a:t>
            </a:r>
            <a:endParaRPr lang="en-US" dirty="0"/>
          </a:p>
          <a:p>
            <a:r>
              <a:rPr lang="en-US" dirty="0" smtClean="0"/>
              <a:t>Viola</a:t>
            </a:r>
          </a:p>
          <a:p>
            <a:r>
              <a:rPr lang="en-US" dirty="0" smtClean="0"/>
              <a:t>Trumpet</a:t>
            </a:r>
          </a:p>
          <a:p>
            <a:r>
              <a:rPr lang="en-US" dirty="0" smtClean="0"/>
              <a:t>Saxophone</a:t>
            </a:r>
          </a:p>
          <a:p>
            <a:r>
              <a:rPr lang="en-US" dirty="0" smtClean="0"/>
              <a:t>Oboe</a:t>
            </a:r>
          </a:p>
          <a:p>
            <a:r>
              <a:rPr lang="en-US" dirty="0" smtClean="0"/>
              <a:t>Flute</a:t>
            </a:r>
          </a:p>
          <a:p>
            <a:r>
              <a:rPr lang="en-US" dirty="0" smtClean="0"/>
              <a:t>Cello</a:t>
            </a:r>
          </a:p>
          <a:p>
            <a:pPr marL="0" indent="0">
              <a:buNone/>
            </a:pPr>
            <a:r>
              <a:rPr lang="en-US" dirty="0" smtClean="0"/>
              <a:t>Each classes consist of audio file playing different notes at different velocity.</a:t>
            </a:r>
            <a:endParaRPr lang="en-US" dirty="0"/>
          </a:p>
        </p:txBody>
      </p:sp>
    </p:spTree>
    <p:extLst>
      <p:ext uri="{BB962C8B-B14F-4D97-AF65-F5344CB8AC3E}">
        <p14:creationId xmlns:p14="http://schemas.microsoft.com/office/powerpoint/2010/main" val="3253349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1575" y="4178297"/>
            <a:ext cx="3621504"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Thank You</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06702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dirty="0">
                <a:solidFill>
                  <a:schemeClr val="tx1"/>
                </a:solidFill>
              </a:rPr>
              <a:t>OUTLINE</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pPr marL="0" indent="0">
              <a:buNone/>
            </a:pPr>
            <a:endParaRPr lang="en-US" dirty="0"/>
          </a:p>
          <a:p>
            <a:r>
              <a:rPr lang="en-US" dirty="0" smtClean="0"/>
              <a:t>Relevance of the topic</a:t>
            </a:r>
            <a:endParaRPr lang="en-US" dirty="0"/>
          </a:p>
          <a:p>
            <a:r>
              <a:rPr lang="en-US" dirty="0" smtClean="0"/>
              <a:t>Description</a:t>
            </a:r>
            <a:endParaRPr lang="en-US" dirty="0"/>
          </a:p>
          <a:p>
            <a:r>
              <a:rPr lang="en-US" dirty="0" smtClean="0"/>
              <a:t>Objectives of the study</a:t>
            </a:r>
            <a:endParaRPr lang="en-US" dirty="0"/>
          </a:p>
          <a:p>
            <a:r>
              <a:rPr lang="en-US" dirty="0" smtClean="0"/>
              <a:t>Existing and Proposed Systems</a:t>
            </a:r>
            <a:endParaRPr lang="en-US" dirty="0"/>
          </a:p>
          <a:p>
            <a:r>
              <a:rPr lang="en-US" dirty="0" smtClean="0"/>
              <a:t>Input / Output</a:t>
            </a:r>
            <a:r>
              <a:rPr lang="en-US" dirty="0"/>
              <a:t> </a:t>
            </a:r>
            <a:r>
              <a:rPr lang="en-US" dirty="0" smtClean="0"/>
              <a:t>and Modules</a:t>
            </a:r>
            <a:endParaRPr lang="en-US" dirty="0"/>
          </a:p>
          <a:p>
            <a:r>
              <a:rPr lang="en-US" dirty="0" smtClean="0"/>
              <a:t>Algorithms</a:t>
            </a:r>
            <a:endParaRPr lang="en-US" dirty="0"/>
          </a:p>
          <a:p>
            <a:r>
              <a:rPr lang="en-US" dirty="0" smtClean="0"/>
              <a:t>Dataset</a:t>
            </a:r>
            <a:endParaRPr lang="en-US" dirty="0"/>
          </a:p>
        </p:txBody>
      </p:sp>
    </p:spTree>
    <p:extLst>
      <p:ext uri="{BB962C8B-B14F-4D97-AF65-F5344CB8AC3E}">
        <p14:creationId xmlns:p14="http://schemas.microsoft.com/office/powerpoint/2010/main" val="22768987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3135207"/>
            <a:ext cx="3047314" cy="587584"/>
          </a:xfrm>
        </p:spPr>
        <p:txBody>
          <a:bodyPr/>
          <a:lstStyle/>
          <a:p>
            <a:r>
              <a:rPr lang="en-US" dirty="0" smtClean="0"/>
              <a:t>Relevance</a:t>
            </a:r>
            <a:endParaRPr lang="en-IN" dirty="0"/>
          </a:p>
        </p:txBody>
      </p:sp>
      <p:sp>
        <p:nvSpPr>
          <p:cNvPr id="3" name="Content Placeholder 2"/>
          <p:cNvSpPr>
            <a:spLocks noGrp="1"/>
          </p:cNvSpPr>
          <p:nvPr>
            <p:ph sz="half" idx="2"/>
          </p:nvPr>
        </p:nvSpPr>
        <p:spPr>
          <a:xfrm>
            <a:off x="3772931" y="633875"/>
            <a:ext cx="7784070" cy="5590250"/>
          </a:xfrm>
        </p:spPr>
        <p:txBody>
          <a:bodyPr/>
          <a:lstStyle/>
          <a:p>
            <a:pPr marL="0" indent="0">
              <a:buNone/>
            </a:pPr>
            <a:r>
              <a:rPr lang="en-US" dirty="0" smtClean="0"/>
              <a:t>Recording music – </a:t>
            </a:r>
          </a:p>
          <a:p>
            <a:pPr marL="285750" indent="-285750">
              <a:buFont typeface="Arial" panose="020B0604020202020204" pitchFamily="34" charset="0"/>
              <a:buChar char="•"/>
            </a:pPr>
            <a:r>
              <a:rPr lang="en-US" dirty="0"/>
              <a:t>Earlier - recording in studios with acoustics designed for that </a:t>
            </a:r>
            <a:r>
              <a:rPr lang="en-US" dirty="0" smtClean="0"/>
              <a:t>purpose</a:t>
            </a:r>
          </a:p>
          <a:p>
            <a:pPr marL="285750" indent="-285750">
              <a:buFont typeface="Arial" panose="020B0604020202020204" pitchFamily="34" charset="0"/>
              <a:buChar char="•"/>
            </a:pPr>
            <a:r>
              <a:rPr lang="en-US" dirty="0"/>
              <a:t>Now - music is recorded everywhere and with whatever sensors are available, including smartphones</a:t>
            </a:r>
            <a:r>
              <a:rPr lang="en-US" dirty="0" smtClean="0"/>
              <a:t>.</a:t>
            </a:r>
          </a:p>
          <a:p>
            <a:pPr marL="285750" indent="-285750">
              <a:buFont typeface="Arial" panose="020B0604020202020204" pitchFamily="34" charset="0"/>
              <a:buChar char="•"/>
            </a:pPr>
            <a:endParaRPr lang="en-US" dirty="0"/>
          </a:p>
          <a:p>
            <a:pPr marL="0" indent="0">
              <a:buNone/>
            </a:pPr>
            <a:r>
              <a:rPr lang="en-US" dirty="0"/>
              <a:t>I</a:t>
            </a:r>
            <a:r>
              <a:rPr lang="en-US" dirty="0" smtClean="0"/>
              <a:t>dentifying </a:t>
            </a:r>
            <a:r>
              <a:rPr lang="en-US" dirty="0"/>
              <a:t>musical instruments is of importance in many areas no longer closely related to music, i.e., automatically creating sound for games, organizing music social services, separating music mixes into tracks, amateur recordings, </a:t>
            </a:r>
            <a:r>
              <a:rPr lang="en-US" dirty="0" smtClean="0"/>
              <a:t>etc.</a:t>
            </a:r>
          </a:p>
          <a:p>
            <a:pPr marL="0" indent="0">
              <a:buNone/>
            </a:pPr>
            <a:r>
              <a:rPr lang="en-US" dirty="0" smtClean="0"/>
              <a:t>Both </a:t>
            </a:r>
            <a:r>
              <a:rPr lang="en-US" dirty="0"/>
              <a:t>classical and sensor-based instruments need to be subject to sound identification and further applications</a:t>
            </a:r>
            <a:endParaRPr lang="en-IN" dirty="0"/>
          </a:p>
        </p:txBody>
      </p:sp>
    </p:spTree>
    <p:extLst>
      <p:ext uri="{BB962C8B-B14F-4D97-AF65-F5344CB8AC3E}">
        <p14:creationId xmlns:p14="http://schemas.microsoft.com/office/powerpoint/2010/main" val="302563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3135207"/>
            <a:ext cx="3047314" cy="587584"/>
          </a:xfrm>
        </p:spPr>
        <p:txBody>
          <a:bodyPr/>
          <a:lstStyle/>
          <a:p>
            <a:r>
              <a:rPr lang="en-US" dirty="0" smtClean="0"/>
              <a:t>Description</a:t>
            </a:r>
            <a:endParaRPr lang="en-IN" dirty="0"/>
          </a:p>
        </p:txBody>
      </p:sp>
      <p:sp>
        <p:nvSpPr>
          <p:cNvPr id="3" name="Content Placeholder 2"/>
          <p:cNvSpPr>
            <a:spLocks noGrp="1"/>
          </p:cNvSpPr>
          <p:nvPr>
            <p:ph sz="half" idx="2"/>
          </p:nvPr>
        </p:nvSpPr>
        <p:spPr>
          <a:xfrm>
            <a:off x="3772931" y="633875"/>
            <a:ext cx="7784070" cy="5590250"/>
          </a:xfrm>
        </p:spPr>
        <p:txBody>
          <a:bodyPr/>
          <a:lstStyle/>
          <a:p>
            <a:pPr marL="0" indent="0">
              <a:buNone/>
            </a:pPr>
            <a:r>
              <a:rPr lang="en-US" dirty="0" smtClean="0"/>
              <a:t>The </a:t>
            </a:r>
            <a:r>
              <a:rPr lang="en-US" dirty="0"/>
              <a:t>work aims to propose an algorithm for automatic identification </a:t>
            </a:r>
            <a:r>
              <a:rPr lang="en-US" dirty="0" smtClean="0"/>
              <a:t>of instrument </a:t>
            </a:r>
            <a:r>
              <a:rPr lang="en-US" dirty="0"/>
              <a:t>present in an audio excerpt using sets </a:t>
            </a:r>
            <a:r>
              <a:rPr lang="en-US" dirty="0" smtClean="0"/>
              <a:t>convolutional </a:t>
            </a:r>
            <a:r>
              <a:rPr lang="en-US" dirty="0"/>
              <a:t>neural networks (CNN</a:t>
            </a:r>
            <a:r>
              <a:rPr lang="en-US" dirty="0" smtClean="0"/>
              <a:t>).</a:t>
            </a:r>
          </a:p>
          <a:p>
            <a:pPr marL="0" indent="0">
              <a:buNone/>
            </a:pPr>
            <a:r>
              <a:rPr lang="en-US" dirty="0"/>
              <a:t>In the proposed work a convolutional neural network </a:t>
            </a:r>
            <a:r>
              <a:rPr lang="en-US" dirty="0" smtClean="0"/>
              <a:t>is implemented </a:t>
            </a:r>
            <a:r>
              <a:rPr lang="en-US" dirty="0"/>
              <a:t>to identify the musical instrument present in a monophonic audio </a:t>
            </a:r>
            <a:r>
              <a:rPr lang="en-US" dirty="0" smtClean="0"/>
              <a:t>file. </a:t>
            </a:r>
            <a:r>
              <a:rPr lang="en-US" dirty="0"/>
              <a:t>The model is trained on London Philharmonic dataset which consists of 6 different classes of musical instruments. Mel spectrogram representation is used to extract features for the Convolutional Neural Network model.</a:t>
            </a:r>
            <a:endParaRPr lang="en-IN" dirty="0"/>
          </a:p>
        </p:txBody>
      </p:sp>
    </p:spTree>
    <p:extLst>
      <p:ext uri="{BB962C8B-B14F-4D97-AF65-F5344CB8AC3E}">
        <p14:creationId xmlns:p14="http://schemas.microsoft.com/office/powerpoint/2010/main" val="27485013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9ED1B1-6FE0-FA43-95C4-366DBD1F1305}"/>
              </a:ext>
            </a:extLst>
          </p:cNvPr>
          <p:cNvSpPr>
            <a:spLocks noGrp="1"/>
          </p:cNvSpPr>
          <p:nvPr>
            <p:ph sz="half" idx="2"/>
          </p:nvPr>
        </p:nvSpPr>
        <p:spPr>
          <a:xfrm>
            <a:off x="7183395" y="831286"/>
            <a:ext cx="4373605" cy="5195425"/>
          </a:xfrm>
        </p:spPr>
        <p:txBody>
          <a:bodyPr/>
          <a:lstStyle/>
          <a:p>
            <a:pPr marL="0" indent="0">
              <a:buFont typeface="Calibri" panose="020F0502020204030204" pitchFamily="34" charset="0"/>
              <a:buNone/>
            </a:pPr>
            <a:r>
              <a:rPr lang="en-US" spc="200" dirty="0" smtClean="0">
                <a:solidFill>
                  <a:schemeClr val="tx1"/>
                </a:solidFill>
              </a:rPr>
              <a:t>Mel – </a:t>
            </a:r>
            <a:r>
              <a:rPr lang="en-US" spc="200" dirty="0" smtClean="0">
                <a:solidFill>
                  <a:schemeClr val="tx1"/>
                </a:solidFill>
              </a:rPr>
              <a:t>Spectrogram</a:t>
            </a:r>
            <a:endParaRPr lang="en-US" spc="200" dirty="0" smtClean="0">
              <a:solidFill>
                <a:schemeClr val="tx1"/>
              </a:solidFill>
            </a:endParaRPr>
          </a:p>
          <a:p>
            <a:pPr marL="0" indent="0">
              <a:buFont typeface="Calibri" panose="020F0502020204030204" pitchFamily="34" charset="0"/>
              <a:buNone/>
            </a:pPr>
            <a:r>
              <a:rPr lang="en-US" dirty="0"/>
              <a:t>Mel spectrogram is </a:t>
            </a:r>
            <a:r>
              <a:rPr lang="en-US" b="1" dirty="0"/>
              <a:t>a spectrogram that is converted to a Mel scale</a:t>
            </a:r>
            <a:r>
              <a:rPr lang="en-US" dirty="0"/>
              <a:t>. Then, what is the spectrogram and The Mel Scale? A spectrogram is a visualization of the frequency spectrum of a signal, where the frequency spectrum of a signal is the frequency range that is contained by the signal</a:t>
            </a:r>
            <a:r>
              <a:rPr lang="en-US" dirty="0" smtClean="0"/>
              <a:t>.</a:t>
            </a:r>
            <a:endParaRPr lang="en-US" spc="200" dirty="0"/>
          </a:p>
        </p:txBody>
      </p:sp>
      <p:pic>
        <p:nvPicPr>
          <p:cNvPr id="2" name="Picture 1"/>
          <p:cNvPicPr>
            <a:picLocks noChangeAspect="1"/>
          </p:cNvPicPr>
          <p:nvPr/>
        </p:nvPicPr>
        <p:blipFill>
          <a:blip r:embed="rId2"/>
          <a:stretch>
            <a:fillRect/>
          </a:stretch>
        </p:blipFill>
        <p:spPr>
          <a:xfrm>
            <a:off x="785941" y="1631091"/>
            <a:ext cx="5988185" cy="3766050"/>
          </a:xfrm>
          <a:prstGeom prst="rect">
            <a:avLst/>
          </a:prstGeom>
        </p:spPr>
      </p:pic>
    </p:spTree>
    <p:extLst>
      <p:ext uri="{BB962C8B-B14F-4D97-AF65-F5344CB8AC3E}">
        <p14:creationId xmlns:p14="http://schemas.microsoft.com/office/powerpoint/2010/main" val="971976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3135207"/>
            <a:ext cx="3047314" cy="587584"/>
          </a:xfrm>
        </p:spPr>
        <p:txBody>
          <a:bodyPr/>
          <a:lstStyle/>
          <a:p>
            <a:r>
              <a:rPr lang="en-US" dirty="0" smtClean="0"/>
              <a:t>Objectives</a:t>
            </a:r>
            <a:endParaRPr lang="en-IN" dirty="0"/>
          </a:p>
        </p:txBody>
      </p:sp>
      <p:sp>
        <p:nvSpPr>
          <p:cNvPr id="3" name="Content Placeholder 2"/>
          <p:cNvSpPr>
            <a:spLocks noGrp="1"/>
          </p:cNvSpPr>
          <p:nvPr>
            <p:ph sz="half" idx="2"/>
          </p:nvPr>
        </p:nvSpPr>
        <p:spPr>
          <a:xfrm>
            <a:off x="3772931" y="633875"/>
            <a:ext cx="7784070" cy="5590250"/>
          </a:xfrm>
        </p:spPr>
        <p:txBody>
          <a:bodyPr/>
          <a:lstStyle/>
          <a:p>
            <a:pPr marL="0" indent="0">
              <a:buNone/>
            </a:pPr>
            <a:r>
              <a:rPr lang="en-IN" dirty="0" smtClean="0"/>
              <a:t>The project propose to develop a system Using Convolutional Neural Network which enables the classification of 6 different musical instruments.</a:t>
            </a:r>
          </a:p>
          <a:p>
            <a:pPr marL="0" indent="0">
              <a:buNone/>
            </a:pPr>
            <a:r>
              <a:rPr lang="en-IN" dirty="0" smtClean="0"/>
              <a:t>The audio of instrument is converted into Mel- Spectrum and then traine</a:t>
            </a:r>
            <a:r>
              <a:rPr lang="en-IN" dirty="0" smtClean="0"/>
              <a:t>d with model to classify into different category.</a:t>
            </a:r>
            <a:r>
              <a:rPr lang="en-IN" dirty="0" smtClean="0"/>
              <a:t> </a:t>
            </a:r>
            <a:endParaRPr lang="en-IN" dirty="0"/>
          </a:p>
        </p:txBody>
      </p:sp>
    </p:spTree>
    <p:extLst>
      <p:ext uri="{BB962C8B-B14F-4D97-AF65-F5344CB8AC3E}">
        <p14:creationId xmlns:p14="http://schemas.microsoft.com/office/powerpoint/2010/main" val="2985905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3135207"/>
            <a:ext cx="3047314" cy="587584"/>
          </a:xfrm>
        </p:spPr>
        <p:txBody>
          <a:bodyPr>
            <a:normAutofit fontScale="90000"/>
          </a:bodyPr>
          <a:lstStyle/>
          <a:p>
            <a:r>
              <a:rPr lang="en-US" dirty="0"/>
              <a:t>Existing and Proposed Systems</a:t>
            </a:r>
          </a:p>
        </p:txBody>
      </p:sp>
      <p:sp>
        <p:nvSpPr>
          <p:cNvPr id="3" name="Content Placeholder 2"/>
          <p:cNvSpPr>
            <a:spLocks noGrp="1"/>
          </p:cNvSpPr>
          <p:nvPr>
            <p:ph sz="half" idx="2"/>
          </p:nvPr>
        </p:nvSpPr>
        <p:spPr>
          <a:xfrm>
            <a:off x="3772931" y="633875"/>
            <a:ext cx="7784070" cy="5590250"/>
          </a:xfrm>
        </p:spPr>
        <p:txBody>
          <a:bodyPr/>
          <a:lstStyle/>
          <a:p>
            <a:pPr marL="0" indent="0">
              <a:buNone/>
            </a:pPr>
            <a:r>
              <a:rPr lang="en-US" dirty="0" smtClean="0"/>
              <a:t>Existing </a:t>
            </a:r>
            <a:r>
              <a:rPr lang="en-US" dirty="0"/>
              <a:t>approaches use temporal, spectral, and perceptual feature extraction techniques to perform Music Instrument Recognition. In the proposed work a convolutional neural network </a:t>
            </a:r>
            <a:r>
              <a:rPr lang="en-US" dirty="0" smtClean="0"/>
              <a:t>is implemented </a:t>
            </a:r>
            <a:r>
              <a:rPr lang="en-US" dirty="0"/>
              <a:t>to identify the musical instrument present in a monophonic audio </a:t>
            </a:r>
            <a:r>
              <a:rPr lang="en-US" dirty="0" smtClean="0"/>
              <a:t>file.</a:t>
            </a:r>
            <a:endParaRPr lang="en-IN" dirty="0"/>
          </a:p>
        </p:txBody>
      </p:sp>
    </p:spTree>
    <p:extLst>
      <p:ext uri="{BB962C8B-B14F-4D97-AF65-F5344CB8AC3E}">
        <p14:creationId xmlns:p14="http://schemas.microsoft.com/office/powerpoint/2010/main" val="1539858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3135207"/>
            <a:ext cx="3047314" cy="587584"/>
          </a:xfrm>
        </p:spPr>
        <p:txBody>
          <a:bodyPr>
            <a:normAutofit fontScale="90000"/>
          </a:bodyPr>
          <a:lstStyle/>
          <a:p>
            <a:r>
              <a:rPr lang="en-US" dirty="0" smtClean="0"/>
              <a:t>I/O and Modules</a:t>
            </a:r>
            <a:endParaRPr lang="en-IN" dirty="0"/>
          </a:p>
        </p:txBody>
      </p:sp>
      <p:sp>
        <p:nvSpPr>
          <p:cNvPr id="3" name="Content Placeholder 2"/>
          <p:cNvSpPr>
            <a:spLocks noGrp="1"/>
          </p:cNvSpPr>
          <p:nvPr>
            <p:ph sz="half" idx="2"/>
          </p:nvPr>
        </p:nvSpPr>
        <p:spPr>
          <a:xfrm>
            <a:off x="3772931" y="633875"/>
            <a:ext cx="7784070" cy="5590250"/>
          </a:xfrm>
        </p:spPr>
        <p:txBody>
          <a:bodyPr/>
          <a:lstStyle/>
          <a:p>
            <a:pPr marL="0" indent="0">
              <a:buNone/>
            </a:pPr>
            <a:r>
              <a:rPr lang="en-US" dirty="0"/>
              <a:t>The model helps to label the unlabeled audio files so that manual annotation can be </a:t>
            </a:r>
            <a:r>
              <a:rPr lang="en-US" dirty="0" smtClean="0"/>
              <a:t>avoided. </a:t>
            </a:r>
            <a:endParaRPr lang="en-US" dirty="0"/>
          </a:p>
          <a:p>
            <a:pPr marL="285750" indent="-285750">
              <a:buFont typeface="Arial" panose="020B0604020202020204" pitchFamily="34" charset="0"/>
              <a:buChar char="•"/>
            </a:pPr>
            <a:r>
              <a:rPr lang="en-US" dirty="0" smtClean="0"/>
              <a:t>Audio Processing</a:t>
            </a:r>
          </a:p>
          <a:p>
            <a:pPr marL="285750" indent="-285750">
              <a:buFont typeface="Arial" panose="020B0604020202020204" pitchFamily="34" charset="0"/>
              <a:buChar char="•"/>
            </a:pPr>
            <a:r>
              <a:rPr lang="en-US" dirty="0" smtClean="0"/>
              <a:t>Mel – Spectrum </a:t>
            </a:r>
          </a:p>
          <a:p>
            <a:pPr marL="285750" indent="-285750">
              <a:buFont typeface="Arial" panose="020B0604020202020204" pitchFamily="34" charset="0"/>
              <a:buChar char="•"/>
            </a:pPr>
            <a:r>
              <a:rPr lang="en-US" dirty="0" smtClean="0"/>
              <a:t>Model </a:t>
            </a:r>
          </a:p>
          <a:p>
            <a:pPr marL="285750" indent="-285750">
              <a:buFont typeface="Arial" panose="020B0604020202020204" pitchFamily="34" charset="0"/>
              <a:buChar char="•"/>
            </a:pPr>
            <a:r>
              <a:rPr lang="en-US" dirty="0" smtClean="0"/>
              <a:t>User Interface</a:t>
            </a:r>
            <a:endParaRPr lang="en-US" dirty="0" smtClean="0"/>
          </a:p>
        </p:txBody>
      </p:sp>
    </p:spTree>
    <p:extLst>
      <p:ext uri="{BB962C8B-B14F-4D97-AF65-F5344CB8AC3E}">
        <p14:creationId xmlns:p14="http://schemas.microsoft.com/office/powerpoint/2010/main" val="625927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3135207"/>
            <a:ext cx="3047314" cy="587584"/>
          </a:xfrm>
        </p:spPr>
        <p:txBody>
          <a:bodyPr>
            <a:normAutofit/>
          </a:bodyPr>
          <a:lstStyle/>
          <a:p>
            <a:r>
              <a:rPr lang="en-US" dirty="0" smtClean="0"/>
              <a:t>Algorithm</a:t>
            </a:r>
            <a:endParaRPr lang="en-IN" dirty="0"/>
          </a:p>
        </p:txBody>
      </p:sp>
      <p:sp>
        <p:nvSpPr>
          <p:cNvPr id="3" name="Content Placeholder 2"/>
          <p:cNvSpPr>
            <a:spLocks noGrp="1"/>
          </p:cNvSpPr>
          <p:nvPr>
            <p:ph sz="half" idx="2"/>
          </p:nvPr>
        </p:nvSpPr>
        <p:spPr>
          <a:xfrm>
            <a:off x="3772931" y="633875"/>
            <a:ext cx="7784070" cy="5590250"/>
          </a:xfrm>
        </p:spPr>
        <p:txBody>
          <a:bodyPr/>
          <a:lstStyle/>
          <a:p>
            <a:pPr marL="285750" indent="-285750">
              <a:buFont typeface="Arial" panose="020B0604020202020204" pitchFamily="34" charset="0"/>
              <a:buChar char="•"/>
            </a:pPr>
            <a:r>
              <a:rPr lang="en-US" dirty="0"/>
              <a:t>Convolutional Neural Network(CNN) or </a:t>
            </a:r>
            <a:r>
              <a:rPr lang="en-US"/>
              <a:t>ConvNet</a:t>
            </a:r>
            <a:r>
              <a:rPr lang="en-US" dirty="0"/>
              <a:t>, is a class of neural </a:t>
            </a:r>
            <a:r>
              <a:rPr lang="en-US" dirty="0" smtClean="0"/>
              <a:t>networks</a:t>
            </a:r>
          </a:p>
          <a:p>
            <a:pPr marL="285750" indent="-285750">
              <a:buFont typeface="Arial" panose="020B0604020202020204" pitchFamily="34" charset="0"/>
              <a:buChar char="•"/>
            </a:pPr>
            <a:r>
              <a:rPr lang="en-US" dirty="0"/>
              <a:t>It specializes in processing data that has a grid-like topology, such as an image.</a:t>
            </a:r>
          </a:p>
          <a:p>
            <a:pPr marL="285750" indent="-285750">
              <a:buFont typeface="Arial" panose="020B0604020202020204" pitchFamily="34" charset="0"/>
              <a:buChar char="•"/>
            </a:pPr>
            <a:r>
              <a:rPr lang="en-US" dirty="0"/>
              <a:t>• A CNN typically has three layers: </a:t>
            </a:r>
            <a:endParaRPr lang="en-US" dirty="0" smtClean="0"/>
          </a:p>
          <a:p>
            <a:pPr marL="0" indent="0">
              <a:buNone/>
            </a:pPr>
            <a:r>
              <a:rPr lang="en-US" dirty="0"/>
              <a:t> </a:t>
            </a:r>
            <a:r>
              <a:rPr lang="en-US" dirty="0" smtClean="0"/>
              <a:t>    ✓ </a:t>
            </a:r>
            <a:r>
              <a:rPr lang="en-US" dirty="0"/>
              <a:t>a convolutional layer </a:t>
            </a:r>
            <a:endParaRPr lang="en-US" dirty="0" smtClean="0"/>
          </a:p>
          <a:p>
            <a:pPr marL="0" indent="0">
              <a:buNone/>
            </a:pPr>
            <a:r>
              <a:rPr lang="en-US" dirty="0"/>
              <a:t> </a:t>
            </a:r>
            <a:r>
              <a:rPr lang="en-US" dirty="0" smtClean="0"/>
              <a:t>    ✓ </a:t>
            </a:r>
            <a:r>
              <a:rPr lang="en-US" dirty="0"/>
              <a:t>a pooling </a:t>
            </a:r>
            <a:r>
              <a:rPr lang="en-US" dirty="0" smtClean="0"/>
              <a:t>layer </a:t>
            </a:r>
          </a:p>
          <a:p>
            <a:pPr marL="0" indent="0">
              <a:buNone/>
            </a:pPr>
            <a:r>
              <a:rPr lang="en-US" dirty="0"/>
              <a:t> </a:t>
            </a:r>
            <a:r>
              <a:rPr lang="en-US" dirty="0" smtClean="0"/>
              <a:t>     ✓</a:t>
            </a:r>
            <a:r>
              <a:rPr lang="en-US" dirty="0"/>
              <a:t>a fully connected layer</a:t>
            </a:r>
            <a:endParaRPr lang="en-US" dirty="0" smtClean="0"/>
          </a:p>
          <a:p>
            <a:pPr marL="0" indent="0">
              <a:buNone/>
            </a:pPr>
            <a:endParaRPr lang="en-IN" dirty="0"/>
          </a:p>
        </p:txBody>
      </p:sp>
    </p:spTree>
    <p:extLst>
      <p:ext uri="{BB962C8B-B14F-4D97-AF65-F5344CB8AC3E}">
        <p14:creationId xmlns:p14="http://schemas.microsoft.com/office/powerpoint/2010/main" val="119513591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FAF7B5-E40C-46BE-9C83-DA251FCAE61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029FA76-0C86-4BF1-99F1-A3115FBFFAB0}">
  <ds:schemaRefs>
    <ds:schemaRef ds:uri="http://schemas.microsoft.com/sharepoint/v3/contenttype/forms"/>
  </ds:schemaRefs>
</ds:datastoreItem>
</file>

<file path=customXml/itemProps3.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sales pitch</Template>
  <TotalTime>0</TotalTime>
  <Words>463</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Helvetica Neue Medium</vt:lpstr>
      <vt:lpstr>RetrospectVTI</vt:lpstr>
      <vt:lpstr>Musical instruments Identification</vt:lpstr>
      <vt:lpstr>OUTLINE</vt:lpstr>
      <vt:lpstr>Relevance</vt:lpstr>
      <vt:lpstr>Description</vt:lpstr>
      <vt:lpstr>PowerPoint Presentation</vt:lpstr>
      <vt:lpstr>Objectives</vt:lpstr>
      <vt:lpstr>Existing and Proposed Systems</vt:lpstr>
      <vt:lpstr>I/O and Modules</vt:lpstr>
      <vt:lpstr>Algorithm</vt:lpstr>
      <vt:lpstr>Algorithm</vt:lpstr>
      <vt:lpstr>Dataset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2022-05-16T19:00:19Z</dcterms:created>
  <dcterms:modified xsi:type="dcterms:W3CDTF">2022-05-17T05:14:33Z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