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5" r:id="rId8"/>
    <p:sldId id="259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RAJ" initials="RR" lastIdx="1" clrIdx="0">
    <p:extLst>
      <p:ext uri="{19B8F6BF-5375-455C-9EA6-DF929625EA0E}">
        <p15:presenceInfo xmlns:p15="http://schemas.microsoft.com/office/powerpoint/2012/main" userId="RAHUL R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1T00:13:27.61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87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9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319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12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6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1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B745-857D-4B6B-82D6-C840E73F8AC9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4CAB7E-F3A1-488A-B373-E7E803D3C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D8CA-2F39-4FB4-BC15-7FEFCECC0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866" y="0"/>
            <a:ext cx="10405333" cy="1543724"/>
          </a:xfrm>
        </p:spPr>
        <p:txBody>
          <a:bodyPr>
            <a:noAutofit/>
          </a:bodyPr>
          <a:lstStyle/>
          <a:p>
            <a:pPr algn="r"/>
            <a:r>
              <a:rPr lang="en-IN" sz="6000" b="1" dirty="0">
                <a:solidFill>
                  <a:srgbClr val="C00000"/>
                </a:solidFill>
              </a:rPr>
              <a:t>Credit Card Segmentation</a:t>
            </a:r>
          </a:p>
        </p:txBody>
      </p:sp>
      <p:pic>
        <p:nvPicPr>
          <p:cNvPr id="3076" name="Picture 4" descr="Credit Card Wallpapers - Top Free Credit Card Backgrounds - WallpaperAccess">
            <a:extLst>
              <a:ext uri="{FF2B5EF4-FFF2-40B4-BE49-F238E27FC236}">
                <a16:creationId xmlns:a16="http://schemas.microsoft.com/office/drawing/2014/main" id="{30DB2497-E477-4621-AF81-0E4A1676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9" y="1904301"/>
            <a:ext cx="9853102" cy="495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3DE-9719-420D-BE7E-1AFF1ED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8" y="95250"/>
            <a:ext cx="5645791" cy="13141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Category-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468072" y="982176"/>
            <a:ext cx="40518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28% of the total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Lowering interest rates will boost up the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Giving special offers , reward points, discounts will increase the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How To Get More Out Of Seasonal Promotions &amp; Offers">
            <a:extLst>
              <a:ext uri="{FF2B5EF4-FFF2-40B4-BE49-F238E27FC236}">
                <a16:creationId xmlns:a16="http://schemas.microsoft.com/office/drawing/2014/main" id="{C04FB79D-3B5C-4AAA-8C43-7E32E1D9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46" y="4151488"/>
            <a:ext cx="4993678" cy="24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w interest rates on saving Account | Save Big |">
            <a:extLst>
              <a:ext uri="{FF2B5EF4-FFF2-40B4-BE49-F238E27FC236}">
                <a16:creationId xmlns:a16="http://schemas.microsoft.com/office/drawing/2014/main" id="{27C76A00-6098-4E69-90E5-2C2F150B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07" y="1366578"/>
            <a:ext cx="4993678" cy="27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PowerPoint Templates - Credit Card Payment">
            <a:extLst>
              <a:ext uri="{FF2B5EF4-FFF2-40B4-BE49-F238E27FC236}">
                <a16:creationId xmlns:a16="http://schemas.microsoft.com/office/drawing/2014/main" id="{AE75052D-0A93-47FD-8BE0-54CA1680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68F8EC-DBB8-4CDF-85AF-9AF6FEF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8" y="1280018"/>
            <a:ext cx="10223279" cy="3710209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002060"/>
                </a:solidFill>
              </a:rPr>
              <a:t>INSIGHTS</a:t>
            </a:r>
          </a:p>
        </p:txBody>
      </p:sp>
      <p:pic>
        <p:nvPicPr>
          <p:cNvPr id="1026" name="Picture 2" descr="icon-insights">
            <a:extLst>
              <a:ext uri="{FF2B5EF4-FFF2-40B4-BE49-F238E27FC236}">
                <a16:creationId xmlns:a16="http://schemas.microsoft.com/office/drawing/2014/main" id="{77735F61-62AD-4920-A69B-07FD8977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47" y="1365918"/>
            <a:ext cx="4574185" cy="45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2701-061D-4ACD-B243-D3E88C0B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9" y="1079613"/>
            <a:ext cx="6948881" cy="5656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493239" y="489819"/>
            <a:ext cx="382538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Cluster-6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Minimum Payment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Doing both One-off and Installment purchases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 good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But, Negligible (only 0.07% of the total customer base)</a:t>
            </a:r>
            <a:endParaRPr lang="en-IN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2543DD-45B9-4ECB-ADFB-338EA574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23" y="226504"/>
            <a:ext cx="6646877" cy="83051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(Clusters vs. </a:t>
            </a:r>
            <a:r>
              <a:rPr lang="en-IN" b="1" dirty="0" err="1">
                <a:solidFill>
                  <a:srgbClr val="7030A0"/>
                </a:solidFill>
              </a:rPr>
              <a:t>Mean_value</a:t>
            </a:r>
            <a:r>
              <a:rPr lang="en-IN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53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3DE-9719-420D-BE7E-1AFF1ED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8" y="95250"/>
            <a:ext cx="5645791" cy="13141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Category-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2701-061D-4ACD-B243-D3E88C0B16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283517"/>
            <a:ext cx="6870700" cy="54792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493239" y="489819"/>
            <a:ext cx="40518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Cluster- 5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monthly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Doing both One-off and Installment purchases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21% of the total customer 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046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3DE-9719-420D-BE7E-1AFF1ED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8" y="95250"/>
            <a:ext cx="5645791" cy="13141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Category-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2701-061D-4ACD-B243-D3E88C0B16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283517"/>
            <a:ext cx="6870700" cy="54792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493239" y="489819"/>
            <a:ext cx="4051884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Cluster-2 &amp; 4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Taking cash advance and making less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minimum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Paying dues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good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28% of the total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3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3DE-9719-420D-BE7E-1AFF1ED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8" y="95250"/>
            <a:ext cx="5645791" cy="13141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Category-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493239" y="884101"/>
            <a:ext cx="40518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Cluster- 5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monthly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cash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Doing both One-off and Installment purchases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performing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06FFC7-E7B3-4FFC-A6CE-702B7F32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30" y="1219200"/>
            <a:ext cx="680487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7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D7F6FD-8E01-4395-A47B-FBEFB40B9DED}"/>
              </a:ext>
            </a:extLst>
          </p:cNvPr>
          <p:cNvSpPr txBox="1">
            <a:spLocks/>
          </p:cNvSpPr>
          <p:nvPr/>
        </p:nvSpPr>
        <p:spPr>
          <a:xfrm>
            <a:off x="6165908" y="95250"/>
            <a:ext cx="5645791" cy="131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6000" b="1">
                <a:solidFill>
                  <a:srgbClr val="C00000"/>
                </a:solidFill>
              </a:rPr>
              <a:t>Category- B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6EAC7-F5C3-4205-BABA-9BB38A396A5F}"/>
              </a:ext>
            </a:extLst>
          </p:cNvPr>
          <p:cNvSpPr txBox="1"/>
          <p:nvPr/>
        </p:nvSpPr>
        <p:spPr>
          <a:xfrm>
            <a:off x="1501628" y="513100"/>
            <a:ext cx="39763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Cluster-2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Cash Advance frequency &gt; purchase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Lowest one-off and Instalment freq.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Paying 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6A195-9476-491E-B86C-B2D7A0C011B1}"/>
              </a:ext>
            </a:extLst>
          </p:cNvPr>
          <p:cNvSpPr txBox="1"/>
          <p:nvPr/>
        </p:nvSpPr>
        <p:spPr>
          <a:xfrm>
            <a:off x="1410747" y="4230647"/>
            <a:ext cx="39763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Cluster-4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cash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Paying 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521E558-749D-47B3-983E-2A38089E77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30" y="1219200"/>
            <a:ext cx="680487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9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8FD64-03F3-4628-8E0A-5A165FD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10" y="171104"/>
            <a:ext cx="8911687" cy="5072015"/>
          </a:xfrm>
        </p:spPr>
        <p:txBody>
          <a:bodyPr>
            <a:noAutofit/>
          </a:bodyPr>
          <a:lstStyle/>
          <a:p>
            <a:r>
              <a:rPr lang="en-IN" sz="8000" b="1" dirty="0">
                <a:solidFill>
                  <a:srgbClr val="002060"/>
                </a:solidFill>
              </a:rPr>
              <a:t>Possible Marketing Strategies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F0031-9821-48A1-8780-70B9A8DC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95" y="2294910"/>
            <a:ext cx="4629391" cy="43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3DE-9719-420D-BE7E-1AFF1EDA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8" y="95250"/>
            <a:ext cx="5645791" cy="13141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Category-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05FF1-D455-41A1-A2E6-F16B019ADA97}"/>
              </a:ext>
            </a:extLst>
          </p:cNvPr>
          <p:cNvSpPr txBox="1"/>
          <p:nvPr/>
        </p:nvSpPr>
        <p:spPr>
          <a:xfrm>
            <a:off x="1912688" y="982176"/>
            <a:ext cx="40518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21% of the total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Giving reward points, discounts, seasonal offers will increase the purchases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Indusind Rewardz Festival: Get Upto 15,000 Bonus Reward Points on Indusind  Credit Cards – CardExpert">
            <a:extLst>
              <a:ext uri="{FF2B5EF4-FFF2-40B4-BE49-F238E27FC236}">
                <a16:creationId xmlns:a16="http://schemas.microsoft.com/office/drawing/2014/main" id="{D78E2AE1-53A4-4649-9CE1-21BA7680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81" y="1350626"/>
            <a:ext cx="4308208" cy="20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sonal Offers Stock Illustrations – 1,206 Seasonal Offers Stock  Illustrations, Vectors &amp; Clipart - Dreamstime">
            <a:extLst>
              <a:ext uri="{FF2B5EF4-FFF2-40B4-BE49-F238E27FC236}">
                <a16:creationId xmlns:a16="http://schemas.microsoft.com/office/drawing/2014/main" id="{A4213634-CC47-4049-BFC5-CF92BFAD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81" y="3725760"/>
            <a:ext cx="4308208" cy="294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33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723</TotalTime>
  <Words>193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Credit Card Segmentation</vt:lpstr>
      <vt:lpstr>INSIGHTS</vt:lpstr>
      <vt:lpstr>(Clusters vs. Mean_value)</vt:lpstr>
      <vt:lpstr>Category- A</vt:lpstr>
      <vt:lpstr>Category- B</vt:lpstr>
      <vt:lpstr>Category- A</vt:lpstr>
      <vt:lpstr>PowerPoint Presentation</vt:lpstr>
      <vt:lpstr>Possible Marketing Strategies</vt:lpstr>
      <vt:lpstr>Category- A</vt:lpstr>
      <vt:lpstr>Category- 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Segmentation</dc:title>
  <dc:creator>RAHUL RAJ</dc:creator>
  <cp:lastModifiedBy>RAHUL RAJ</cp:lastModifiedBy>
  <cp:revision>19</cp:revision>
  <dcterms:created xsi:type="dcterms:W3CDTF">2020-12-31T18:04:57Z</dcterms:created>
  <dcterms:modified xsi:type="dcterms:W3CDTF">2021-01-01T08:16:12Z</dcterms:modified>
</cp:coreProperties>
</file>