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289635-4275-BB61-7A45-D668AD71B42C}">
  <a:tblStyle styleId="{7C289635-4275-BB61-7A45-D668AD71B42C}" styleName="Medium Style 2 - Accent 1">
    <a:wholeTbl>
      <a:tcTxStyle>
        <a:fontRef idx="minor"/>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hemeClr val="lt1"/>
      </a:tcTxStyle>
      <a:tcStyle>
        <a:tcBdr/>
        <a:fill>
          <a:solidFill>
            <a:schemeClr val="accent1"/>
          </a:solidFill>
        </a:fill>
      </a:tcStyle>
    </a:lastCol>
    <a:firstCol>
      <a:tcTxStyle b="on">
        <a:fontRef idx="minor"/>
        <a:schemeClr val="lt1"/>
      </a:tcTxStyle>
      <a:tcStyle>
        <a:tcBdr/>
        <a:fill>
          <a:solidFill>
            <a:schemeClr val="accent1"/>
          </a:solidFill>
        </a:fill>
      </a:tcStyle>
    </a:firstCol>
    <a:lastRow>
      <a:tcTxStyle b="on">
        <a:fontRef idx="minor"/>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41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DE76-430B-92C1-823292850C22}"/>
            </c:ext>
          </c:extLst>
        </c:ser>
        <c:ser>
          <c:idx val="1"/>
          <c:order val="1"/>
          <c:tx>
            <c:strRef>
              <c:f>Sheet3!$C$1:$C$4</c:f>
              <c:strCache>
                <c:ptCount val="4"/>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DE76-430B-92C1-823292850C22}"/>
            </c:ext>
          </c:extLst>
        </c:ser>
        <c:ser>
          <c:idx val="2"/>
          <c:order val="2"/>
          <c:tx>
            <c:strRef>
              <c:f>Sheet3!$D$1:$D$4</c:f>
              <c:strCache>
                <c:ptCount val="4"/>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DE76-430B-92C1-823292850C22}"/>
            </c:ext>
          </c:extLst>
        </c:ser>
        <c:ser>
          <c:idx val="3"/>
          <c:order val="3"/>
          <c:tx>
            <c:strRef>
              <c:f>Sheet3!$E$1:$E$4</c:f>
              <c:strCache>
                <c:ptCount val="4"/>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DE76-430B-92C1-823292850C22}"/>
            </c:ext>
          </c:extLst>
        </c:ser>
        <c:ser>
          <c:idx val="4"/>
          <c:order val="4"/>
          <c:tx>
            <c:strRef>
              <c:f>Sheet3!$F$1:$F$4</c:f>
              <c:strCache>
                <c:ptCount val="4"/>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DE76-430B-92C1-823292850C22}"/>
            </c:ext>
          </c:extLst>
        </c:ser>
        <c:dLbls>
          <c:showLegendKey val="0"/>
          <c:showVal val="0"/>
          <c:showCatName val="0"/>
          <c:showSerName val="0"/>
          <c:showPercent val="0"/>
          <c:showBubbleSize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2"/>
        <c:crosses val="autoZero"/>
        <c:auto val="1"/>
        <c:lblAlgn val="ctr"/>
        <c:lblOffset val="100"/>
        <c:noMultiLvlLbl val="0"/>
      </c:catAx>
      <c:valAx>
        <c:axId val="1998337662"/>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3374148" y="1389416"/>
      <a:ext cx="5485967" cy="3609973"/>
    </a:xfrm>
    <a:prstGeom prst="rect">
      <a:avLst/>
    </a:prstGeom>
    <a:gradFill>
      <a:gsLst>
        <a:gs pos="0">
          <a:schemeClr val="dk1">
            <a:lumMod val="65000"/>
            <a:lumOff val="35000"/>
          </a:schemeClr>
        </a:gs>
        <a:gs pos="100000">
          <a:schemeClr val="dk1">
            <a:lumMod val="85000"/>
            <a:lumOff val="15000"/>
          </a:schemeClr>
        </a:gs>
      </a:gsLst>
      <a:path path="circle"/>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2" name="Заголовок 1"/>
          <p:cNvSpPr>
            <a:spLocks noGrp="1"/>
          </p:cNvSpPr>
          <p:nvPr>
            <p:ph type="ctrTitle"/>
          </p:nvPr>
        </p:nvSpPr>
        <p:spPr bwMode="auto">
          <a:xfrm>
            <a:off x="914400" y="2130424"/>
            <a:ext cx="10363198" cy="1470024"/>
          </a:xfrm>
        </p:spPr>
        <p:txBody>
          <a:bodyPr/>
          <a:lstStyle>
            <a:lvl1pPr algn="ctr">
              <a:defRPr b="1"/>
            </a:lvl1pPr>
          </a:lstStyle>
          <a:p>
            <a:pPr>
              <a:defRPr/>
            </a:pPr>
            <a:r>
              <a:rPr lang="ru-RU"/>
              <a:t>Образец заголовка</a:t>
            </a:r>
          </a:p>
        </p:txBody>
      </p:sp>
      <p:sp>
        <p:nvSpPr>
          <p:cNvPr id="3"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p>
        </p:txBody>
      </p:sp>
      <p:sp>
        <p:nvSpPr>
          <p:cNvPr id="4" name="Дата 3"/>
          <p:cNvSpPr>
            <a:spLocks noGrp="1"/>
          </p:cNvSpPr>
          <p:nvPr>
            <p:ph type="dt" sz="half" idx="10"/>
          </p:nvPr>
        </p:nvSpPr>
        <p:spPr bwMode="auto"/>
        <p:txBody>
          <a:bodyPr/>
          <a:lstStyle/>
          <a:p>
            <a:pPr>
              <a:defRPr/>
            </a:pPr>
            <a:fld id="{86EB4D43-F783-4E09-8208-6AA351DBC29B}" type="datetimeFigureOut">
              <a:rPr lang="ru-RU"/>
              <a:t>14.09.2024</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p>
        </p:txBody>
      </p:sp>
      <p:sp>
        <p:nvSpPr>
          <p:cNvPr id="3" name="Вертикальный текст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4" name="Дата 3"/>
          <p:cNvSpPr>
            <a:spLocks noGrp="1"/>
          </p:cNvSpPr>
          <p:nvPr>
            <p:ph type="dt" sz="half" idx="10"/>
          </p:nvPr>
        </p:nvSpPr>
        <p:spPr bwMode="auto"/>
        <p:txBody>
          <a:bodyPr/>
          <a:lstStyle/>
          <a:p>
            <a:pPr>
              <a:defRPr/>
            </a:pPr>
            <a:fld id="{86EB4D43-F783-4E09-8208-6AA351DBC29B}" type="datetimeFigureOut">
              <a:rPr lang="ru-RU"/>
              <a:t>14.09.2024</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2" name="Вертикальный заголовок 1"/>
          <p:cNvSpPr>
            <a:spLocks noGrp="1"/>
          </p:cNvSpPr>
          <p:nvPr>
            <p:ph type="title" orient="vert"/>
          </p:nvPr>
        </p:nvSpPr>
        <p:spPr bwMode="auto">
          <a:xfrm>
            <a:off x="8839198" y="274637"/>
            <a:ext cx="2743200" cy="5851524"/>
          </a:xfrm>
        </p:spPr>
        <p:txBody>
          <a:bodyPr vert="eaVert"/>
          <a:lstStyle>
            <a:lvl1pPr algn="ctr">
              <a:defRPr/>
            </a:lvl1pPr>
          </a:lstStyle>
          <a:p>
            <a:pPr>
              <a:defRPr/>
            </a:pPr>
            <a:r>
              <a:rPr lang="ru-RU"/>
              <a:t>Образец заголовка</a:t>
            </a:r>
          </a:p>
        </p:txBody>
      </p:sp>
      <p:sp>
        <p:nvSpPr>
          <p:cNvPr id="3" name="Вертикальный текст 2"/>
          <p:cNvSpPr>
            <a:spLocks noGrp="1"/>
          </p:cNvSpPr>
          <p:nvPr>
            <p:ph type="body" orient="vert" idx="1"/>
          </p:nvPr>
        </p:nvSpPr>
        <p:spPr bwMode="auto">
          <a:xfrm>
            <a:off x="609598" y="274637"/>
            <a:ext cx="8026398" cy="5851524"/>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4" name="Дата 3"/>
          <p:cNvSpPr>
            <a:spLocks noGrp="1"/>
          </p:cNvSpPr>
          <p:nvPr>
            <p:ph type="dt" sz="half" idx="10"/>
          </p:nvPr>
        </p:nvSpPr>
        <p:spPr bwMode="auto"/>
        <p:txBody>
          <a:bodyPr/>
          <a:lstStyle/>
          <a:p>
            <a:pPr>
              <a:defRPr/>
            </a:pPr>
            <a:fld id="{86EB4D43-F783-4E09-8208-6AA351DBC29B}" type="datetimeFigureOut">
              <a:rPr lang="ru-RU"/>
              <a:t>14.09.2024</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p>
        </p:txBody>
      </p:sp>
      <p:sp>
        <p:nvSpPr>
          <p:cNvPr id="3" name="Объект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4" name="Дата 3"/>
          <p:cNvSpPr>
            <a:spLocks noGrp="1"/>
          </p:cNvSpPr>
          <p:nvPr>
            <p:ph type="dt" sz="half" idx="10"/>
          </p:nvPr>
        </p:nvSpPr>
        <p:spPr bwMode="auto"/>
        <p:txBody>
          <a:bodyPr/>
          <a:lstStyle/>
          <a:p>
            <a:pPr>
              <a:defRPr/>
            </a:pPr>
            <a:fld id="{86EB4D43-F783-4E09-8208-6AA351DBC29B}" type="datetimeFigureOut">
              <a:rPr lang="ru-RU"/>
              <a:t>14.09.2024</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963082" y="4406900"/>
            <a:ext cx="10363198" cy="1362073"/>
          </a:xfrm>
        </p:spPr>
        <p:txBody>
          <a:bodyPr anchor="t"/>
          <a:lstStyle>
            <a:lvl1pPr algn="l">
              <a:defRPr sz="4000" b="1" cap="all"/>
            </a:lvl1pPr>
          </a:lstStyle>
          <a:p>
            <a:pPr>
              <a:defRPr/>
            </a:pPr>
            <a:r>
              <a:rPr lang="ru-RU"/>
              <a:t>Образец заголовка</a:t>
            </a:r>
          </a:p>
        </p:txBody>
      </p:sp>
      <p:sp>
        <p:nvSpPr>
          <p:cNvPr id="3"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Дата 3"/>
          <p:cNvSpPr>
            <a:spLocks noGrp="1"/>
          </p:cNvSpPr>
          <p:nvPr>
            <p:ph type="dt" sz="half" idx="10"/>
          </p:nvPr>
        </p:nvSpPr>
        <p:spPr bwMode="auto"/>
        <p:txBody>
          <a:bodyPr/>
          <a:lstStyle/>
          <a:p>
            <a:pPr>
              <a:defRPr/>
            </a:pPr>
            <a:fld id="{86EB4D43-F783-4E09-8208-6AA351DBC29B}" type="datetimeFigureOut">
              <a:rPr lang="ru-RU"/>
              <a:t>14.09.2024</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p>
        </p:txBody>
      </p:sp>
      <p:sp>
        <p:nvSpPr>
          <p:cNvPr id="3"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4"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5" name="Дата 4"/>
          <p:cNvSpPr>
            <a:spLocks noGrp="1"/>
          </p:cNvSpPr>
          <p:nvPr>
            <p:ph type="dt" sz="half" idx="10"/>
          </p:nvPr>
        </p:nvSpPr>
        <p:spPr bwMode="auto"/>
        <p:txBody>
          <a:bodyPr/>
          <a:lstStyle/>
          <a:p>
            <a:pPr>
              <a:defRPr/>
            </a:pPr>
            <a:fld id="{86EB4D43-F783-4E09-8208-6AA351DBC29B}" type="datetimeFigureOut">
              <a:rPr lang="ru-RU"/>
              <a:t>14.09.2024</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lvl1pPr>
              <a:defRPr/>
            </a:lvl1pPr>
          </a:lstStyle>
          <a:p>
            <a:pPr>
              <a:defRPr/>
            </a:pPr>
            <a:r>
              <a:rPr lang="ru-RU"/>
              <a:t>Образец заголовка</a:t>
            </a:r>
          </a:p>
        </p:txBody>
      </p:sp>
      <p:sp>
        <p:nvSpPr>
          <p:cNvPr id="3"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5"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7" name="Дата 6"/>
          <p:cNvSpPr>
            <a:spLocks noGrp="1"/>
          </p:cNvSpPr>
          <p:nvPr>
            <p:ph type="dt" sz="half" idx="10"/>
          </p:nvPr>
        </p:nvSpPr>
        <p:spPr bwMode="auto"/>
        <p:txBody>
          <a:bodyPr/>
          <a:lstStyle/>
          <a:p>
            <a:pPr>
              <a:defRPr/>
            </a:pPr>
            <a:fld id="{86EB4D43-F783-4E09-8208-6AA351DBC29B}" type="datetimeFigureOut">
              <a:rPr lang="ru-RU"/>
              <a:t>14.09.2024</a:t>
            </a:fld>
            <a:endParaRPr lang="ru-RU"/>
          </a:p>
        </p:txBody>
      </p:sp>
      <p:sp>
        <p:nvSpPr>
          <p:cNvPr id="8" name="Нижний колонтитул 7"/>
          <p:cNvSpPr>
            <a:spLocks noGrp="1"/>
          </p:cNvSpPr>
          <p:nvPr>
            <p:ph type="ftr" sz="quarter" idx="11"/>
          </p:nvPr>
        </p:nvSpPr>
        <p:spPr bwMode="auto"/>
        <p:txBody>
          <a:bodyPr/>
          <a:lstStyle/>
          <a:p>
            <a:pPr>
              <a:defRPr/>
            </a:pPr>
            <a:endParaRPr lang="ru-RU"/>
          </a:p>
        </p:txBody>
      </p:sp>
      <p:sp>
        <p:nvSpPr>
          <p:cNvPr id="9" name="Номер слайда 8"/>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p>
        </p:txBody>
      </p:sp>
      <p:sp>
        <p:nvSpPr>
          <p:cNvPr id="3" name="Дата 2"/>
          <p:cNvSpPr>
            <a:spLocks noGrp="1"/>
          </p:cNvSpPr>
          <p:nvPr>
            <p:ph type="dt" sz="half" idx="10"/>
          </p:nvPr>
        </p:nvSpPr>
        <p:spPr bwMode="auto"/>
        <p:txBody>
          <a:bodyPr/>
          <a:lstStyle/>
          <a:p>
            <a:pPr>
              <a:defRPr/>
            </a:pPr>
            <a:fld id="{86EB4D43-F783-4E09-8208-6AA351DBC29B}" type="datetimeFigureOut">
              <a:rPr lang="ru-RU"/>
              <a:t>14.09.2024</a:t>
            </a:fld>
            <a:endParaRPr lang="ru-RU"/>
          </a:p>
        </p:txBody>
      </p:sp>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2" name="Дата 1"/>
          <p:cNvSpPr>
            <a:spLocks noGrp="1"/>
          </p:cNvSpPr>
          <p:nvPr>
            <p:ph type="dt" sz="half" idx="10"/>
          </p:nvPr>
        </p:nvSpPr>
        <p:spPr bwMode="auto"/>
        <p:txBody>
          <a:bodyPr/>
          <a:lstStyle/>
          <a:p>
            <a:pPr>
              <a:defRPr/>
            </a:pPr>
            <a:fld id="{86EB4D43-F783-4E09-8208-6AA351DBC29B}" type="datetimeFigureOut">
              <a:rPr lang="ru-RU"/>
              <a:t>14.09.2024</a:t>
            </a:fld>
            <a:endParaRPr lang="ru-RU"/>
          </a:p>
        </p:txBody>
      </p:sp>
      <p:sp>
        <p:nvSpPr>
          <p:cNvPr id="3" name="Нижний колонтитул 2"/>
          <p:cNvSpPr>
            <a:spLocks noGrp="1"/>
          </p:cNvSpPr>
          <p:nvPr>
            <p:ph type="ftr" sz="quarter" idx="11"/>
          </p:nvPr>
        </p:nvSpPr>
        <p:spPr bwMode="auto"/>
        <p:txBody>
          <a:bodyPr/>
          <a:lstStyle/>
          <a:p>
            <a:pPr>
              <a:defRPr/>
            </a:pPr>
            <a:endParaRPr lang="ru-RU"/>
          </a:p>
        </p:txBody>
      </p:sp>
      <p:sp>
        <p:nvSpPr>
          <p:cNvPr id="4" name="Номер слайда 3"/>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1583497" y="273048"/>
            <a:ext cx="3552393" cy="1162049"/>
          </a:xfrm>
        </p:spPr>
        <p:txBody>
          <a:bodyPr anchor="b"/>
          <a:lstStyle>
            <a:lvl1pPr algn="l">
              <a:defRPr sz="2000" b="1"/>
            </a:lvl1pPr>
          </a:lstStyle>
          <a:p>
            <a:pPr>
              <a:defRPr/>
            </a:pPr>
            <a:r>
              <a:rPr lang="ru-RU"/>
              <a:t>Образец заголовка</a:t>
            </a:r>
          </a:p>
        </p:txBody>
      </p:sp>
      <p:sp>
        <p:nvSpPr>
          <p:cNvPr id="3"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4"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86EB4D43-F783-4E09-8208-6AA351DBC29B}" type="datetimeFigureOut">
              <a:rPr lang="ru-RU"/>
              <a:t>14.09.2024</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1583497" y="4800600"/>
            <a:ext cx="9985108" cy="566737"/>
          </a:xfrm>
        </p:spPr>
        <p:txBody>
          <a:bodyPr anchor="b"/>
          <a:lstStyle>
            <a:lvl1pPr algn="l">
              <a:defRPr sz="2000" b="1"/>
            </a:lvl1pPr>
          </a:lstStyle>
          <a:p>
            <a:pPr>
              <a:defRPr/>
            </a:pPr>
            <a:r>
              <a:rPr lang="ru-RU"/>
              <a:t>Образец заголовка</a:t>
            </a:r>
          </a:p>
        </p:txBody>
      </p:sp>
      <p:sp>
        <p:nvSpPr>
          <p:cNvPr id="3"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ru-RU"/>
          </a:p>
        </p:txBody>
      </p:sp>
      <p:sp>
        <p:nvSpPr>
          <p:cNvPr id="4"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86EB4D43-F783-4E09-8208-6AA351DBC29B}" type="datetimeFigureOut">
              <a:rPr lang="ru-RU"/>
              <a:t>14.09.2024</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F8E3F0E9-0FC2-4DDE-87CF-3BA6A04EA4CC}"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3"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46" name="Shape 1058"/>
          <p:cNvSpPr>
            <a:spLocks noGrp="1" noChangeArrowheads="1"/>
          </p:cNvSpPr>
          <p:nvPr userDrawn="1"/>
        </p:nvSpPr>
        <p:spPr bwMode="auto">
          <a:xfrm>
            <a:off x="0" y="0"/>
            <a:ext cx="12191998" cy="6858000"/>
          </a:xfrm>
          <a:custGeom>
            <a:avLst/>
            <a:gdLst/>
            <a:ahLst/>
            <a:cxnLst/>
            <a:rect l="l" t="t" r="r" b="b"/>
            <a:pathLst>
              <a:path w="43200" h="43200"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47" name="Shape 1059"/>
          <p:cNvSpPr>
            <a:spLocks noGrp="1" noChangeArrowheads="1"/>
          </p:cNvSpPr>
          <p:nvPr userDrawn="1"/>
        </p:nvSpPr>
        <p:spPr bwMode="auto">
          <a:xfrm>
            <a:off x="0" y="0"/>
            <a:ext cx="12191998" cy="6858000"/>
          </a:xfrm>
        </p:spPr>
      </p:sp>
      <p:sp>
        <p:nvSpPr>
          <p:cNvPr id="48" name="Shape 1060"/>
          <p:cNvSpPr>
            <a:spLocks noGrp="1" noChangeArrowheads="1"/>
          </p:cNvSpPr>
          <p:nvPr userDrawn="1"/>
        </p:nvSpPr>
        <p:spPr bwMode="auto">
          <a:xfrm>
            <a:off x="0" y="0"/>
            <a:ext cx="12191998" cy="6858000"/>
          </a:xfrm>
          <a:custGeom>
            <a:avLst/>
            <a:gdLst/>
            <a:ahLst/>
            <a:cxnLst/>
            <a:rect l="l" t="t" r="r" b="b"/>
            <a:pathLst>
              <a:path w="43200" h="43200"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49" name="Shape 1061"/>
          <p:cNvSpPr>
            <a:spLocks noGrp="1" noChangeArrowheads="1"/>
          </p:cNvSpPr>
          <p:nvPr userDrawn="1"/>
        </p:nvSpPr>
        <p:spPr bwMode="auto">
          <a:xfrm>
            <a:off x="0" y="0"/>
            <a:ext cx="12191998" cy="6858000"/>
          </a:xfrm>
          <a:custGeom>
            <a:avLst/>
            <a:gdLst/>
            <a:ahLst/>
            <a:cxnLst/>
            <a:rect l="l" t="t" r="r" b="b"/>
            <a:pathLst>
              <a:path w="43200" h="43200"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50" name="Shape 1062"/>
          <p:cNvSpPr>
            <a:spLocks noGrp="1" noChangeArrowheads="1"/>
          </p:cNvSpPr>
          <p:nvPr userDrawn="1"/>
        </p:nvSpPr>
        <p:spPr bwMode="auto">
          <a:xfrm>
            <a:off x="0" y="0"/>
            <a:ext cx="12191998" cy="6858000"/>
          </a:xfrm>
          <a:custGeom>
            <a:avLst/>
            <a:gdLst/>
            <a:ahLst/>
            <a:cxnLst/>
            <a:rect l="l" t="t" r="r" b="b"/>
            <a:pathLst>
              <a:path w="43200" h="43200"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51" name="Shape 1063"/>
          <p:cNvSpPr>
            <a:spLocks noGrp="1" noChangeArrowheads="1"/>
          </p:cNvSpPr>
          <p:nvPr userDrawn="1"/>
        </p:nvSpPr>
        <p:spPr bwMode="auto">
          <a:xfrm>
            <a:off x="0" y="0"/>
            <a:ext cx="12191998" cy="6858000"/>
          </a:xfrm>
          <a:custGeom>
            <a:avLst/>
            <a:gdLst/>
            <a:ahLst/>
            <a:cxnLst/>
            <a:rect l="l" t="t" r="r" b="b"/>
            <a:pathLst>
              <a:path w="43200" h="43200"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52" name="Shape 1064"/>
          <p:cNvSpPr>
            <a:spLocks noGrp="1" noChangeArrowheads="1"/>
          </p:cNvSpPr>
          <p:nvPr userDrawn="1"/>
        </p:nvSpPr>
        <p:spPr bwMode="auto">
          <a:xfrm>
            <a:off x="0" y="0"/>
            <a:ext cx="12191998" cy="6858000"/>
          </a:xfrm>
          <a:custGeom>
            <a:avLst/>
            <a:gdLst/>
            <a:ahLst/>
            <a:cxnLst/>
            <a:rect l="l" t="t" r="r" b="b"/>
            <a:pathLst>
              <a:path w="43200" h="43200"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53" name="Shape 1065"/>
          <p:cNvSpPr>
            <a:spLocks noGrp="1" noChangeArrowheads="1"/>
          </p:cNvSpPr>
          <p:nvPr userDrawn="1"/>
        </p:nvSpPr>
        <p:spPr bwMode="auto">
          <a:xfrm>
            <a:off x="0" y="0"/>
            <a:ext cx="12191998" cy="6858000"/>
          </a:xfrm>
          <a:custGeom>
            <a:avLst/>
            <a:gdLst/>
            <a:ahLst/>
            <a:cxnLst/>
            <a:rect l="l" t="t" r="r" b="b"/>
            <a:pathLst>
              <a:path w="43200" h="43200"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54" name="Shape 1066"/>
          <p:cNvSpPr>
            <a:spLocks noGrp="1" noChangeArrowheads="1"/>
          </p:cNvSpPr>
          <p:nvPr userDrawn="1"/>
        </p:nvSpPr>
        <p:spPr bwMode="auto">
          <a:xfrm>
            <a:off x="0" y="0"/>
            <a:ext cx="12191998" cy="6858000"/>
          </a:xfrm>
          <a:custGeom>
            <a:avLst/>
            <a:gdLst/>
            <a:ahLst/>
            <a:cxnLst/>
            <a:rect l="l" t="t" r="r" b="b"/>
            <a:pathLst>
              <a:path w="43200" h="43200"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55" name="Shape 1067"/>
          <p:cNvSpPr>
            <a:spLocks noGrp="1" noChangeArrowheads="1"/>
          </p:cNvSpPr>
          <p:nvPr userDrawn="1"/>
        </p:nvSpPr>
        <p:spPr bwMode="auto">
          <a:xfrm>
            <a:off x="0" y="0"/>
            <a:ext cx="12191998" cy="6858000"/>
          </a:xfrm>
          <a:custGeom>
            <a:avLst/>
            <a:gdLst/>
            <a:ahLst/>
            <a:cxnLst/>
            <a:rect l="l" t="t" r="r" b="b"/>
            <a:pathLst>
              <a:path w="43200" h="43200"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56" name="Shape 1068"/>
          <p:cNvSpPr>
            <a:spLocks noGrp="1" noChangeArrowheads="1"/>
          </p:cNvSpPr>
          <p:nvPr userDrawn="1"/>
        </p:nvSpPr>
        <p:spPr bwMode="auto">
          <a:xfrm>
            <a:off x="0" y="0"/>
            <a:ext cx="12191998" cy="6858000"/>
          </a:xfrm>
          <a:custGeom>
            <a:avLst/>
            <a:gdLst/>
            <a:ahLst/>
            <a:cxnLst/>
            <a:rect l="l" t="t" r="r" b="b"/>
            <a:pathLst>
              <a:path w="43200" h="43200"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57" name="Shape 1069"/>
          <p:cNvSpPr>
            <a:spLocks noGrp="1" noChangeArrowheads="1"/>
          </p:cNvSpPr>
          <p:nvPr userDrawn="1"/>
        </p:nvSpPr>
        <p:spPr bwMode="auto">
          <a:xfrm>
            <a:off x="0" y="0"/>
            <a:ext cx="12191998" cy="6858000"/>
          </a:xfrm>
          <a:custGeom>
            <a:avLst/>
            <a:gdLst/>
            <a:ahLst/>
            <a:cxnLst/>
            <a:rect l="l" t="t" r="r" b="b"/>
            <a:pathLst>
              <a:path w="43200" h="43200"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58" name="Shape 1070"/>
          <p:cNvSpPr>
            <a:spLocks noGrp="1" noChangeArrowheads="1"/>
          </p:cNvSpPr>
          <p:nvPr userDrawn="1"/>
        </p:nvSpPr>
        <p:spPr bwMode="auto">
          <a:xfrm>
            <a:off x="0" y="0"/>
            <a:ext cx="12191998" cy="6858000"/>
          </a:xfrm>
          <a:custGeom>
            <a:avLst/>
            <a:gdLst/>
            <a:ahLst/>
            <a:cxnLst/>
            <a:rect l="l" t="t" r="r" b="b"/>
            <a:pathLst>
              <a:path w="43200" h="43200"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2"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pPr>
              <a:defRPr/>
            </a:pPr>
            <a:r>
              <a:rPr lang="ru-RU"/>
              <a:t>Образец заголовка</a:t>
            </a:r>
          </a:p>
        </p:txBody>
      </p:sp>
      <p:sp>
        <p:nvSpPr>
          <p:cNvPr id="6"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r>
              <a:rPr lang="en-US"/>
              <a:t>	</a:t>
            </a:r>
            <a:fld id="{F8E3F0E9-0FC2-4DDE-87CF-3BA6A04EA4CC}" type="slidenum">
              <a:rPr lang="ru-RU"/>
              <a:t>‹#›</a:t>
            </a:fld>
            <a:endParaRPr lang="ru-RU"/>
          </a:p>
        </p:txBody>
      </p:sp>
      <p:sp>
        <p:nvSpPr>
          <p:cNvPr id="4"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6EB4D43-F783-4E09-8208-6AA351DBC29B}" type="datetimeFigureOut">
              <a:rPr lang="ru-RU"/>
              <a:t>14.09.2024</a:t>
            </a:fld>
            <a:endParaRPr lang="ru-RU"/>
          </a:p>
        </p:txBody>
      </p:sp>
      <p:sp>
        <p:nvSpPr>
          <p:cNvPr id="5"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2" name="object 2"/>
          <p:cNvGrpSpPr/>
          <p:nvPr/>
        </p:nvGrpSpPr>
        <p:grpSpPr bwMode="auto">
          <a:xfrm>
            <a:off x="8089830" y="4289113"/>
            <a:ext cx="3855202" cy="2204714"/>
            <a:chOff x="0" y="0"/>
            <a:chExt cx="3855202" cy="2204714"/>
          </a:xfrm>
        </p:grpSpPr>
        <p:sp>
          <p:nvSpPr>
            <p:cNvPr id="3" name="object 3"/>
            <p:cNvSpPr/>
            <p:nvPr/>
          </p:nvSpPr>
          <p:spPr bwMode="auto">
            <a:xfrm>
              <a:off x="2626477" y="0"/>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pPr>
                <a:defRPr/>
              </a:pPr>
              <a:endParaRPr/>
            </a:p>
          </p:txBody>
        </p:sp>
        <p:sp>
          <p:nvSpPr>
            <p:cNvPr id="4" name="object 4"/>
            <p:cNvSpPr/>
            <p:nvPr/>
          </p:nvSpPr>
          <p:spPr bwMode="auto">
            <a:xfrm>
              <a:off x="0" y="1642739"/>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pPr>
                <a:defRPr/>
              </a:pPr>
              <a:endParaRPr/>
            </a:p>
          </p:txBody>
        </p:sp>
      </p:grpSp>
      <p:sp>
        <p:nvSpPr>
          <p:cNvPr id="5" name="object 5"/>
          <p:cNvSpPr/>
          <p:nvPr/>
        </p:nvSpPr>
        <p:spPr bwMode="auto">
          <a:xfrm>
            <a:off x="8089830" y="2058374"/>
            <a:ext cx="607140" cy="505948"/>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defRPr/>
            </a:pPr>
            <a:endParaRPr/>
          </a:p>
        </p:txBody>
      </p:sp>
      <p:sp>
        <p:nvSpPr>
          <p:cNvPr id="6" name="object 6"/>
          <p:cNvSpPr/>
          <p:nvPr/>
        </p:nvSpPr>
        <p:spPr bwMode="auto">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pPr>
              <a:defRPr/>
            </a:pPr>
            <a:endParaRPr/>
          </a:p>
        </p:txBody>
      </p:sp>
      <p:sp>
        <p:nvSpPr>
          <p:cNvPr id="7" name="object 7"/>
          <p:cNvSpPr txBox="1">
            <a:spLocks noGrp="1"/>
          </p:cNvSpPr>
          <p:nvPr>
            <p:ph type="ctrTitle"/>
          </p:nvPr>
        </p:nvSpPr>
        <p:spPr bwMode="auto">
          <a:xfrm>
            <a:off x="-712207" y="953683"/>
            <a:ext cx="12237455" cy="1357665"/>
          </a:xfrm>
          <a:prstGeom prst="rect">
            <a:avLst/>
          </a:prstGeom>
        </p:spPr>
        <p:txBody>
          <a:bodyPr vert="horz" wrap="square" lIns="0" tIns="16509" rIns="0" bIns="0" rtlCol="0">
            <a:spAutoFit/>
          </a:bodyPr>
          <a:lstStyle/>
          <a:p>
            <a:pPr marL="3213735" algn="l">
              <a:spcBef>
                <a:spcPts val="130"/>
              </a:spcBef>
              <a:defRPr/>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9" name="object 9"/>
          <p:cNvPicPr/>
          <p:nvPr/>
        </p:nvPicPr>
        <p:blipFill>
          <a:blip r:embed="rId2"/>
          <a:stretch/>
        </p:blipFill>
        <p:spPr bwMode="auto">
          <a:xfrm>
            <a:off x="676275" y="6467475"/>
            <a:ext cx="2143125" cy="200025"/>
          </a:xfrm>
          <a:prstGeom prst="rect">
            <a:avLst/>
          </a:prstGeom>
        </p:spPr>
      </p:pic>
      <p:sp>
        <p:nvSpPr>
          <p:cNvPr id="11" name="object 11"/>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1</a:t>
            </a:fld>
            <a:endParaRPr spc="10"/>
          </a:p>
        </p:txBody>
      </p:sp>
      <p:sp>
        <p:nvSpPr>
          <p:cNvPr id="14" name="TextBox 13"/>
          <p:cNvSpPr txBox="1"/>
          <p:nvPr/>
        </p:nvSpPr>
        <p:spPr bwMode="auto">
          <a:xfrm>
            <a:off x="2877529" y="2800635"/>
            <a:ext cx="8199958" cy="2590835"/>
          </a:xfrm>
          <a:prstGeom prst="rect">
            <a:avLst/>
          </a:prstGeom>
          <a:noFill/>
        </p:spPr>
        <p:txBody>
          <a:bodyPr wrap="square" rtlCol="0">
            <a:spAutoFit/>
          </a:bodyPr>
          <a:lstStyle/>
          <a:p>
            <a:pPr>
              <a:defRPr/>
            </a:pPr>
            <a:r>
              <a:rPr lang="en-US" sz="2800" b="1" dirty="0">
                <a:latin typeface="Asana Math"/>
                <a:cs typeface="Asana Math"/>
              </a:rPr>
              <a:t>STUDENT NAME :  Rahul R</a:t>
            </a:r>
            <a:endParaRPr sz="2800" b="1" dirty="0">
              <a:latin typeface="Asana Math"/>
              <a:cs typeface="Asana Math"/>
            </a:endParaRPr>
          </a:p>
          <a:p>
            <a:pPr>
              <a:defRPr/>
            </a:pPr>
            <a:r>
              <a:rPr lang="en-US" sz="2800" b="1" dirty="0">
                <a:latin typeface="Asana Math"/>
                <a:cs typeface="Asana Math"/>
              </a:rPr>
              <a:t>REGISTER NO : 312203044  /  U/COM-CA/22/31</a:t>
            </a:r>
            <a:endParaRPr sz="2800" b="1" dirty="0">
              <a:latin typeface="Asana Math"/>
              <a:cs typeface="Asana Math"/>
            </a:endParaRPr>
          </a:p>
          <a:p>
            <a:pPr>
              <a:defRPr/>
            </a:pPr>
            <a:r>
              <a:rPr lang="en-US" sz="2800" b="1" dirty="0">
                <a:latin typeface="Asana Math"/>
                <a:cs typeface="Asana Math"/>
              </a:rPr>
              <a:t>DEPARTMENT :  B-COM (CA)</a:t>
            </a:r>
            <a:endParaRPr sz="2800" b="1" dirty="0">
              <a:latin typeface="Asana Math"/>
              <a:cs typeface="Asana Math"/>
            </a:endParaRPr>
          </a:p>
          <a:p>
            <a:pPr>
              <a:defRPr/>
            </a:pPr>
            <a:r>
              <a:rPr lang="en-US" sz="2800" b="1" dirty="0">
                <a:latin typeface="Asana Math"/>
                <a:cs typeface="Asana Math"/>
              </a:rPr>
              <a:t>COLLEGE : ASAN MEMORIAL COLLEGE OF 			ARTS AND SCIENCE</a:t>
            </a:r>
            <a:endParaRPr sz="2600" b="1" dirty="0">
              <a:latin typeface="Asana Math"/>
              <a:cs typeface="Asana Math"/>
            </a:endParaRPr>
          </a:p>
          <a:p>
            <a:pPr>
              <a:defRPr/>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pPr>
              <a:defRPr/>
            </a:pPr>
            <a:endParaRPr/>
          </a:p>
        </p:txBody>
      </p:sp>
      <p:pic>
        <p:nvPicPr>
          <p:cNvPr id="6" name="object 6"/>
          <p:cNvPicPr/>
          <p:nvPr/>
        </p:nvPicPr>
        <p:blipFill>
          <a:blip r:embed="rId2"/>
          <a:stretch/>
        </p:blipFill>
        <p:spPr bwMode="auto">
          <a:xfrm rot="3367236">
            <a:off x="678868" y="6323759"/>
            <a:ext cx="86081" cy="151654"/>
          </a:xfrm>
          <a:prstGeom prst="rect">
            <a:avLst/>
          </a:prstGeom>
        </p:spPr>
      </p:pic>
      <p:sp>
        <p:nvSpPr>
          <p:cNvPr id="9"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bwMode="auto">
          <a:xfrm>
            <a:off x="739773" y="557844"/>
            <a:ext cx="4330408" cy="683929"/>
          </a:xfrm>
          <a:prstGeom prst="rect">
            <a:avLst/>
          </a:prstGeom>
        </p:spPr>
        <p:txBody>
          <a:bodyPr vert="horz" wrap="square" lIns="0" tIns="13334" rIns="0" bIns="0" rtlCol="0">
            <a:spAutoFit/>
          </a:bodyPr>
          <a:lstStyle/>
          <a:p>
            <a:pPr marL="12700">
              <a:lnSpc>
                <a:spcPct val="100000"/>
              </a:lnSpc>
              <a:spcBef>
                <a:spcPts val="105"/>
              </a:spcBef>
              <a:defRPr/>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u="sng" spc="4">
                <a:latin typeface="Asana Math"/>
                <a:cs typeface="Asana Math"/>
              </a:rPr>
              <a:t>:</a:t>
            </a:r>
            <a:endParaRPr sz="4400">
              <a:latin typeface="Trebuchet MS"/>
              <a:cs typeface="Trebuchet MS"/>
            </a:endParaRPr>
          </a:p>
        </p:txBody>
      </p:sp>
      <p:sp>
        <p:nvSpPr>
          <p:cNvPr id="14" name="object 3"/>
          <p:cNvSpPr/>
          <p:nvPr/>
        </p:nvSpPr>
        <p:spPr bwMode="auto">
          <a:xfrm>
            <a:off x="10430720" y="2591581"/>
            <a:ext cx="339025" cy="265918"/>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pPr>
              <a:defRPr/>
            </a:pPr>
            <a:endParaRPr/>
          </a:p>
        </p:txBody>
      </p:sp>
      <p:sp>
        <p:nvSpPr>
          <p:cNvPr id="1785878882" name="Star: 4 Points 1785878881"/>
          <p:cNvSpPr/>
          <p:nvPr/>
        </p:nvSpPr>
        <p:spPr bwMode="auto">
          <a:xfrm rot="19910601">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41276897" name="TextBox 641276896"/>
          <p:cNvSpPr txBox="1"/>
          <p:nvPr/>
        </p:nvSpPr>
        <p:spPr bwMode="auto">
          <a:xfrm>
            <a:off x="2605174" y="1421840"/>
            <a:ext cx="6024858" cy="3840515"/>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lang="en-US" sz="2200" b="1" i="0" u="none" strike="noStrike" cap="none" spc="0">
                <a:solidFill>
                  <a:schemeClr val="tx1"/>
                </a:solidFill>
                <a:latin typeface="Arial"/>
                <a:ea typeface="Arial"/>
                <a:cs typeface="Arial"/>
              </a:rPr>
              <a:t>Data collection:</a:t>
            </a:r>
            <a:endParaRPr sz="2200"/>
          </a:p>
          <a:p>
            <a:pPr marL="349965" indent="-349965" algn="l">
              <a:buAutoNum type="arabicParenR"/>
              <a:defRPr/>
            </a:pPr>
            <a:r>
              <a:rPr lang="en-US" sz="2200" b="0" i="0" u="none" strike="noStrike" cap="none" spc="0">
                <a:solidFill>
                  <a:schemeClr val="tx1"/>
                </a:solidFill>
                <a:latin typeface="Arial"/>
                <a:ea typeface="Arial"/>
                <a:cs typeface="Arial"/>
              </a:rPr>
              <a:t>Name</a:t>
            </a:r>
            <a:endParaRPr sz="2200"/>
          </a:p>
          <a:p>
            <a:pPr marL="349965" indent="-349965" algn="l">
              <a:buAutoNum type="arabicParenR"/>
              <a:defRPr/>
            </a:pPr>
            <a:r>
              <a:rPr lang="en-US" sz="2200" b="0" i="0" u="none" strike="noStrike" cap="none" spc="0">
                <a:solidFill>
                  <a:schemeClr val="tx1"/>
                </a:solidFill>
                <a:latin typeface="Arial"/>
                <a:ea typeface="Arial"/>
                <a:cs typeface="Arial"/>
              </a:rPr>
              <a:t>Emp ID</a:t>
            </a:r>
            <a:endParaRPr sz="2200"/>
          </a:p>
          <a:p>
            <a:pPr algn="l">
              <a:defRPr/>
            </a:pPr>
            <a:r>
              <a:rPr lang="en-US" sz="2200" b="1" i="0" u="none" strike="noStrike" cap="none" spc="0">
                <a:solidFill>
                  <a:schemeClr val="tx1"/>
                </a:solidFill>
                <a:latin typeface="Arial"/>
                <a:ea typeface="Arial"/>
                <a:cs typeface="Arial"/>
              </a:rPr>
              <a:t>Feature collection:</a:t>
            </a:r>
            <a:endParaRPr sz="2200"/>
          </a:p>
          <a:p>
            <a:pPr marL="371993" indent="-371993" algn="l">
              <a:buAutoNum type="arabicParenR"/>
              <a:defRPr/>
            </a:pPr>
            <a:r>
              <a:rPr lang="en-US" sz="2200" b="0" i="0" u="none" strike="noStrike" cap="none" spc="0">
                <a:solidFill>
                  <a:schemeClr val="tx1"/>
                </a:solidFill>
                <a:latin typeface="Arial"/>
                <a:ea typeface="Arial"/>
                <a:cs typeface="Arial"/>
              </a:rPr>
              <a:t>Start date</a:t>
            </a:r>
            <a:endParaRPr sz="2200"/>
          </a:p>
          <a:p>
            <a:pPr marL="371993" indent="-371993" algn="l">
              <a:buAutoNum type="arabicParenR"/>
              <a:defRPr/>
            </a:pPr>
            <a:r>
              <a:rPr lang="en-US" sz="2200" b="0" i="0" u="none" strike="noStrike" cap="none" spc="0">
                <a:solidFill>
                  <a:schemeClr val="tx1"/>
                </a:solidFill>
                <a:latin typeface="Arial"/>
                <a:ea typeface="Arial"/>
                <a:cs typeface="Arial"/>
              </a:rPr>
              <a:t>FTE</a:t>
            </a:r>
            <a:endParaRPr sz="2200"/>
          </a:p>
          <a:p>
            <a:pPr marL="371993" indent="-371993" algn="l">
              <a:buAutoNum type="arabicParenR"/>
              <a:defRPr/>
            </a:pPr>
            <a:r>
              <a:rPr lang="en-US" sz="2200" b="0" i="0" u="none" strike="noStrike" cap="none" spc="0">
                <a:solidFill>
                  <a:schemeClr val="tx1"/>
                </a:solidFill>
                <a:latin typeface="Arial"/>
                <a:ea typeface="Arial"/>
                <a:cs typeface="Arial"/>
              </a:rPr>
              <a:t>Employee type</a:t>
            </a:r>
            <a:endParaRPr sz="2200"/>
          </a:p>
          <a:p>
            <a:pPr algn="l">
              <a:defRPr/>
            </a:pPr>
            <a:r>
              <a:rPr lang="en-US" sz="2200" b="1" i="0" u="none" strike="noStrike" cap="none" spc="0">
                <a:solidFill>
                  <a:schemeClr val="tx1"/>
                </a:solidFill>
                <a:latin typeface="Arial"/>
                <a:ea typeface="Arial"/>
                <a:cs typeface="Arial"/>
              </a:rPr>
              <a:t>Data cleaning:</a:t>
            </a:r>
            <a:endParaRPr sz="2200"/>
          </a:p>
          <a:p>
            <a:pPr marL="349965" indent="-349965" algn="l">
              <a:buAutoNum type="arabicParenR"/>
              <a:defRPr/>
            </a:pPr>
            <a:r>
              <a:rPr lang="en-US" sz="2200" b="0" i="0" u="none" strike="noStrike" cap="none" spc="0">
                <a:solidFill>
                  <a:schemeClr val="tx1"/>
                </a:solidFill>
                <a:latin typeface="Arial"/>
                <a:ea typeface="Arial"/>
                <a:cs typeface="Arial"/>
              </a:rPr>
              <a:t>Gender</a:t>
            </a:r>
            <a:endParaRPr sz="2200"/>
          </a:p>
          <a:p>
            <a:pPr marL="371994" indent="-371994" algn="l">
              <a:buAutoNum type="arabicParenR"/>
              <a:defRPr/>
            </a:pPr>
            <a:r>
              <a:rPr lang="en-US" sz="2200" b="0" i="0" u="none" strike="noStrike" cap="none" spc="0">
                <a:solidFill>
                  <a:schemeClr val="tx1"/>
                </a:solidFill>
                <a:latin typeface="Arial"/>
                <a:ea typeface="Arial"/>
                <a:cs typeface="Arial"/>
              </a:rPr>
              <a:t>Current Employee Rating</a:t>
            </a:r>
            <a:endParaRPr sz="2600"/>
          </a:p>
          <a:p>
            <a:pPr marL="371994" indent="-371994" algn="l">
              <a:buAutoNum type="arabicParenR"/>
              <a:defRPr/>
            </a:pPr>
            <a:endParaRPr sz="2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28398485" name="Заголовок 1"/>
          <p:cNvSpPr>
            <a:spLocks noGrp="1"/>
          </p:cNvSpPr>
          <p:nvPr>
            <p:ph type="title"/>
          </p:nvPr>
        </p:nvSpPr>
        <p:spPr bwMode="auto">
          <a:xfrm>
            <a:off x="1486632" y="226204"/>
            <a:ext cx="9998901" cy="1143000"/>
          </a:xfrm>
        </p:spPr>
        <p:txBody>
          <a:bodyPr/>
          <a:lstStyle/>
          <a:p>
            <a:pPr>
              <a:defRPr/>
            </a:pPr>
            <a:r>
              <a:t>*</a:t>
            </a:r>
          </a:p>
        </p:txBody>
      </p:sp>
      <p:sp>
        <p:nvSpPr>
          <p:cNvPr id="2114352718" name="Объект 2"/>
          <p:cNvSpPr>
            <a:spLocks noGrp="1"/>
          </p:cNvSpPr>
          <p:nvPr>
            <p:ph idx="1"/>
          </p:nvPr>
        </p:nvSpPr>
        <p:spPr bwMode="auto">
          <a:xfrm>
            <a:off x="2471420" y="1132021"/>
            <a:ext cx="9998901" cy="4525960"/>
          </a:xfrm>
        </p:spPr>
        <p:txBody>
          <a:bodyPr vertOverflow="overflow" horzOverflow="overflow" vert="horz" wrap="square" lIns="91440" tIns="45720" rIns="91440" bIns="45720" numCol="1" spcCol="0" rtlCol="0" fromWordArt="0" anchor="t" anchorCtr="0" forceAA="0" compatLnSpc="0">
            <a:normAutofit fontScale="75000" lnSpcReduction="5000"/>
          </a:bodyPr>
          <a:lstStyle/>
          <a:p>
            <a:pPr marL="0" indent="0" algn="l">
              <a:buFont typeface="Arial"/>
              <a:buNone/>
              <a:defRPr/>
            </a:pPr>
            <a:r>
              <a:rPr lang="en-US" sz="3200" b="1" i="0" u="none" strike="noStrike" cap="none" spc="0">
                <a:solidFill>
                  <a:schemeClr val="tx1"/>
                </a:solidFill>
                <a:latin typeface="Arial"/>
                <a:ea typeface="Arial"/>
                <a:cs typeface="Arial"/>
              </a:rPr>
              <a:t>Performance level using formula:</a:t>
            </a:r>
            <a:endParaRPr sz="3200"/>
          </a:p>
          <a:p>
            <a:pPr marL="349965" indent="-349965" algn="l">
              <a:buAutoNum type="arabicParenR"/>
              <a:defRPr/>
            </a:pPr>
            <a:r>
              <a:rPr lang="en-US" sz="3200" b="0" i="0" u="none" strike="noStrike" cap="none" spc="0">
                <a:solidFill>
                  <a:schemeClr val="tx1"/>
                </a:solidFill>
                <a:latin typeface="Arial"/>
                <a:ea typeface="Arial"/>
                <a:cs typeface="Arial"/>
              </a:rPr>
              <a:t>Low</a:t>
            </a:r>
            <a:endParaRPr sz="3200"/>
          </a:p>
          <a:p>
            <a:pPr marL="349965" indent="-349965" algn="l">
              <a:buAutoNum type="arabicParenR"/>
              <a:defRPr/>
            </a:pPr>
            <a:r>
              <a:rPr lang="en-US" sz="3200" b="0" i="0" u="none" strike="noStrike" cap="none" spc="0">
                <a:solidFill>
                  <a:schemeClr val="tx1"/>
                </a:solidFill>
                <a:latin typeface="Arial"/>
                <a:ea typeface="Arial"/>
                <a:cs typeface="Arial"/>
              </a:rPr>
              <a:t>Med</a:t>
            </a:r>
            <a:endParaRPr sz="3200"/>
          </a:p>
          <a:p>
            <a:pPr marL="349965" indent="-349965" algn="l">
              <a:buAutoNum type="arabicParenR"/>
              <a:defRPr/>
            </a:pPr>
            <a:r>
              <a:rPr lang="en-US" sz="3200" b="0" i="0" u="none" strike="noStrike" cap="none" spc="0">
                <a:solidFill>
                  <a:schemeClr val="tx1"/>
                </a:solidFill>
                <a:latin typeface="Arial"/>
                <a:ea typeface="Arial"/>
                <a:cs typeface="Arial"/>
              </a:rPr>
              <a:t>High</a:t>
            </a:r>
            <a:endParaRPr sz="3200" b="0" i="0" u="none" strike="noStrike" cap="none" spc="0">
              <a:solidFill>
                <a:schemeClr val="tx1"/>
              </a:solidFill>
              <a:latin typeface="Times New Roman"/>
              <a:cs typeface="Times New Roman"/>
            </a:endParaRPr>
          </a:p>
          <a:p>
            <a:pPr marL="349965" indent="-349965" algn="l">
              <a:buAutoNum type="arabicParenR"/>
              <a:defRPr/>
            </a:pPr>
            <a:r>
              <a:rPr lang="en-US" sz="3200" b="0" i="0" u="none" strike="noStrike" cap="none" spc="0">
                <a:solidFill>
                  <a:schemeClr val="tx1"/>
                </a:solidFill>
                <a:latin typeface="Arial"/>
                <a:ea typeface="Arial"/>
                <a:cs typeface="Arial"/>
              </a:rPr>
              <a:t>Very High</a:t>
            </a:r>
            <a:endParaRPr sz="3200" b="0" i="0" u="none" strike="noStrike" cap="none" spc="0">
              <a:solidFill>
                <a:schemeClr val="tx1"/>
              </a:solidFill>
              <a:latin typeface="Times New Roman"/>
              <a:cs typeface="Times New Roman"/>
            </a:endParaRPr>
          </a:p>
          <a:p>
            <a:pPr marL="0" indent="0" algn="l">
              <a:buFont typeface="Arial"/>
              <a:buNone/>
              <a:defRPr/>
            </a:pPr>
            <a:r>
              <a:rPr lang="en-US" sz="3200" b="1" i="0" u="none" strike="noStrike" cap="none" spc="0">
                <a:solidFill>
                  <a:schemeClr val="tx1"/>
                </a:solidFill>
                <a:latin typeface="Arial"/>
                <a:ea typeface="Arial"/>
                <a:cs typeface="Arial"/>
              </a:rPr>
              <a:t>Conditional format:</a:t>
            </a:r>
            <a:endParaRPr sz="3200" b="0" i="0" u="none" strike="noStrike" cap="none" spc="0">
              <a:solidFill>
                <a:schemeClr val="tx1"/>
              </a:solidFill>
              <a:latin typeface="Times New Roman"/>
              <a:cs typeface="Times New Roman"/>
            </a:endParaRPr>
          </a:p>
          <a:p>
            <a:pPr marL="327936" indent="-327936" algn="l">
              <a:buFont typeface="Arial"/>
              <a:buAutoNum type="arabicParenR"/>
              <a:defRPr/>
            </a:pPr>
            <a:r>
              <a:rPr lang="en-US" sz="3200" b="0" i="0" u="none" strike="noStrike" cap="none" spc="0">
                <a:solidFill>
                  <a:schemeClr val="tx1"/>
                </a:solidFill>
                <a:latin typeface="Arial"/>
                <a:ea typeface="Arial"/>
                <a:cs typeface="Arial"/>
              </a:rPr>
              <a:t>Found the missing values</a:t>
            </a:r>
            <a:endParaRPr sz="3200" b="0" i="0" u="none" strike="noStrike" cap="none" spc="0">
              <a:solidFill>
                <a:schemeClr val="tx1"/>
              </a:solidFill>
              <a:latin typeface="Times New Roman"/>
              <a:cs typeface="Times New Roman"/>
            </a:endParaRPr>
          </a:p>
          <a:p>
            <a:pPr marL="327936" indent="-327936" algn="l">
              <a:buFont typeface="Arial"/>
              <a:buAutoNum type="arabicParenR"/>
              <a:defRPr/>
            </a:pPr>
            <a:r>
              <a:rPr lang="en-US" sz="3200" b="0" i="0" u="none" strike="noStrike" cap="none" spc="0">
                <a:solidFill>
                  <a:schemeClr val="tx1"/>
                </a:solidFill>
                <a:latin typeface="Arial"/>
                <a:ea typeface="Arial"/>
                <a:cs typeface="Arial"/>
              </a:rPr>
              <a:t>And Highlighted </a:t>
            </a:r>
            <a:endParaRPr sz="3200" b="0" i="0" u="none" strike="noStrike" cap="none" spc="0">
              <a:solidFill>
                <a:schemeClr val="tx1"/>
              </a:solidFill>
              <a:latin typeface="Times New Roman"/>
              <a:cs typeface="Times New Roman"/>
            </a:endParaRPr>
          </a:p>
          <a:p>
            <a:pPr marL="0" indent="0" algn="l">
              <a:buFont typeface="Arial"/>
              <a:buNone/>
              <a:defRPr/>
            </a:pPr>
            <a:r>
              <a:rPr lang="en-US" sz="3200" b="1" i="0" u="none" strike="noStrike" cap="none" spc="0">
                <a:solidFill>
                  <a:schemeClr val="tx1"/>
                </a:solidFill>
                <a:latin typeface="Arial"/>
                <a:ea typeface="Arial"/>
                <a:cs typeface="Arial"/>
              </a:rPr>
              <a:t>Filter:</a:t>
            </a:r>
            <a:endParaRPr sz="3200" b="0" i="0" u="none" strike="noStrike" cap="none" spc="0">
              <a:solidFill>
                <a:schemeClr val="tx1"/>
              </a:solidFill>
              <a:latin typeface="Times New Roman"/>
              <a:cs typeface="Times New Roman"/>
            </a:endParaRPr>
          </a:p>
          <a:p>
            <a:pPr marL="316921" indent="-316921" algn="l">
              <a:buFont typeface="Arial"/>
              <a:buAutoNum type="arabicParenR"/>
              <a:defRPr/>
            </a:pPr>
            <a:r>
              <a:rPr lang="en-US" sz="3200" b="0" i="0" u="none" strike="noStrike" cap="none" spc="0">
                <a:solidFill>
                  <a:schemeClr val="tx1"/>
                </a:solidFill>
                <a:latin typeface="Arial"/>
                <a:ea typeface="Arial"/>
                <a:cs typeface="Arial"/>
              </a:rPr>
              <a:t>Select the missing blocks</a:t>
            </a:r>
            <a:endParaRPr sz="3200" b="0" i="0" u="none" strike="noStrike" cap="none" spc="0">
              <a:solidFill>
                <a:schemeClr val="tx1"/>
              </a:solidFill>
              <a:latin typeface="Times New Roman"/>
              <a:cs typeface="Times New Roman"/>
            </a:endParaRPr>
          </a:p>
          <a:p>
            <a:pPr marL="0" indent="0">
              <a:buFont typeface="Arial"/>
              <a:buNone/>
              <a:defRPr/>
            </a:pPr>
            <a:r>
              <a:rPr lang="en-US" sz="3200" b="0" i="0" u="none" strike="noStrike" cap="none" spc="0">
                <a:solidFill>
                  <a:schemeClr val="tx1"/>
                </a:solidFill>
                <a:latin typeface="Arial"/>
                <a:ea typeface="Arial"/>
                <a:cs typeface="Arial"/>
              </a:rPr>
              <a:t>Omitted the blank cell</a:t>
            </a:r>
            <a:endParaRPr sz="3200"/>
          </a:p>
          <a:p>
            <a:pPr marL="0" indent="0">
              <a:buFont typeface="Arial"/>
              <a:buNone/>
              <a:defRPr/>
            </a:pPr>
            <a:endParaRPr/>
          </a:p>
        </p:txBody>
      </p:sp>
      <p:pic>
        <p:nvPicPr>
          <p:cNvPr id="1923839776" name="Picture 1923839775"/>
          <p:cNvPicPr>
            <a:picLocks noChangeAspect="1"/>
          </p:cNvPicPr>
          <p:nvPr/>
        </p:nvPicPr>
        <p:blipFill>
          <a:blip r:embed="rId2"/>
          <a:stretch/>
        </p:blipFill>
        <p:spPr bwMode="auto">
          <a:xfrm>
            <a:off x="7167965" y="1937287"/>
            <a:ext cx="4774904" cy="26799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278954570" name="Заголовок 1"/>
          <p:cNvSpPr>
            <a:spLocks noGrp="1"/>
          </p:cNvSpPr>
          <p:nvPr>
            <p:ph type="title"/>
          </p:nvPr>
        </p:nvSpPr>
        <p:spPr bwMode="auto">
          <a:xfrm>
            <a:off x="9236059" y="5214721"/>
            <a:ext cx="1587567" cy="532566"/>
          </a:xfrm>
        </p:spPr>
        <p:txBody>
          <a:bodyPr/>
          <a:lstStyle/>
          <a:p>
            <a:pPr>
              <a:defRPr/>
            </a:pPr>
            <a:r>
              <a:rPr sz="1800"/>
              <a:t>Pivot table</a:t>
            </a:r>
          </a:p>
        </p:txBody>
      </p:sp>
      <p:sp>
        <p:nvSpPr>
          <p:cNvPr id="1785259029" name="Объект 2"/>
          <p:cNvSpPr>
            <a:spLocks noGrp="1"/>
          </p:cNvSpPr>
          <p:nvPr>
            <p:ph idx="1"/>
          </p:nvPr>
        </p:nvSpPr>
        <p:spPr bwMode="auto">
          <a:xfrm>
            <a:off x="2180827" y="1471047"/>
            <a:ext cx="8831079" cy="4525960"/>
          </a:xfrm>
        </p:spPr>
        <p:txBody>
          <a:bodyPr vertOverflow="overflow" horzOverflow="overflow" vert="horz" wrap="square" lIns="91440" tIns="45720" rIns="91440" bIns="45720" numCol="1" spcCol="0" rtlCol="0" fromWordArt="0" anchor="t" anchorCtr="0" forceAA="0" compatLnSpc="0">
            <a:normAutofit fontScale="75000" lnSpcReduction="5000"/>
          </a:bodyPr>
          <a:lstStyle/>
          <a:p>
            <a:pPr marL="0" indent="0">
              <a:buFont typeface="Arial"/>
              <a:buNone/>
              <a:defRPr/>
            </a:pPr>
            <a:r>
              <a:rPr lang="en-US" sz="3200" b="1" i="0" u="none" strike="noStrike" cap="none" spc="0">
                <a:solidFill>
                  <a:schemeClr val="tx1"/>
                </a:solidFill>
                <a:latin typeface="Arial"/>
                <a:ea typeface="Arial"/>
                <a:cs typeface="Arial"/>
              </a:rPr>
              <a:t>Pivot Table:</a:t>
            </a:r>
            <a:endParaRPr sz="3200"/>
          </a:p>
          <a:p>
            <a:pPr marL="438079" indent="-438079">
              <a:buFont typeface="Arial"/>
              <a:buAutoNum type="arabicParenR"/>
              <a:defRPr/>
            </a:pPr>
            <a:r>
              <a:rPr lang="en-US" sz="3200" b="0" i="0" u="none" strike="noStrike" cap="none" spc="0">
                <a:solidFill>
                  <a:schemeClr val="tx1"/>
                </a:solidFill>
                <a:latin typeface="Arial"/>
                <a:ea typeface="Arial"/>
                <a:cs typeface="Arial"/>
              </a:rPr>
              <a:t>Summary of the data.</a:t>
            </a:r>
            <a:endParaRPr sz="3200" b="0" i="0" u="none" strike="noStrike" cap="none" spc="0">
              <a:solidFill>
                <a:schemeClr val="tx1"/>
              </a:solidFill>
              <a:latin typeface="Times New Roman"/>
              <a:cs typeface="Times New Roman"/>
            </a:endParaRPr>
          </a:p>
          <a:p>
            <a:pPr marL="438079" indent="-438079">
              <a:buFont typeface="Arial"/>
              <a:buAutoNum type="arabicParenR"/>
              <a:defRPr/>
            </a:pPr>
            <a:r>
              <a:rPr lang="en-US" sz="3200" b="0" i="0" u="none" strike="noStrike" cap="none" spc="0">
                <a:solidFill>
                  <a:schemeClr val="tx1"/>
                </a:solidFill>
                <a:latin typeface="Arial"/>
                <a:ea typeface="Arial"/>
                <a:cs typeface="Arial"/>
              </a:rPr>
              <a:t>Like Employee type and performances.</a:t>
            </a:r>
            <a:endParaRPr sz="3200" b="0" i="0" u="none" strike="noStrike" cap="none" spc="0">
              <a:solidFill>
                <a:schemeClr val="tx1"/>
              </a:solidFill>
              <a:latin typeface="Times New Roman"/>
              <a:cs typeface="Times New Roman"/>
            </a:endParaRPr>
          </a:p>
          <a:p>
            <a:pPr marL="0" indent="0">
              <a:buFont typeface="Arial"/>
              <a:buNone/>
              <a:defRPr/>
            </a:pPr>
            <a:r>
              <a:rPr lang="en-US" sz="3200" b="1" i="0" u="none" strike="noStrike" cap="none" spc="0">
                <a:solidFill>
                  <a:schemeClr val="tx1"/>
                </a:solidFill>
                <a:latin typeface="Arial"/>
                <a:ea typeface="Arial"/>
                <a:cs typeface="Arial"/>
              </a:rPr>
              <a:t>Graph:</a:t>
            </a:r>
            <a:endParaRPr sz="3200" b="1" i="0" u="none" strike="noStrike" cap="none" spc="0">
              <a:solidFill>
                <a:schemeClr val="tx1"/>
              </a:solidFill>
              <a:latin typeface="Times New Roman"/>
              <a:cs typeface="Times New Roman"/>
            </a:endParaRPr>
          </a:p>
          <a:p>
            <a:pPr marL="438079" indent="-438079">
              <a:buFont typeface="Arial"/>
              <a:buAutoNum type="arabicParenR"/>
              <a:defRPr/>
            </a:pPr>
            <a:r>
              <a:rPr lang="en-US" sz="3200" b="0" i="0" u="none" strike="noStrike" cap="none" spc="0">
                <a:solidFill>
                  <a:schemeClr val="tx1"/>
                </a:solidFill>
                <a:latin typeface="Arial"/>
                <a:ea typeface="Arial"/>
                <a:cs typeface="Arial"/>
              </a:rPr>
              <a:t>Data visualisation.</a:t>
            </a:r>
            <a:endParaRPr sz="3200" b="0" i="0" u="none" strike="noStrike" cap="none" spc="0">
              <a:solidFill>
                <a:schemeClr val="tx1"/>
              </a:solidFill>
              <a:latin typeface="Times New Roman"/>
              <a:cs typeface="Times New Roman"/>
            </a:endParaRPr>
          </a:p>
          <a:p>
            <a:pPr marL="438079" indent="-438079">
              <a:buFont typeface="Arial"/>
              <a:buAutoNum type="arabicParenR"/>
              <a:defRPr/>
            </a:pPr>
            <a:r>
              <a:rPr lang="en-US" sz="3200" b="0" i="0" u="none" strike="noStrike" cap="none" spc="0">
                <a:solidFill>
                  <a:schemeClr val="tx1"/>
                </a:solidFill>
                <a:latin typeface="Arial"/>
                <a:ea typeface="Arial"/>
                <a:cs typeface="Arial"/>
              </a:rPr>
              <a:t>Pictorial Representation.</a:t>
            </a:r>
            <a:endParaRPr sz="3200" b="0" i="0" u="none" strike="noStrike" cap="none" spc="0">
              <a:solidFill>
                <a:schemeClr val="tx1"/>
              </a:solidFill>
              <a:latin typeface="Times New Roman"/>
              <a:cs typeface="Times New Roman"/>
            </a:endParaRPr>
          </a:p>
          <a:p>
            <a:pPr marL="0" indent="0">
              <a:buFont typeface="Arial"/>
              <a:buNone/>
              <a:defRPr/>
            </a:pPr>
            <a:r>
              <a:rPr lang="en-US" sz="3200" b="1" i="0" u="none" strike="noStrike" cap="none" spc="0">
                <a:solidFill>
                  <a:schemeClr val="tx1"/>
                </a:solidFill>
                <a:latin typeface="Arial"/>
                <a:ea typeface="Arial"/>
                <a:cs typeface="Arial"/>
              </a:rPr>
              <a:t>Slicer:</a:t>
            </a:r>
            <a:endParaRPr sz="3200" b="0" i="0" u="none" strike="noStrike" cap="none" spc="0">
              <a:solidFill>
                <a:schemeClr val="tx1"/>
              </a:solidFill>
              <a:latin typeface="Times New Roman"/>
              <a:cs typeface="Times New Roman"/>
            </a:endParaRPr>
          </a:p>
          <a:p>
            <a:pPr marL="327936" indent="-327936">
              <a:buFont typeface="Arial"/>
              <a:buAutoNum type="arabicParenR"/>
              <a:defRPr/>
            </a:pPr>
            <a:r>
              <a:rPr lang="en-US" sz="3200" b="0" i="0" u="none" strike="noStrike" cap="none" spc="0">
                <a:solidFill>
                  <a:schemeClr val="tx1"/>
                </a:solidFill>
                <a:latin typeface="Arial"/>
                <a:ea typeface="Arial"/>
                <a:cs typeface="Arial"/>
              </a:rPr>
              <a:t>Data can be viewed in chart.</a:t>
            </a:r>
            <a:endParaRPr lang="en-US" sz="3200" b="0" i="0" u="none" strike="noStrike" cap="none" spc="0">
              <a:solidFill>
                <a:schemeClr val="tx1"/>
              </a:solidFill>
              <a:latin typeface="Times New Roman"/>
              <a:cs typeface="Times New Roman"/>
            </a:endParaRPr>
          </a:p>
          <a:p>
            <a:pPr marL="327936" indent="-327936">
              <a:buFont typeface="Arial"/>
              <a:buAutoNum type="arabicParenR"/>
              <a:defRPr/>
            </a:pPr>
            <a:r>
              <a:rPr lang="en-US" sz="3200" b="0" i="0" u="none" strike="noStrike" cap="none" spc="0">
                <a:solidFill>
                  <a:schemeClr val="tx1"/>
                </a:solidFill>
                <a:latin typeface="Arial"/>
                <a:ea typeface="Arial"/>
                <a:cs typeface="Arial"/>
              </a:rPr>
              <a:t>Can change the view of data types.</a:t>
            </a:r>
            <a:endParaRPr lang="en-US" sz="3200" b="0" i="0" u="none" strike="noStrike" cap="none" spc="0">
              <a:solidFill>
                <a:schemeClr val="tx1"/>
              </a:solidFill>
              <a:latin typeface="Times New Roman"/>
              <a:cs typeface="Times New Roman"/>
            </a:endParaRPr>
          </a:p>
          <a:p>
            <a:pPr marL="327936" indent="-327936">
              <a:buFont typeface="Arial"/>
              <a:buAutoNum type="arabicParenR"/>
              <a:defRPr/>
            </a:pPr>
            <a:endParaRPr sz="3200" b="0" i="0" u="none" strike="noStrike" cap="none" spc="0">
              <a:solidFill>
                <a:schemeClr val="tx1"/>
              </a:solidFill>
              <a:latin typeface="Times New Roman"/>
              <a:cs typeface="Times New Roman"/>
            </a:endParaRPr>
          </a:p>
          <a:p>
            <a:pPr marL="0" indent="0">
              <a:buFont typeface="Arial"/>
              <a:buNone/>
              <a:defRPr/>
            </a:pPr>
            <a:endParaRPr lang="en-US" sz="3200" b="0" i="0" u="none" strike="noStrike" cap="none" spc="0">
              <a:solidFill>
                <a:schemeClr val="tx1"/>
              </a:solidFill>
              <a:latin typeface="Times New Roman"/>
              <a:cs typeface="Times New Roman"/>
            </a:endParaRPr>
          </a:p>
          <a:p>
            <a:pPr marL="0" indent="0">
              <a:buFont typeface="Arial"/>
              <a:buNone/>
              <a:defRPr/>
            </a:pPr>
            <a:endParaRPr/>
          </a:p>
        </p:txBody>
      </p:sp>
      <p:graphicFrame>
        <p:nvGraphicFramePr>
          <p:cNvPr id="1637267632" name="Table 1637267631"/>
          <p:cNvGraphicFramePr>
            <a:graphicFrameLocks/>
          </p:cNvGraphicFramePr>
          <p:nvPr/>
        </p:nvGraphicFramePr>
        <p:xfrm>
          <a:off x="7928414" y="2853094"/>
          <a:ext cx="3905249" cy="2310764"/>
        </p:xfrm>
        <a:graphic>
          <a:graphicData uri="http://schemas.openxmlformats.org/drawingml/2006/table">
            <a:tbl>
              <a:tblPr firstRow="1" firstCol="1" bandRow="1">
                <a:tableStyleId>{7C289635-4275-BB61-7A45-D668AD71B42C}</a:tableStyleId>
              </a:tblPr>
              <a:tblGrid>
                <a:gridCol w="923924">
                  <a:extLst>
                    <a:ext uri="{9D8B030D-6E8A-4147-A177-3AD203B41FA5}">
                      <a16:colId xmlns:a16="http://schemas.microsoft.com/office/drawing/2014/main" val="20000"/>
                    </a:ext>
                  </a:extLst>
                </a:gridCol>
                <a:gridCol w="1057275">
                  <a:extLst>
                    <a:ext uri="{9D8B030D-6E8A-4147-A177-3AD203B41FA5}">
                      <a16:colId xmlns:a16="http://schemas.microsoft.com/office/drawing/2014/main" val="20001"/>
                    </a:ext>
                  </a:extLst>
                </a:gridCol>
                <a:gridCol w="285750">
                  <a:extLst>
                    <a:ext uri="{9D8B030D-6E8A-4147-A177-3AD203B41FA5}">
                      <a16:colId xmlns:a16="http://schemas.microsoft.com/office/drawing/2014/main" val="20002"/>
                    </a:ext>
                  </a:extLst>
                </a:gridCol>
                <a:gridCol w="314324">
                  <a:extLst>
                    <a:ext uri="{9D8B030D-6E8A-4147-A177-3AD203B41FA5}">
                      <a16:colId xmlns:a16="http://schemas.microsoft.com/office/drawing/2014/main" val="20003"/>
                    </a:ext>
                  </a:extLst>
                </a:gridCol>
                <a:gridCol w="600075">
                  <a:extLst>
                    <a:ext uri="{9D8B030D-6E8A-4147-A177-3AD203B41FA5}">
                      <a16:colId xmlns:a16="http://schemas.microsoft.com/office/drawing/2014/main" val="20004"/>
                    </a:ext>
                  </a:extLst>
                </a:gridCol>
                <a:gridCol w="723899">
                  <a:extLst>
                    <a:ext uri="{9D8B030D-6E8A-4147-A177-3AD203B41FA5}">
                      <a16:colId xmlns:a16="http://schemas.microsoft.com/office/drawing/2014/main" val="20005"/>
                    </a:ext>
                  </a:extLst>
                </a:gridCol>
              </a:tblGrid>
              <a:tr h="187324">
                <a:tc>
                  <a:txBody>
                    <a:bodyPr/>
                    <a:lstStyle/>
                    <a:p>
                      <a:pPr>
                        <a:defRPr/>
                      </a:pPr>
                      <a:r>
                        <a:rPr sz="1100" b="0" i="0" u="none">
                          <a:solidFill>
                            <a:srgbClr val="000000"/>
                          </a:solidFill>
                          <a:latin typeface="Arial"/>
                          <a:ea typeface="Arial"/>
                          <a:cs typeface="Arial"/>
                        </a:rPr>
                        <a:t>Gender</a:t>
                      </a:r>
                      <a:endParaRPr/>
                    </a:p>
                  </a:txBody>
                  <a:tcPr marL="0" marR="0" marT="0" marB="0" anchor="b">
                    <a:lnL algn="ctr">
                      <a:noFill/>
                    </a:lnL>
                    <a:lnR algn="ctr">
                      <a:noFill/>
                    </a:lnR>
                    <a:lnT algn="ctr">
                      <a:noFill/>
                    </a:lnT>
                    <a:lnB algn="ctr">
                      <a:noFill/>
                    </a:lnB>
                  </a:tcPr>
                </a:tc>
                <a:tc>
                  <a:txBody>
                    <a:bodyPr/>
                    <a:lstStyle/>
                    <a:p>
                      <a:pPr>
                        <a:defRPr/>
                      </a:pPr>
                      <a:r>
                        <a:rPr sz="1100" b="0" i="0" u="none">
                          <a:solidFill>
                            <a:srgbClr val="000000"/>
                          </a:solidFill>
                          <a:latin typeface="Arial"/>
                          <a:ea typeface="Arial"/>
                          <a:cs typeface="Arial"/>
                        </a:rPr>
                        <a:t>Female</a:t>
                      </a: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0"/>
                  </a:ext>
                </a:extLst>
              </a:tr>
              <a:tr h="187324">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1"/>
                  </a:ext>
                </a:extLst>
              </a:tr>
              <a:tr h="187324">
                <a:tc>
                  <a:txBody>
                    <a:bodyPr/>
                    <a:lstStyle/>
                    <a:p>
                      <a:pPr>
                        <a:defRPr/>
                      </a:pPr>
                      <a:r>
                        <a:rPr sz="1100" b="0" i="0" u="none">
                          <a:solidFill>
                            <a:srgbClr val="000000"/>
                          </a:solidFill>
                          <a:latin typeface="Arial"/>
                          <a:ea typeface="Arial"/>
                          <a:cs typeface="Arial"/>
                        </a:rPr>
                        <a:t>Count of Name</a:t>
                      </a:r>
                      <a:endParaRPr/>
                    </a:p>
                  </a:txBody>
                  <a:tcPr marL="0" marR="0" marT="0" marB="0" anchor="b">
                    <a:lnL algn="ctr">
                      <a:noFill/>
                    </a:lnL>
                    <a:lnR algn="ctr">
                      <a:noFill/>
                    </a:lnR>
                    <a:lnT algn="ctr">
                      <a:noFill/>
                    </a:lnT>
                    <a:lnB algn="ctr">
                      <a:noFill/>
                    </a:lnB>
                  </a:tcPr>
                </a:tc>
                <a:tc>
                  <a:txBody>
                    <a:bodyPr/>
                    <a:lstStyle/>
                    <a:p>
                      <a:pPr>
                        <a:defRPr/>
                      </a:pPr>
                      <a:r>
                        <a:rPr sz="1100" b="0" i="0" u="none">
                          <a:solidFill>
                            <a:srgbClr val="000000"/>
                          </a:solidFill>
                          <a:latin typeface="Arial"/>
                          <a:ea typeface="Arial"/>
                          <a:cs typeface="Arial"/>
                        </a:rPr>
                        <a:t>Column Labels</a:t>
                      </a: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2"/>
                  </a:ext>
                </a:extLst>
              </a:tr>
              <a:tr h="187324">
                <a:tc>
                  <a:txBody>
                    <a:bodyPr/>
                    <a:lstStyle/>
                    <a:p>
                      <a:pPr>
                        <a:defRPr/>
                      </a:pPr>
                      <a:r>
                        <a:rPr sz="1100" b="0" i="0" u="none">
                          <a:solidFill>
                            <a:srgbClr val="000000"/>
                          </a:solidFill>
                          <a:latin typeface="Arial"/>
                          <a:ea typeface="Arial"/>
                          <a:cs typeface="Arial"/>
                        </a:rPr>
                        <a:t>Row Labels</a:t>
                      </a:r>
                      <a:endParaRPr/>
                    </a:p>
                  </a:txBody>
                  <a:tcPr marL="0" marR="0" marT="0" marB="0" anchor="b">
                    <a:lnL algn="ctr">
                      <a:noFill/>
                    </a:lnL>
                    <a:lnR algn="ctr">
                      <a:noFill/>
                    </a:lnR>
                    <a:lnT algn="ctr">
                      <a:noFill/>
                    </a:lnT>
                    <a:lnB algn="ctr">
                      <a:noFill/>
                    </a:lnB>
                  </a:tcPr>
                </a:tc>
                <a:tc>
                  <a:txBody>
                    <a:bodyPr/>
                    <a:lstStyle/>
                    <a:p>
                      <a:pPr>
                        <a:defRPr/>
                      </a:pPr>
                      <a:r>
                        <a:rPr sz="1100" b="0" i="0" u="none">
                          <a:solidFill>
                            <a:srgbClr val="000000"/>
                          </a:solidFill>
                          <a:latin typeface="Arial"/>
                          <a:ea typeface="Arial"/>
                          <a:cs typeface="Arial"/>
                        </a:rPr>
                        <a:t>High</a:t>
                      </a:r>
                      <a:endParaRPr/>
                    </a:p>
                  </a:txBody>
                  <a:tcPr marL="0" marR="0" marT="0" marB="0" anchor="b">
                    <a:lnL algn="ctr">
                      <a:noFill/>
                    </a:lnL>
                    <a:lnR algn="ctr">
                      <a:noFill/>
                    </a:lnR>
                    <a:lnT algn="ctr">
                      <a:noFill/>
                    </a:lnT>
                    <a:lnB algn="ctr">
                      <a:noFill/>
                    </a:lnB>
                  </a:tcPr>
                </a:tc>
                <a:tc>
                  <a:txBody>
                    <a:bodyPr/>
                    <a:lstStyle/>
                    <a:p>
                      <a:pPr>
                        <a:defRPr/>
                      </a:pPr>
                      <a:r>
                        <a:rPr sz="1100" b="0" i="0" u="none">
                          <a:solidFill>
                            <a:srgbClr val="000000"/>
                          </a:solidFill>
                          <a:latin typeface="Arial"/>
                          <a:ea typeface="Arial"/>
                          <a:cs typeface="Arial"/>
                        </a:rPr>
                        <a:t>Low</a:t>
                      </a:r>
                      <a:endParaRPr/>
                    </a:p>
                  </a:txBody>
                  <a:tcPr marL="0" marR="0" marT="0" marB="0" anchor="b">
                    <a:lnL algn="ctr">
                      <a:noFill/>
                    </a:lnL>
                    <a:lnR algn="ctr">
                      <a:noFill/>
                    </a:lnR>
                    <a:lnT algn="ctr">
                      <a:noFill/>
                    </a:lnT>
                    <a:lnB algn="ctr">
                      <a:noFill/>
                    </a:lnB>
                  </a:tcPr>
                </a:tc>
                <a:tc>
                  <a:txBody>
                    <a:bodyPr/>
                    <a:lstStyle/>
                    <a:p>
                      <a:pPr>
                        <a:defRPr/>
                      </a:pPr>
                      <a:r>
                        <a:rPr sz="1100" b="0" i="0" u="none">
                          <a:solidFill>
                            <a:srgbClr val="000000"/>
                          </a:solidFill>
                          <a:latin typeface="Arial"/>
                          <a:ea typeface="Arial"/>
                          <a:cs typeface="Arial"/>
                        </a:rPr>
                        <a:t>Med</a:t>
                      </a:r>
                      <a:endParaRPr/>
                    </a:p>
                  </a:txBody>
                  <a:tcPr marL="0" marR="0" marT="0" marB="0" anchor="b">
                    <a:lnL algn="ctr">
                      <a:noFill/>
                    </a:lnL>
                    <a:lnR algn="ctr">
                      <a:noFill/>
                    </a:lnR>
                    <a:lnT algn="ctr">
                      <a:noFill/>
                    </a:lnT>
                    <a:lnB algn="ctr">
                      <a:noFill/>
                    </a:lnB>
                  </a:tcPr>
                </a:tc>
                <a:tc>
                  <a:txBody>
                    <a:bodyPr/>
                    <a:lstStyle/>
                    <a:p>
                      <a:pPr>
                        <a:defRPr/>
                      </a:pPr>
                      <a:r>
                        <a:rPr sz="1100" b="0" i="0" u="none">
                          <a:solidFill>
                            <a:srgbClr val="000000"/>
                          </a:solidFill>
                          <a:latin typeface="Arial"/>
                          <a:ea typeface="Arial"/>
                          <a:cs typeface="Arial"/>
                        </a:rPr>
                        <a:t>Very High</a:t>
                      </a:r>
                      <a:endParaRPr/>
                    </a:p>
                  </a:txBody>
                  <a:tcPr marL="0" marR="0" marT="0" marB="0" anchor="b">
                    <a:lnL algn="ctr">
                      <a:noFill/>
                    </a:lnL>
                    <a:lnR algn="ctr">
                      <a:noFill/>
                    </a:lnR>
                    <a:lnT algn="ctr">
                      <a:noFill/>
                    </a:lnT>
                    <a:lnB algn="ctr">
                      <a:noFill/>
                    </a:lnB>
                  </a:tcPr>
                </a:tc>
                <a:tc>
                  <a:txBody>
                    <a:bodyPr/>
                    <a:lstStyle/>
                    <a:p>
                      <a:pPr>
                        <a:defRPr/>
                      </a:pPr>
                      <a:r>
                        <a:rPr sz="1100" b="0" i="0" u="none">
                          <a:solidFill>
                            <a:srgbClr val="000000"/>
                          </a:solidFill>
                          <a:latin typeface="Arial"/>
                          <a:ea typeface="Arial"/>
                          <a:cs typeface="Arial"/>
                        </a:rPr>
                        <a:t>Grand Total</a:t>
                      </a:r>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3"/>
                  </a:ext>
                </a:extLst>
              </a:tr>
              <a:tr h="187324">
                <a:tc>
                  <a:txBody>
                    <a:bodyPr/>
                    <a:lstStyle/>
                    <a:p>
                      <a:pPr algn="l">
                        <a:defRPr/>
                      </a:pPr>
                      <a:r>
                        <a:rPr sz="1100" b="0" i="0" u="none">
                          <a:solidFill>
                            <a:srgbClr val="000000"/>
                          </a:solidFill>
                          <a:latin typeface="Arial"/>
                          <a:ea typeface="Arial"/>
                          <a:cs typeface="Arial"/>
                        </a:rPr>
                        <a:t>Fixed Term</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8</a:t>
                      </a: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5</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4</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17</a:t>
                      </a:r>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4"/>
                  </a:ext>
                </a:extLst>
              </a:tr>
              <a:tr h="187324">
                <a:tc>
                  <a:txBody>
                    <a:bodyPr/>
                    <a:lstStyle/>
                    <a:p>
                      <a:pPr algn="l">
                        <a:defRPr/>
                      </a:pPr>
                      <a:r>
                        <a:rPr sz="1100" b="0" i="0" u="none">
                          <a:solidFill>
                            <a:srgbClr val="000000"/>
                          </a:solidFill>
                          <a:latin typeface="Arial"/>
                          <a:ea typeface="Arial"/>
                          <a:cs typeface="Arial"/>
                        </a:rPr>
                        <a:t>Permanent</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24</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8</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25</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9</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66</a:t>
                      </a:r>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5"/>
                  </a:ext>
                </a:extLst>
              </a:tr>
              <a:tr h="187324">
                <a:tc>
                  <a:txBody>
                    <a:bodyPr/>
                    <a:lstStyle/>
                    <a:p>
                      <a:pPr algn="l">
                        <a:defRPr/>
                      </a:pPr>
                      <a:r>
                        <a:rPr sz="1100" b="0" i="0" u="none">
                          <a:solidFill>
                            <a:srgbClr val="000000"/>
                          </a:solidFill>
                          <a:latin typeface="Arial"/>
                          <a:ea typeface="Arial"/>
                          <a:cs typeface="Arial"/>
                        </a:rPr>
                        <a:t>Temporary</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3</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3</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5</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1</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12</a:t>
                      </a:r>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6"/>
                  </a:ext>
                </a:extLst>
              </a:tr>
              <a:tr h="187324">
                <a:tc>
                  <a:txBody>
                    <a:bodyPr/>
                    <a:lstStyle/>
                    <a:p>
                      <a:pPr algn="l">
                        <a:defRPr/>
                      </a:pPr>
                      <a:r>
                        <a:rPr sz="1100" b="0" i="0" u="none">
                          <a:solidFill>
                            <a:srgbClr val="000000"/>
                          </a:solidFill>
                          <a:latin typeface="Arial"/>
                          <a:ea typeface="Arial"/>
                          <a:cs typeface="Arial"/>
                        </a:rPr>
                        <a:t>Grand Total</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35</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11</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35</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14</a:t>
                      </a:r>
                      <a:endParaRPr/>
                    </a:p>
                  </a:txBody>
                  <a:tcPr marL="0" marR="0" marT="0" marB="0" anchor="b">
                    <a:lnL algn="ctr">
                      <a:noFill/>
                    </a:lnL>
                    <a:lnR algn="ctr">
                      <a:noFill/>
                    </a:lnR>
                    <a:lnT algn="ctr">
                      <a:noFill/>
                    </a:lnT>
                    <a:lnB algn="ctr">
                      <a:noFill/>
                    </a:lnB>
                  </a:tcPr>
                </a:tc>
                <a:tc>
                  <a:txBody>
                    <a:bodyPr/>
                    <a:lstStyle/>
                    <a:p>
                      <a:pPr algn="r">
                        <a:defRPr/>
                      </a:pPr>
                      <a:r>
                        <a:rPr sz="1100" b="0" i="0" u="none">
                          <a:solidFill>
                            <a:srgbClr val="000000"/>
                          </a:solidFill>
                          <a:latin typeface="Arial"/>
                          <a:ea typeface="Arial"/>
                          <a:cs typeface="Arial"/>
                        </a:rPr>
                        <a:t>95</a:t>
                      </a:r>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7"/>
                  </a:ext>
                </a:extLst>
              </a:tr>
              <a:tr h="187324">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tc>
                  <a:txBody>
                    <a:bodyPr/>
                    <a:lstStyle/>
                    <a:p>
                      <a:pPr>
                        <a:defRPr/>
                      </a:pPr>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object 3"/>
          <p:cNvSpPr/>
          <p:nvPr/>
        </p:nvSpPr>
        <p:spPr bwMode="auto">
          <a:xfrm>
            <a:off x="12044481" y="6840855"/>
            <a:ext cx="90368" cy="4572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p:cNvSpPr/>
          <p:nvPr/>
        </p:nvSpPr>
        <p:spPr bwMode="auto">
          <a:xfrm>
            <a:off x="6878999" y="1847849"/>
            <a:ext cx="131400" cy="17144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5" name="object 5"/>
          <p:cNvSpPr/>
          <p:nvPr/>
        </p:nvSpPr>
        <p:spPr bwMode="auto">
          <a:xfrm>
            <a:off x="10838836" y="416389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6" name="object 6"/>
          <p:cNvPicPr/>
          <p:nvPr/>
        </p:nvPicPr>
        <p:blipFill>
          <a:blip r:embed="rId2"/>
          <a:stretch/>
        </p:blipFill>
        <p:spPr bwMode="auto">
          <a:xfrm>
            <a:off x="1666875" y="6467475"/>
            <a:ext cx="76200" cy="177800"/>
          </a:xfrm>
          <a:prstGeom prst="rect">
            <a:avLst/>
          </a:prstGeom>
        </p:spPr>
      </p:pic>
      <p:sp>
        <p:nvSpPr>
          <p:cNvPr id="7" name="object 7"/>
          <p:cNvSpPr txBox="1">
            <a:spLocks noGrp="1"/>
          </p:cNvSpPr>
          <p:nvPr>
            <p:ph type="title"/>
          </p:nvPr>
        </p:nvSpPr>
        <p:spPr bwMode="auto">
          <a:xfrm>
            <a:off x="888680" y="764987"/>
            <a:ext cx="3299236" cy="622969"/>
          </a:xfrm>
          <a:prstGeom prst="rect">
            <a:avLst/>
          </a:prstGeom>
        </p:spPr>
        <p:txBody>
          <a:bodyPr vert="horz" wrap="square" lIns="0" tIns="13334" rIns="0" bIns="0" rtlCol="0">
            <a:spAutoFit/>
          </a:bodyPr>
          <a:lstStyle/>
          <a:p>
            <a:pPr marL="12700" algn="l">
              <a:lnSpc>
                <a:spcPct val="100000"/>
              </a:lnSpc>
              <a:spcBef>
                <a:spcPts val="105"/>
              </a:spcBef>
              <a:defRPr/>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r>
              <a:rPr sz="4000" b="1">
                <a:latin typeface="Asana Math"/>
                <a:cs typeface="Asana Math"/>
              </a:rPr>
              <a:t>:</a:t>
            </a:r>
            <a:endParaRPr b="1"/>
          </a:p>
        </p:txBody>
      </p:sp>
      <p:sp>
        <p:nvSpPr>
          <p:cNvPr id="9"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z="1100" spc="10">
                <a:solidFill>
                  <a:srgbClr val="2D936B"/>
                </a:solidFill>
                <a:latin typeface="Trebuchet MS"/>
                <a:cs typeface="Trebuchet MS"/>
              </a:rPr>
              <a:t>13</a:t>
            </a:fld>
            <a:endParaRPr sz="1100">
              <a:latin typeface="Trebuchet MS"/>
              <a:cs typeface="Trebuchet MS"/>
            </a:endParaRPr>
          </a:p>
        </p:txBody>
      </p:sp>
      <p:sp>
        <p:nvSpPr>
          <p:cNvPr id="403324925" name="Star: 4 Points 403324924"/>
          <p:cNvSpPr/>
          <p:nvPr/>
        </p:nvSpPr>
        <p:spPr bwMode="auto">
          <a:xfrm rot="1677481">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882757157" name="Star: 4 Points 1882757156"/>
          <p:cNvSpPr/>
          <p:nvPr/>
        </p:nvSpPr>
        <p:spPr bwMode="auto">
          <a:xfrm rot="19910601">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aphicFrame>
        <p:nvGraphicFramePr>
          <p:cNvPr id="1885396567" name="Chart 1885396566"/>
          <p:cNvGraphicFramePr>
            <a:graphicFrameLocks/>
          </p:cNvGraphicFramePr>
          <p:nvPr/>
        </p:nvGraphicFramePr>
        <p:xfrm>
          <a:off x="3374148" y="1389416"/>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225528116" name="TextBox 225528115"/>
          <p:cNvSpPr txBox="1"/>
          <p:nvPr/>
        </p:nvSpPr>
        <p:spPr bwMode="auto">
          <a:xfrm>
            <a:off x="3266110" y="5157559"/>
            <a:ext cx="5702043" cy="762035"/>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8" indent="-283878" algn="l">
              <a:buFont typeface="Arial"/>
              <a:buChar char="•"/>
              <a:defRPr/>
            </a:pPr>
            <a:r>
              <a:rPr sz="2200"/>
              <a:t>Best performers among the various employee types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512669797" name="Заголовок 1"/>
          <p:cNvSpPr>
            <a:spLocks noGrp="1"/>
          </p:cNvSpPr>
          <p:nvPr>
            <p:ph type="title"/>
          </p:nvPr>
        </p:nvSpPr>
        <p:spPr bwMode="auto"/>
        <p:txBody>
          <a:bodyPr/>
          <a:lstStyle/>
          <a:p>
            <a:pPr>
              <a:defRPr/>
            </a:pPr>
            <a:r>
              <a:t>.</a:t>
            </a:r>
          </a:p>
        </p:txBody>
      </p:sp>
      <p:sp>
        <p:nvSpPr>
          <p:cNvPr id="55311755" name="Объект 2"/>
          <p:cNvSpPr>
            <a:spLocks noGrp="1"/>
          </p:cNvSpPr>
          <p:nvPr>
            <p:ph idx="1"/>
          </p:nvPr>
        </p:nvSpPr>
        <p:spPr bwMode="auto">
          <a:xfrm>
            <a:off x="2148539" y="1212742"/>
            <a:ext cx="8411333" cy="4525960"/>
          </a:xfrm>
        </p:spPr>
        <p:txBody>
          <a:bodyPr vertOverflow="overflow" horzOverflow="overflow" vert="horz" wrap="square" lIns="91440" tIns="45720" rIns="91440" bIns="45720" numCol="1" spcCol="0" rtlCol="0" fromWordArt="0" anchor="t" anchorCtr="0" forceAA="0" compatLnSpc="0">
            <a:normAutofit fontScale="85000" lnSpcReduction="3000"/>
          </a:bodyPr>
          <a:lstStyle/>
          <a:p>
            <a:pPr marL="283878" indent="-283878" algn="l">
              <a:buFont typeface="Wingdings"/>
              <a:buChar char="Ø"/>
              <a:defRPr/>
            </a:pPr>
            <a:r>
              <a:rPr lang="en-US" sz="3200" b="0" i="0" u="none" strike="noStrike" cap="none" spc="0">
                <a:solidFill>
                  <a:schemeClr val="tx1"/>
                </a:solidFill>
                <a:latin typeface="+mn-lt"/>
                <a:ea typeface="+mn-ea"/>
                <a:cs typeface="+mn-cs"/>
              </a:rPr>
              <a:t>Through this data analysis we can rectify the problems faced by the employees.</a:t>
            </a:r>
            <a:endParaRPr sz="3200"/>
          </a:p>
          <a:p>
            <a:pPr marL="283878" indent="-283878" algn="l">
              <a:buFont typeface="Wingdings"/>
              <a:buChar char="Ø"/>
              <a:defRPr/>
            </a:pPr>
            <a:r>
              <a:rPr lang="en-US" sz="3200" b="0" i="0" u="none" strike="noStrike" cap="none" spc="0">
                <a:solidFill>
                  <a:schemeClr val="tx1"/>
                </a:solidFill>
                <a:latin typeface="+mn-lt"/>
                <a:ea typeface="+mn-ea"/>
                <a:cs typeface="+mn-cs"/>
              </a:rPr>
              <a:t>Appreciating the best employees by giving them the incentives, bonus and promotions.</a:t>
            </a:r>
            <a:endParaRPr sz="3200"/>
          </a:p>
          <a:p>
            <a:pPr marL="283878" indent="-283878" algn="l">
              <a:buFont typeface="Wingdings"/>
              <a:buChar char="Ø"/>
              <a:defRPr/>
            </a:pPr>
            <a:r>
              <a:rPr lang="en-US" sz="3200" b="0" i="0" u="none" strike="noStrike" cap="none" spc="0">
                <a:solidFill>
                  <a:schemeClr val="tx1"/>
                </a:solidFill>
                <a:latin typeface="+mn-lt"/>
                <a:ea typeface="+mn-ea"/>
                <a:cs typeface="+mn-cs"/>
              </a:rPr>
              <a:t>Motivating the low level employees.</a:t>
            </a:r>
            <a:endParaRPr sz="3200"/>
          </a:p>
          <a:p>
            <a:pPr marL="283878" indent="-283878" algn="l">
              <a:buFont typeface="Wingdings"/>
              <a:buChar char="Ø"/>
              <a:defRPr/>
            </a:pPr>
            <a:r>
              <a:rPr lang="en-US" sz="3200" b="0" i="0" u="none" strike="noStrike" cap="none" spc="0">
                <a:solidFill>
                  <a:schemeClr val="tx1"/>
                </a:solidFill>
                <a:latin typeface="+mn-lt"/>
                <a:ea typeface="+mn-ea"/>
                <a:cs typeface="+mn-cs"/>
              </a:rPr>
              <a:t>Analyzing the trend helps to improve the performing methods of the employees.</a:t>
            </a:r>
            <a:endParaRPr sz="3200"/>
          </a:p>
          <a:p>
            <a:pPr marL="283878" indent="-283878" algn="l">
              <a:buFont typeface="Wingdings"/>
              <a:buChar char="Ø"/>
              <a:defRPr/>
            </a:pPr>
            <a:r>
              <a:rPr lang="en-US" sz="3200" b="0" i="0" u="none" strike="noStrike" cap="none" spc="0">
                <a:solidFill>
                  <a:schemeClr val="tx1"/>
                </a:solidFill>
                <a:latin typeface="+mn-lt"/>
                <a:ea typeface="+mn-ea"/>
                <a:cs typeface="+mn-cs"/>
              </a:rPr>
              <a:t>Allotment of working places and time periods of employees is uncomplicated.</a:t>
            </a:r>
            <a:endParaRPr lang="en-US" sz="3200" b="0" i="0" u="none" strike="noStrike" cap="none" spc="0">
              <a:solidFill>
                <a:schemeClr val="tx1"/>
              </a:solidFill>
              <a:latin typeface="Times New Roman"/>
              <a:cs typeface="Times New Roman"/>
            </a:endParaRPr>
          </a:p>
          <a:p>
            <a:pPr marL="283878" indent="-283878" algn="l">
              <a:buFont typeface="Wingdings"/>
              <a:buChar char="Ø"/>
              <a:defRPr/>
            </a:pPr>
            <a:r>
              <a:rPr lang="en-US" sz="3200" b="0" i="0" u="none" strike="noStrike" cap="none" spc="0">
                <a:solidFill>
                  <a:schemeClr val="tx1"/>
                </a:solidFill>
                <a:latin typeface="Arial"/>
                <a:ea typeface="Arial"/>
                <a:cs typeface="Arial"/>
              </a:rPr>
              <a:t>Performances analysis helps to find the best way to the profit making business.</a:t>
            </a:r>
            <a:endParaRPr sz="3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50048" y="465138"/>
            <a:ext cx="9998901" cy="1143000"/>
          </a:xfrm>
        </p:spPr>
        <p:txBody>
          <a:bodyPr/>
          <a:lstStyle/>
          <a:p>
            <a:pPr algn="l">
              <a:defRPr/>
            </a:pPr>
            <a:r>
              <a:rPr lang="en-US" sz="3600" u="sng">
                <a:latin typeface="Asana Math"/>
                <a:cs typeface="Asana Math"/>
              </a:rPr>
              <a:t>CONCLUSION</a:t>
            </a:r>
            <a:r>
              <a:rPr lang="en-US" sz="3600">
                <a:latin typeface="Asana Math"/>
                <a:cs typeface="Asana Math"/>
              </a:rPr>
              <a:t>:</a:t>
            </a:r>
            <a:endParaRPr lang="en-IN">
              <a:latin typeface="Times New Roman"/>
              <a:cs typeface="Times New Roman"/>
            </a:endParaRPr>
          </a:p>
        </p:txBody>
      </p:sp>
      <p:pic>
        <p:nvPicPr>
          <p:cNvPr id="840970253" name="Picture 840970252"/>
          <p:cNvPicPr>
            <a:picLocks noChangeAspect="1"/>
          </p:cNvPicPr>
          <p:nvPr/>
        </p:nvPicPr>
        <p:blipFill>
          <a:blip r:embed="rId2"/>
          <a:stretch/>
        </p:blipFill>
        <p:spPr bwMode="auto">
          <a:xfrm>
            <a:off x="9460973" y="1608138"/>
            <a:ext cx="2503432" cy="2460166"/>
          </a:xfrm>
          <a:prstGeom prst="rect">
            <a:avLst/>
          </a:prstGeom>
        </p:spPr>
      </p:pic>
      <p:sp>
        <p:nvSpPr>
          <p:cNvPr id="2056992487" name="TextBox 2056992486"/>
          <p:cNvSpPr txBox="1"/>
          <p:nvPr/>
        </p:nvSpPr>
        <p:spPr bwMode="auto">
          <a:xfrm>
            <a:off x="2049882" y="1446697"/>
            <a:ext cx="6944086" cy="4114835"/>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8" indent="-283878" algn="l">
              <a:buFont typeface="Wingdings"/>
              <a:buChar char="Ø"/>
              <a:defRPr/>
            </a:pPr>
            <a:r>
              <a:rPr sz="2400"/>
              <a:t>Through this data analysis we can rectify the problems faced by the employees.</a:t>
            </a:r>
          </a:p>
          <a:p>
            <a:pPr marL="283878" indent="-283878" algn="l">
              <a:buFont typeface="Wingdings"/>
              <a:buChar char="Ø"/>
              <a:defRPr/>
            </a:pPr>
            <a:r>
              <a:rPr sz="2400"/>
              <a:t>Appreciating the best employees by giving them the incentives, bonus and promotions.</a:t>
            </a:r>
          </a:p>
          <a:p>
            <a:pPr marL="283878" indent="-283878" algn="l">
              <a:buFont typeface="Wingdings"/>
              <a:buChar char="Ø"/>
              <a:defRPr/>
            </a:pPr>
            <a:r>
              <a:rPr sz="2400"/>
              <a:t>Motivating the low level employees.</a:t>
            </a:r>
          </a:p>
          <a:p>
            <a:pPr marL="283878" indent="-283878" algn="l">
              <a:buFont typeface="Wingdings"/>
              <a:buChar char="Ø"/>
              <a:defRPr/>
            </a:pPr>
            <a:r>
              <a:rPr sz="2400"/>
              <a:t>Analyzing the trend helps to improve the performing methods of the employees.</a:t>
            </a:r>
          </a:p>
          <a:p>
            <a:pPr marL="283878" indent="-283878" algn="l">
              <a:buFont typeface="Wingdings"/>
              <a:buChar char="Ø"/>
              <a:defRPr/>
            </a:pPr>
            <a:r>
              <a:rPr sz="2400"/>
              <a:t>Allotment of working places and time periods of employees is uncomplicated.</a:t>
            </a:r>
          </a:p>
          <a:p>
            <a:pPr marL="283878" indent="-283878" algn="l">
              <a:buFont typeface="Wingdings"/>
              <a:buChar char="Ø"/>
              <a:defRPr/>
            </a:pPr>
            <a:r>
              <a:rPr sz="2400"/>
              <a:t>Performances analysis helps to find the best way to the profit making business.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bg>
      <p:bgPr>
        <a:gradFill>
          <a:gsLst>
            <a:gs pos="0">
              <a:schemeClr val="accent1"/>
            </a:gs>
            <a:gs pos="6000">
              <a:srgbClr val="FF4493"/>
            </a:gs>
            <a:gs pos="7000">
              <a:srgbClr val="FF4694"/>
            </a:gs>
            <a:gs pos="11000">
              <a:srgbClr val="FF4E99"/>
            </a:gs>
            <a:gs pos="14000">
              <a:srgbClr val="FF549C"/>
            </a:gs>
            <a:gs pos="14000">
              <a:srgbClr val="FF549C"/>
            </a:gs>
            <a:gs pos="19000">
              <a:srgbClr val="FF5EA2"/>
            </a:gs>
            <a:gs pos="28000">
              <a:srgbClr val="FF70AC"/>
            </a:gs>
            <a:gs pos="100000">
              <a:srgbClr val="FFFFFF"/>
            </a:gs>
          </a:gsLst>
          <a:lin ang="0" scaled="1"/>
        </a:gradFill>
        <a:effectLst/>
      </p:bgPr>
    </p:bg>
    <p:spTree>
      <p:nvGrpSpPr>
        <p:cNvPr id="1" name=""/>
        <p:cNvGrpSpPr/>
        <p:nvPr/>
      </p:nvGrpSpPr>
      <p:grpSpPr bwMode="auto">
        <a:xfrm>
          <a:off x="0" y="0"/>
          <a:ext cx="0" cy="0"/>
          <a:chOff x="0" y="0"/>
          <a:chExt cx="0" cy="0"/>
        </a:xfrm>
      </p:grpSpPr>
      <p:sp>
        <p:nvSpPr>
          <p:cNvPr id="2" name="object 2"/>
          <p:cNvSpPr/>
          <p:nvPr/>
        </p:nvSpPr>
        <p:spPr bwMode="auto">
          <a:xfrm>
            <a:off x="131914" y="157098"/>
            <a:ext cx="418635" cy="534287"/>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defRPr/>
            </a:pPr>
            <a:endParaRPr>
              <a:latin typeface="Times New Roman"/>
              <a:cs typeface="Times New Roman"/>
            </a:endParaRPr>
          </a:p>
        </p:txBody>
      </p:sp>
      <p:grpSp>
        <p:nvGrpSpPr>
          <p:cNvPr id="3" name="object 3"/>
          <p:cNvGrpSpPr/>
          <p:nvPr/>
        </p:nvGrpSpPr>
        <p:grpSpPr bwMode="auto">
          <a:xfrm>
            <a:off x="12176599" y="6721474"/>
            <a:ext cx="151731" cy="136779"/>
            <a:chOff x="0" y="0"/>
            <a:chExt cx="151731" cy="136779"/>
          </a:xfrm>
        </p:grpSpPr>
        <p:sp>
          <p:nvSpPr>
            <p:cNvPr id="4" name="object 4"/>
            <p:cNvSpPr/>
            <p:nvPr/>
          </p:nvSpPr>
          <p:spPr bwMode="auto">
            <a:xfrm>
              <a:off x="61726" y="96"/>
              <a:ext cx="38900" cy="136590"/>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pPr>
                <a:defRPr/>
              </a:pPr>
              <a:endParaRPr/>
            </a:p>
          </p:txBody>
        </p:sp>
        <p:sp>
          <p:nvSpPr>
            <p:cNvPr id="5" name="object 5"/>
            <p:cNvSpPr/>
            <p:nvPr/>
          </p:nvSpPr>
          <p:spPr bwMode="auto">
            <a:xfrm>
              <a:off x="151" y="73638"/>
              <a:ext cx="151427" cy="63049"/>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pPr>
                <a:defRPr/>
              </a:pPr>
              <a:endParaRPr/>
            </a:p>
          </p:txBody>
        </p:sp>
        <p:sp>
          <p:nvSpPr>
            <p:cNvPr id="6" name="object 6"/>
            <p:cNvSpPr/>
            <p:nvPr/>
          </p:nvSpPr>
          <p:spPr bwMode="auto">
            <a:xfrm>
              <a:off x="55490" y="0"/>
              <a:ext cx="96086" cy="136678"/>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pPr>
                <a:defRPr/>
              </a:pPr>
              <a:endParaRPr/>
            </a:p>
          </p:txBody>
        </p:sp>
        <p:sp>
          <p:nvSpPr>
            <p:cNvPr id="7" name="object 7"/>
            <p:cNvSpPr/>
            <p:nvPr/>
          </p:nvSpPr>
          <p:spPr bwMode="auto">
            <a:xfrm>
              <a:off x="68923" y="0"/>
              <a:ext cx="82666" cy="136678"/>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pPr>
                <a:defRPr/>
              </a:pPr>
              <a:endParaRPr/>
            </a:p>
          </p:txBody>
        </p:sp>
        <p:sp>
          <p:nvSpPr>
            <p:cNvPr id="8" name="object 8"/>
            <p:cNvSpPr/>
            <p:nvPr/>
          </p:nvSpPr>
          <p:spPr bwMode="auto">
            <a:xfrm>
              <a:off x="47585" y="60746"/>
              <a:ext cx="103992" cy="75932"/>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pPr>
                <a:defRPr/>
              </a:pPr>
              <a:endParaRPr/>
            </a:p>
          </p:txBody>
        </p:sp>
        <p:sp>
          <p:nvSpPr>
            <p:cNvPr id="9" name="object 9"/>
            <p:cNvSpPr/>
            <p:nvPr/>
          </p:nvSpPr>
          <p:spPr bwMode="auto">
            <a:xfrm>
              <a:off x="60465" y="0"/>
              <a:ext cx="91118" cy="136678"/>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pPr>
                <a:defRPr/>
              </a:pPr>
              <a:endParaRPr/>
            </a:p>
          </p:txBody>
        </p:sp>
        <p:sp>
          <p:nvSpPr>
            <p:cNvPr id="10" name="object 10"/>
            <p:cNvSpPr/>
            <p:nvPr/>
          </p:nvSpPr>
          <p:spPr bwMode="auto">
            <a:xfrm>
              <a:off x="110223" y="0"/>
              <a:ext cx="41353" cy="136678"/>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pPr>
                <a:defRPr/>
              </a:pPr>
              <a:endParaRPr/>
            </a:p>
          </p:txBody>
        </p:sp>
        <p:sp>
          <p:nvSpPr>
            <p:cNvPr id="11" name="object 11"/>
            <p:cNvSpPr/>
            <p:nvPr/>
          </p:nvSpPr>
          <p:spPr bwMode="auto">
            <a:xfrm>
              <a:off x="111489" y="0"/>
              <a:ext cx="40096" cy="136678"/>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pPr>
                <a:defRPr/>
              </a:pPr>
              <a:endParaRPr/>
            </a:p>
          </p:txBody>
        </p:sp>
        <p:sp>
          <p:nvSpPr>
            <p:cNvPr id="12" name="object 12"/>
            <p:cNvSpPr/>
            <p:nvPr/>
          </p:nvSpPr>
          <p:spPr bwMode="auto">
            <a:xfrm>
              <a:off x="93499" y="71566"/>
              <a:ext cx="58077" cy="65112"/>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pPr>
                <a:defRPr/>
              </a:pPr>
              <a:endParaRPr/>
            </a:p>
          </p:txBody>
        </p:sp>
      </p:grpSp>
      <p:sp>
        <p:nvSpPr>
          <p:cNvPr id="13" name="object 13"/>
          <p:cNvSpPr/>
          <p:nvPr/>
        </p:nvSpPr>
        <p:spPr bwMode="auto">
          <a:xfrm>
            <a:off x="0" y="6812280"/>
            <a:ext cx="52404" cy="4572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pPr>
              <a:defRPr/>
            </a:pPr>
            <a:endParaRPr/>
          </a:p>
        </p:txBody>
      </p:sp>
      <p:sp>
        <p:nvSpPr>
          <p:cNvPr id="14" name="object 14"/>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pPr>
              <a:defRPr/>
            </a:pPr>
            <a:endParaRPr/>
          </a:p>
        </p:txBody>
      </p:sp>
      <p:sp>
        <p:nvSpPr>
          <p:cNvPr id="15" name="object 15"/>
          <p:cNvSpPr/>
          <p:nvPr/>
        </p:nvSpPr>
        <p:spPr bwMode="auto">
          <a:xfrm>
            <a:off x="2819399" y="208597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pPr>
              <a:defRPr/>
            </a:pPr>
            <a:endParaRPr/>
          </a:p>
        </p:txBody>
      </p:sp>
      <p:sp>
        <p:nvSpPr>
          <p:cNvPr id="16" name="object 16"/>
          <p:cNvSpPr/>
          <p:nvPr/>
        </p:nvSpPr>
        <p:spPr bwMode="auto">
          <a:xfrm>
            <a:off x="10134599"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pPr>
              <a:defRPr/>
            </a:pPr>
            <a:endParaRPr/>
          </a:p>
        </p:txBody>
      </p:sp>
      <p:sp>
        <p:nvSpPr>
          <p:cNvPr id="17" name="object 17"/>
          <p:cNvSpPr txBox="1">
            <a:spLocks noGrp="1"/>
          </p:cNvSpPr>
          <p:nvPr>
            <p:ph type="title"/>
          </p:nvPr>
        </p:nvSpPr>
        <p:spPr bwMode="auto">
          <a:xfrm>
            <a:off x="739774" y="691387"/>
            <a:ext cx="7414811" cy="664245"/>
          </a:xfrm>
          <a:prstGeom prst="rect">
            <a:avLst/>
          </a:prstGeom>
        </p:spPr>
        <p:txBody>
          <a:bodyPr vert="horz" wrap="square" lIns="0" tIns="16509" rIns="0" bIns="0" rtlCol="0">
            <a:spAutoFit/>
          </a:bodyPr>
          <a:lstStyle/>
          <a:p>
            <a:pPr marL="12700" algn="l">
              <a:lnSpc>
                <a:spcPct val="100000"/>
              </a:lnSpc>
              <a:spcBef>
                <a:spcPts val="130"/>
              </a:spcBef>
              <a:defRPr/>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18" name="object 18"/>
          <p:cNvGrpSpPr/>
          <p:nvPr/>
        </p:nvGrpSpPr>
        <p:grpSpPr bwMode="auto">
          <a:xfrm>
            <a:off x="466725" y="6410325"/>
            <a:ext cx="3705225" cy="295274"/>
            <a:chOff x="466725" y="6410325"/>
            <a:chExt cx="3705225" cy="295274"/>
          </a:xfrm>
        </p:grpSpPr>
        <p:pic>
          <p:nvPicPr>
            <p:cNvPr id="19" name="object 19"/>
            <p:cNvPicPr/>
            <p:nvPr/>
          </p:nvPicPr>
          <p:blipFill>
            <a:blip r:embed="rId2"/>
            <a:stretch/>
          </p:blipFill>
          <p:spPr bwMode="auto">
            <a:xfrm>
              <a:off x="676275" y="6467475"/>
              <a:ext cx="2143125" cy="200025"/>
            </a:xfrm>
            <a:prstGeom prst="rect">
              <a:avLst/>
            </a:prstGeom>
          </p:spPr>
        </p:pic>
        <p:pic>
          <p:nvPicPr>
            <p:cNvPr id="20" name="object 20"/>
            <p:cNvPicPr/>
            <p:nvPr/>
          </p:nvPicPr>
          <p:blipFill>
            <a:blip r:embed="rId3"/>
            <a:stretch/>
          </p:blipFill>
          <p:spPr bwMode="auto">
            <a:xfrm>
              <a:off x="466725" y="6410325"/>
              <a:ext cx="3705225" cy="295274"/>
            </a:xfrm>
            <a:prstGeom prst="rect">
              <a:avLst/>
            </a:prstGeom>
          </p:spPr>
        </p:pic>
      </p:grpSp>
      <p:sp>
        <p:nvSpPr>
          <p:cNvPr id="22" name="object 22"/>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2</a:t>
            </a:fld>
            <a:endParaRPr spc="10"/>
          </a:p>
        </p:txBody>
      </p:sp>
      <p:sp>
        <p:nvSpPr>
          <p:cNvPr id="23" name="TextBox 22"/>
          <p:cNvSpPr txBox="1"/>
          <p:nvPr/>
        </p:nvSpPr>
        <p:spPr bwMode="auto">
          <a:xfrm>
            <a:off x="1427393" y="2720436"/>
            <a:ext cx="8042439" cy="1554516"/>
          </a:xfrm>
          <a:prstGeom prst="rect">
            <a:avLst/>
          </a:prstGeom>
          <a:noFill/>
        </p:spPr>
        <p:txBody>
          <a:bodyPr wrap="square" rtlCol="0">
            <a:spAutoFit/>
          </a:bodyPr>
          <a:lstStyle/>
          <a:p>
            <a:pPr algn="ctr">
              <a:defRPr/>
            </a:pP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1169583268" name="Picture 1169583267"/>
          <p:cNvPicPr>
            <a:picLocks noChangeAspect="1"/>
          </p:cNvPicPr>
          <p:nvPr/>
        </p:nvPicPr>
        <p:blipFill>
          <a:blip r:embed="rId4"/>
          <a:stretch/>
        </p:blipFill>
        <p:spPr bwMode="auto">
          <a:xfrm>
            <a:off x="9029700" y="2335267"/>
            <a:ext cx="1964099" cy="1996834"/>
          </a:xfrm>
          <a:prstGeom prst="rect">
            <a:avLst/>
          </a:prstGeom>
        </p:spPr>
      </p:pic>
      <p:sp>
        <p:nvSpPr>
          <p:cNvPr id="1553853902" name="Star: 4 Points 1553853901"/>
          <p:cNvSpPr/>
          <p:nvPr/>
        </p:nvSpPr>
        <p:spPr bwMode="auto">
          <a:xfrm>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2" name="object 2"/>
          <p:cNvSpPr/>
          <p:nvPr/>
        </p:nvSpPr>
        <p:spPr bwMode="auto">
          <a:xfrm>
            <a:off x="-143647" y="100185"/>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pPr>
              <a:defRPr/>
            </a:pPr>
            <a:endParaRPr/>
          </a:p>
        </p:txBody>
      </p:sp>
      <p:grpSp>
        <p:nvGrpSpPr>
          <p:cNvPr id="3" name="object 3"/>
          <p:cNvGrpSpPr/>
          <p:nvPr/>
        </p:nvGrpSpPr>
        <p:grpSpPr bwMode="auto">
          <a:xfrm>
            <a:off x="11919557" y="6647996"/>
            <a:ext cx="277265" cy="215082"/>
            <a:chOff x="0" y="0"/>
            <a:chExt cx="277265" cy="215082"/>
          </a:xfrm>
        </p:grpSpPr>
        <p:sp>
          <p:nvSpPr>
            <p:cNvPr id="4" name="object 4"/>
            <p:cNvSpPr/>
            <p:nvPr/>
          </p:nvSpPr>
          <p:spPr bwMode="auto">
            <a:xfrm>
              <a:off x="112795" y="151"/>
              <a:ext cx="71085" cy="214784"/>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pPr>
                <a:defRPr/>
              </a:pPr>
              <a:endParaRPr/>
            </a:p>
          </p:txBody>
        </p:sp>
        <p:sp>
          <p:nvSpPr>
            <p:cNvPr id="5" name="object 5"/>
            <p:cNvSpPr/>
            <p:nvPr/>
          </p:nvSpPr>
          <p:spPr bwMode="auto">
            <a:xfrm>
              <a:off x="277" y="115794"/>
              <a:ext cx="276710" cy="99143"/>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pPr>
                <a:defRPr/>
              </a:pPr>
              <a:endParaRPr/>
            </a:p>
          </p:txBody>
        </p:sp>
        <p:sp>
          <p:nvSpPr>
            <p:cNvPr id="6" name="object 6"/>
            <p:cNvSpPr/>
            <p:nvPr/>
          </p:nvSpPr>
          <p:spPr bwMode="auto">
            <a:xfrm>
              <a:off x="101401" y="0"/>
              <a:ext cx="175582" cy="214923"/>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pPr>
                <a:defRPr/>
              </a:pPr>
              <a:endParaRPr/>
            </a:p>
          </p:txBody>
        </p:sp>
        <p:sp>
          <p:nvSpPr>
            <p:cNvPr id="7" name="object 7"/>
            <p:cNvSpPr/>
            <p:nvPr/>
          </p:nvSpPr>
          <p:spPr bwMode="auto">
            <a:xfrm>
              <a:off x="125947" y="0"/>
              <a:ext cx="151059" cy="214923"/>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pPr>
                <a:defRPr/>
              </a:pPr>
              <a:endParaRPr/>
            </a:p>
          </p:txBody>
        </p:sp>
        <p:sp>
          <p:nvSpPr>
            <p:cNvPr id="8" name="object 8"/>
            <p:cNvSpPr/>
            <p:nvPr/>
          </p:nvSpPr>
          <p:spPr bwMode="auto">
            <a:xfrm>
              <a:off x="86954" y="95521"/>
              <a:ext cx="190029" cy="119401"/>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pPr>
                <a:defRPr/>
              </a:pPr>
              <a:endParaRPr/>
            </a:p>
          </p:txBody>
        </p:sp>
        <p:sp>
          <p:nvSpPr>
            <p:cNvPr id="9" name="object 9"/>
            <p:cNvSpPr/>
            <p:nvPr/>
          </p:nvSpPr>
          <p:spPr bwMode="auto">
            <a:xfrm>
              <a:off x="110491" y="0"/>
              <a:ext cx="166507" cy="214923"/>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pPr>
                <a:defRPr/>
              </a:pPr>
              <a:endParaRPr/>
            </a:p>
          </p:txBody>
        </p:sp>
        <p:sp>
          <p:nvSpPr>
            <p:cNvPr id="10" name="object 10"/>
            <p:cNvSpPr/>
            <p:nvPr/>
          </p:nvSpPr>
          <p:spPr bwMode="auto">
            <a:xfrm>
              <a:off x="201416" y="0"/>
              <a:ext cx="75567" cy="214923"/>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pPr>
                <a:defRPr/>
              </a:pPr>
              <a:endParaRPr/>
            </a:p>
          </p:txBody>
        </p:sp>
        <p:sp>
          <p:nvSpPr>
            <p:cNvPr id="11" name="object 11"/>
            <p:cNvSpPr/>
            <p:nvPr/>
          </p:nvSpPr>
          <p:spPr bwMode="auto">
            <a:xfrm>
              <a:off x="203729" y="0"/>
              <a:ext cx="73270" cy="214923"/>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pPr>
                <a:defRPr/>
              </a:pPr>
              <a:endParaRPr/>
            </a:p>
          </p:txBody>
        </p:sp>
        <p:sp>
          <p:nvSpPr>
            <p:cNvPr id="12" name="object 12"/>
            <p:cNvSpPr/>
            <p:nvPr/>
          </p:nvSpPr>
          <p:spPr bwMode="auto">
            <a:xfrm>
              <a:off x="170856" y="112536"/>
              <a:ext cx="106127" cy="102387"/>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pPr>
                <a:defRPr/>
              </a:pPr>
              <a:endParaRPr/>
            </a:p>
          </p:txBody>
        </p:sp>
      </p:grpSp>
      <p:sp>
        <p:nvSpPr>
          <p:cNvPr id="13"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pPr>
              <a:defRPr/>
            </a:pPr>
            <a:endParaRPr/>
          </a:p>
        </p:txBody>
      </p:sp>
      <p:sp>
        <p:nvSpPr>
          <p:cNvPr id="14"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defRPr/>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bwMode="auto">
          <a:xfrm>
            <a:off x="8829675" y="2524124"/>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pPr>
              <a:defRPr/>
            </a:pPr>
            <a:endParaRPr/>
          </a:p>
        </p:txBody>
      </p:sp>
      <p:sp>
        <p:nvSpPr>
          <p:cNvPr id="16" name="object 16"/>
          <p:cNvSpPr/>
          <p:nvPr/>
        </p:nvSpPr>
        <p:spPr bwMode="auto">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pPr>
              <a:defRPr/>
            </a:pPr>
            <a:endParaRPr/>
          </a:p>
        </p:txBody>
      </p:sp>
      <p:pic>
        <p:nvPicPr>
          <p:cNvPr id="17" name="object 17"/>
          <p:cNvPicPr/>
          <p:nvPr/>
        </p:nvPicPr>
        <p:blipFill>
          <a:blip r:embed="rId2"/>
          <a:stretch/>
        </p:blipFill>
        <p:spPr bwMode="auto">
          <a:xfrm>
            <a:off x="10515600" y="6291262"/>
            <a:ext cx="247650" cy="247650"/>
          </a:xfrm>
          <a:prstGeom prst="rect">
            <a:avLst/>
          </a:prstGeom>
        </p:spPr>
      </p:pic>
      <p:grpSp>
        <p:nvGrpSpPr>
          <p:cNvPr id="18" name="object 18"/>
          <p:cNvGrpSpPr/>
          <p:nvPr/>
        </p:nvGrpSpPr>
        <p:grpSpPr bwMode="auto">
          <a:xfrm>
            <a:off x="-93740" y="4007180"/>
            <a:ext cx="4019990" cy="3009899"/>
            <a:chOff x="0" y="0"/>
            <a:chExt cx="4019990" cy="3009899"/>
          </a:xfrm>
        </p:grpSpPr>
        <p:pic>
          <p:nvPicPr>
            <p:cNvPr id="19" name="object 19"/>
            <p:cNvPicPr/>
            <p:nvPr/>
          </p:nvPicPr>
          <p:blipFill>
            <a:blip r:embed="rId3"/>
            <a:stretch/>
          </p:blipFill>
          <p:spPr bwMode="auto">
            <a:xfrm>
              <a:off x="408497" y="2590801"/>
              <a:ext cx="3611493" cy="295273"/>
            </a:xfrm>
            <a:prstGeom prst="rect">
              <a:avLst/>
            </a:prstGeom>
          </p:spPr>
        </p:pic>
        <p:pic>
          <p:nvPicPr>
            <p:cNvPr id="20" name="object 20"/>
            <p:cNvPicPr/>
            <p:nvPr/>
          </p:nvPicPr>
          <p:blipFill>
            <a:blip r:embed="rId4"/>
            <a:stretch/>
          </p:blipFill>
          <p:spPr bwMode="auto">
            <a:xfrm>
              <a:off x="0" y="0"/>
              <a:ext cx="1689694" cy="3009897"/>
            </a:xfrm>
            <a:prstGeom prst="rect">
              <a:avLst/>
            </a:prstGeom>
          </p:spPr>
        </p:pic>
      </p:grpSp>
      <p:sp>
        <p:nvSpPr>
          <p:cNvPr id="21" name="object 21"/>
          <p:cNvSpPr txBox="1">
            <a:spLocks noGrp="1"/>
          </p:cNvSpPr>
          <p:nvPr>
            <p:ph type="title"/>
          </p:nvPr>
        </p:nvSpPr>
        <p:spPr bwMode="auto">
          <a:xfrm>
            <a:off x="739773" y="482605"/>
            <a:ext cx="2710404" cy="683929"/>
          </a:xfrm>
          <a:prstGeom prst="rect">
            <a:avLst/>
          </a:prstGeom>
        </p:spPr>
        <p:txBody>
          <a:bodyPr vert="horz" wrap="square" lIns="0" tIns="13334" rIns="0" bIns="0" rtlCol="0">
            <a:spAutoFit/>
          </a:bodyPr>
          <a:lstStyle/>
          <a:p>
            <a:pPr marL="12700">
              <a:lnSpc>
                <a:spcPct val="100000"/>
              </a:lnSpc>
              <a:spcBef>
                <a:spcPts val="105"/>
              </a:spcBef>
              <a:defRPr/>
            </a:pPr>
            <a:r>
              <a:rPr u="sng" spc="25">
                <a:latin typeface="Asana Math"/>
                <a:cs typeface="Asana Math"/>
              </a:rPr>
              <a:t>A</a:t>
            </a:r>
            <a:r>
              <a:rPr u="sng" spc="-5">
                <a:latin typeface="Asana Math"/>
                <a:cs typeface="Asana Math"/>
              </a:rPr>
              <a:t>G</a:t>
            </a:r>
            <a:r>
              <a:rPr u="sng" spc="-35">
                <a:latin typeface="Asana Math"/>
                <a:cs typeface="Asana Math"/>
              </a:rPr>
              <a:t>E</a:t>
            </a:r>
            <a:r>
              <a:rPr u="sng" spc="15">
                <a:latin typeface="Asana Math"/>
                <a:cs typeface="Asana Math"/>
              </a:rPr>
              <a:t>N</a:t>
            </a:r>
            <a:r>
              <a:rPr u="sng">
                <a:latin typeface="Asana Math"/>
                <a:cs typeface="Asana Math"/>
              </a:rPr>
              <a:t>DA:</a:t>
            </a:r>
            <a:endParaRPr/>
          </a:p>
        </p:txBody>
      </p:sp>
      <p:sp>
        <p:nvSpPr>
          <p:cNvPr id="22" name="object 22"/>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3</a:t>
            </a:fld>
            <a:endParaRPr spc="10"/>
          </a:p>
        </p:txBody>
      </p:sp>
      <p:sp>
        <p:nvSpPr>
          <p:cNvPr id="23" name="TextBox 22"/>
          <p:cNvSpPr txBox="1"/>
          <p:nvPr/>
        </p:nvSpPr>
        <p:spPr bwMode="auto">
          <a:xfrm>
            <a:off x="2509805" y="1041531"/>
            <a:ext cx="6102887" cy="4846356"/>
          </a:xfrm>
          <a:prstGeom prst="rect">
            <a:avLst/>
          </a:prstGeom>
          <a:noFill/>
        </p:spPr>
        <p:txBody>
          <a:bodyPr wrap="square" rtlCol="0">
            <a:spAutoFit/>
          </a:bodyPr>
          <a:lstStyle/>
          <a:p>
            <a:pPr algn="l">
              <a:defRPr/>
            </a:pPr>
            <a:endParaRPr lang="en-US" sz="2800" b="0" i="0">
              <a:solidFill>
                <a:srgbClr val="0D0D0D"/>
              </a:solidFill>
              <a:latin typeface="Times New Roman"/>
              <a:cs typeface="Times New Roman"/>
            </a:endParaRPr>
          </a:p>
          <a:p>
            <a:pPr algn="l">
              <a:buFont typeface="+mj-lt"/>
              <a:buAutoNum type="arabicPeriod"/>
              <a:defRPr/>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defRPr/>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defRPr/>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defRPr/>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defRPr/>
            </a:pPr>
            <a:r>
              <a:rPr lang="en-US" sz="3200">
                <a:solidFill>
                  <a:srgbClr val="0D0D0D"/>
                </a:solidFill>
                <a:latin typeface="Asana Math"/>
                <a:cs typeface="Asana Math"/>
              </a:rPr>
              <a:t>Data set Description</a:t>
            </a:r>
            <a:endParaRPr sz="3200" b="0" i="0">
              <a:solidFill>
                <a:srgbClr val="0D0D0D"/>
              </a:solidFill>
              <a:latin typeface="Asana Math"/>
              <a:cs typeface="Asana Math"/>
            </a:endParaRPr>
          </a:p>
          <a:p>
            <a:pPr algn="l">
              <a:buFont typeface="+mj-lt"/>
              <a:buAutoNum type="arabicPeriod"/>
              <a:defRPr/>
            </a:pPr>
            <a:r>
              <a:rPr lang="en-US" sz="3200" b="0" i="0">
                <a:solidFill>
                  <a:srgbClr val="0D0D0D"/>
                </a:solidFill>
                <a:latin typeface="Asana Math"/>
                <a:cs typeface="Asana Math"/>
              </a:rPr>
              <a:t>Modeling Approach</a:t>
            </a:r>
            <a:endParaRPr sz="3200">
              <a:latin typeface="Asana Math"/>
              <a:cs typeface="Asana Math"/>
            </a:endParaRPr>
          </a:p>
          <a:p>
            <a:pPr algn="l">
              <a:buFont typeface="+mj-lt"/>
              <a:buAutoNum type="arabicPeriod"/>
              <a:defRPr/>
            </a:pPr>
            <a:r>
              <a:rPr lang="en-US" sz="3200" b="0" i="0">
                <a:solidFill>
                  <a:srgbClr val="0D0D0D"/>
                </a:solidFill>
                <a:latin typeface="Asana Math"/>
                <a:cs typeface="Asana Math"/>
              </a:rPr>
              <a:t>Results and </a:t>
            </a:r>
            <a:r>
              <a:rPr lang="en-US" sz="3200">
                <a:solidFill>
                  <a:srgbClr val="0D0D0D"/>
                </a:solidFill>
                <a:latin typeface="Asana Math"/>
                <a:cs typeface="Asana Math"/>
              </a:rPr>
              <a:t>Discussion</a:t>
            </a:r>
            <a:endParaRPr sz="3200" b="0" i="0">
              <a:solidFill>
                <a:srgbClr val="0D0D0D"/>
              </a:solidFill>
              <a:latin typeface="Asana Math"/>
              <a:cs typeface="Asana Math"/>
            </a:endParaRPr>
          </a:p>
          <a:p>
            <a:pPr algn="l">
              <a:buFont typeface="+mj-lt"/>
              <a:buAutoNum type="arabicPeriod"/>
              <a:defRPr/>
            </a:pPr>
            <a:r>
              <a:rPr lang="en-US" sz="3200" b="0" i="0">
                <a:solidFill>
                  <a:srgbClr val="0D0D0D"/>
                </a:solidFill>
                <a:latin typeface="Asana Math"/>
                <a:cs typeface="Asana Math"/>
              </a:rPr>
              <a:t>Conclusion</a:t>
            </a:r>
            <a:endParaRPr/>
          </a:p>
          <a:p>
            <a:pPr>
              <a:defRPr/>
            </a:pPr>
            <a:endParaRPr lang="en-IN"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2" name="object 2"/>
          <p:cNvGrpSpPr/>
          <p:nvPr/>
        </p:nvGrpSpPr>
        <p:grpSpPr bwMode="auto">
          <a:xfrm>
            <a:off x="7991475" y="2933699"/>
            <a:ext cx="2762250" cy="3257550"/>
            <a:chOff x="7991475" y="2933699"/>
            <a:chExt cx="2762250" cy="3257550"/>
          </a:xfrm>
        </p:grpSpPr>
        <p:sp>
          <p:nvSpPr>
            <p:cNvPr id="3"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5" name="object 5"/>
            <p:cNvPicPr/>
            <p:nvPr/>
          </p:nvPicPr>
          <p:blipFill>
            <a:blip r:embed="rId2"/>
            <a:stretch/>
          </p:blipFill>
          <p:spPr bwMode="auto">
            <a:xfrm>
              <a:off x="7991475" y="2933699"/>
              <a:ext cx="2762250" cy="3257550"/>
            </a:xfrm>
            <a:prstGeom prst="rect">
              <a:avLst/>
            </a:prstGeom>
          </p:spPr>
        </p:pic>
      </p:grpSp>
      <p:sp>
        <p:nvSpPr>
          <p:cNvPr id="6" name="object 6"/>
          <p:cNvSpPr/>
          <p:nvPr/>
        </p:nvSpPr>
        <p:spPr bwMode="auto">
          <a:xfrm flipV="1">
            <a:off x="12060599" y="6667499"/>
            <a:ext cx="55199" cy="571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7" name="object 7"/>
          <p:cNvSpPr txBox="1">
            <a:spLocks noGrp="1"/>
          </p:cNvSpPr>
          <p:nvPr>
            <p:ph type="title"/>
          </p:nvPr>
        </p:nvSpPr>
        <p:spPr bwMode="auto">
          <a:xfrm>
            <a:off x="834070" y="582271"/>
            <a:ext cx="7797960" cy="664244"/>
          </a:xfrm>
          <a:prstGeom prst="rect">
            <a:avLst/>
          </a:prstGeom>
        </p:spPr>
        <p:txBody>
          <a:bodyPr vert="horz" wrap="square" lIns="0" tIns="16509" rIns="0" bIns="0" rtlCol="0">
            <a:spAutoFit/>
          </a:bodyPr>
          <a:lstStyle/>
          <a:p>
            <a:pPr marL="12700" algn="l">
              <a:lnSpc>
                <a:spcPct val="100000"/>
              </a:lnSpc>
              <a:spcBef>
                <a:spcPts val="130"/>
              </a:spcBef>
              <a:tabLst>
                <a:tab pos="2727960" algn="l"/>
              </a:tabLst>
              <a:defRPr/>
            </a:pPr>
            <a:r>
              <a:rPr sz="4250" u="sng" spc="-20">
                <a:latin typeface="Asana Math"/>
                <a:cs typeface="Asana Math"/>
              </a:rPr>
              <a:t>P</a:t>
            </a:r>
            <a:r>
              <a:rPr sz="4000" u="sng" spc="15">
                <a:latin typeface="Asana Math"/>
                <a:cs typeface="Asana Math"/>
              </a:rPr>
              <a:t>ROB</a:t>
            </a:r>
            <a:r>
              <a:rPr sz="4000" u="sng" spc="55">
                <a:latin typeface="Asana Math"/>
                <a:cs typeface="Asana Math"/>
              </a:rPr>
              <a:t>L</a:t>
            </a:r>
            <a:r>
              <a:rPr sz="4000" u="sng" spc="-20">
                <a:latin typeface="Asana Math"/>
                <a:cs typeface="Asana Math"/>
              </a:rPr>
              <a:t>E</a:t>
            </a:r>
            <a:r>
              <a:rPr sz="4000" u="sng" spc="20">
                <a:latin typeface="Asana Math"/>
                <a:cs typeface="Asana Math"/>
              </a:rPr>
              <a:t>M</a:t>
            </a:r>
            <a:r>
              <a:rPr sz="4250" u="sng" spc="10">
                <a:latin typeface="Asana Math"/>
                <a:cs typeface="Asana Math"/>
              </a:rPr>
              <a:t> </a:t>
            </a:r>
            <a:r>
              <a:rPr sz="4250" u="sng" spc="9">
                <a:latin typeface="Asana Math"/>
                <a:cs typeface="Asana Math"/>
              </a:rPr>
              <a:t>S</a:t>
            </a:r>
            <a:r>
              <a:rPr sz="4000" u="sng" spc="-370">
                <a:latin typeface="Asana Math"/>
                <a:cs typeface="Asana Math"/>
              </a:rPr>
              <a:t>T</a:t>
            </a:r>
            <a:r>
              <a:rPr sz="4000" u="sng" spc="-375">
                <a:latin typeface="Asana Math"/>
                <a:cs typeface="Asana Math"/>
              </a:rPr>
              <a:t>A</a:t>
            </a:r>
            <a:r>
              <a:rPr sz="4000" u="sng" spc="15">
                <a:latin typeface="Asana Math"/>
                <a:cs typeface="Asana Math"/>
              </a:rPr>
              <a:t>T</a:t>
            </a:r>
            <a:r>
              <a:rPr sz="4000" u="sng" spc="-10">
                <a:latin typeface="Asana Math"/>
                <a:cs typeface="Asana Math"/>
              </a:rPr>
              <a:t>E</a:t>
            </a:r>
            <a:r>
              <a:rPr sz="4000" u="sng" spc="-20">
                <a:latin typeface="Asana Math"/>
                <a:cs typeface="Asana Math"/>
              </a:rPr>
              <a:t>ME</a:t>
            </a:r>
            <a:r>
              <a:rPr sz="4000" u="sng" spc="10">
                <a:latin typeface="Asana Math"/>
                <a:cs typeface="Asana Math"/>
              </a:rPr>
              <a:t>NT </a:t>
            </a:r>
            <a:r>
              <a:rPr sz="4250" u="sng" spc="9">
                <a:latin typeface="Asana Math"/>
                <a:cs typeface="Asana Math"/>
              </a:rPr>
              <a:t>:</a:t>
            </a:r>
            <a:endParaRPr sz="4250"/>
          </a:p>
        </p:txBody>
      </p:sp>
      <p:pic>
        <p:nvPicPr>
          <p:cNvPr id="8" name="object 8"/>
          <p:cNvPicPr/>
          <p:nvPr/>
        </p:nvPicPr>
        <p:blipFill>
          <a:blip r:embed="rId3"/>
          <a:stretch/>
        </p:blipFill>
        <p:spPr bwMode="auto">
          <a:xfrm>
            <a:off x="676275" y="6467475"/>
            <a:ext cx="2143125" cy="200025"/>
          </a:xfrm>
          <a:prstGeom prst="rect">
            <a:avLst/>
          </a:prstGeom>
        </p:spPr>
      </p:pic>
      <p:sp>
        <p:nvSpPr>
          <p:cNvPr id="10" name="object 10"/>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4</a:t>
            </a:fld>
            <a:endParaRPr spc="10"/>
          </a:p>
        </p:txBody>
      </p:sp>
      <p:sp>
        <p:nvSpPr>
          <p:cNvPr id="1830590480" name="Star: 4 Points 1830590479"/>
          <p:cNvSpPr/>
          <p:nvPr/>
        </p:nvSpPr>
        <p:spPr bwMode="auto">
          <a:xfrm rot="19910601">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01469368" name="TextBox 201469367"/>
          <p:cNvSpPr txBox="1"/>
          <p:nvPr/>
        </p:nvSpPr>
        <p:spPr bwMode="auto">
          <a:xfrm>
            <a:off x="1443037" y="1700714"/>
            <a:ext cx="9139047" cy="3413795"/>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49965" indent="-349965" algn="l">
              <a:buFont typeface="Wingdings"/>
              <a:buChar char="v"/>
              <a:defRPr/>
            </a:pPr>
            <a:r>
              <a:rPr sz="2800"/>
              <a:t>To solve the difficulties in an organisation.</a:t>
            </a:r>
          </a:p>
          <a:p>
            <a:pPr marL="349965" indent="-349965" algn="l">
              <a:buFont typeface="Wingdings"/>
              <a:buChar char="v"/>
              <a:defRPr/>
            </a:pPr>
            <a:r>
              <a:rPr sz="2800"/>
              <a:t>To focus on the growth of the organistaion.</a:t>
            </a:r>
          </a:p>
          <a:p>
            <a:pPr marL="349965" indent="-349965" algn="l">
              <a:buFont typeface="Wingdings"/>
              <a:buChar char="v"/>
              <a:defRPr/>
            </a:pPr>
            <a:r>
              <a:rPr sz="2800"/>
              <a:t>To analysis the performances of employees.</a:t>
            </a:r>
          </a:p>
          <a:p>
            <a:pPr marL="349965" indent="-349965" algn="l">
              <a:buFont typeface="Wingdings"/>
              <a:buChar char="v"/>
              <a:defRPr/>
            </a:pPr>
            <a:r>
              <a:rPr sz="2800"/>
              <a:t>To motivate the low performers by giving</a:t>
            </a:r>
          </a:p>
          <a:p>
            <a:pPr algn="l">
              <a:defRPr/>
            </a:pPr>
            <a:r>
              <a:rPr sz="2800"/>
              <a:t>    appreciation.</a:t>
            </a:r>
          </a:p>
          <a:p>
            <a:pPr marL="349965" indent="-349965" algn="l">
              <a:buFont typeface="Wingdings"/>
              <a:buChar char="v"/>
              <a:defRPr/>
            </a:pPr>
            <a:r>
              <a:rPr sz="2800"/>
              <a:t>To appreciate the best performers by</a:t>
            </a:r>
          </a:p>
          <a:p>
            <a:pPr algn="l">
              <a:defRPr/>
            </a:pPr>
            <a:r>
              <a:rPr sz="2800"/>
              <a:t>     giving increments, bonus and promotions</a:t>
            </a:r>
            <a:r>
              <a:rPr sz="2200"/>
              <a:t>. </a:t>
            </a:r>
          </a:p>
          <a:p>
            <a:pPr marL="349965" indent="-349965" algn="l">
              <a:buFont typeface="Wingdings"/>
              <a:buChar char="v"/>
              <a:defRPr/>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2" name="object 2"/>
          <p:cNvGrpSpPr/>
          <p:nvPr/>
        </p:nvGrpSpPr>
        <p:grpSpPr bwMode="auto">
          <a:xfrm>
            <a:off x="8658225" y="2647949"/>
            <a:ext cx="3533775" cy="3810000"/>
            <a:chOff x="8658225" y="2647949"/>
            <a:chExt cx="3533775" cy="3810000"/>
          </a:xfrm>
        </p:grpSpPr>
        <p:sp>
          <p:nvSpPr>
            <p:cNvPr id="3"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5" name="object 5"/>
            <p:cNvPicPr/>
            <p:nvPr/>
          </p:nvPicPr>
          <p:blipFill>
            <a:blip r:embed="rId2"/>
            <a:stretch/>
          </p:blipFill>
          <p:spPr bwMode="auto">
            <a:xfrm>
              <a:off x="8658225" y="2647949"/>
              <a:ext cx="3533775" cy="3810000"/>
            </a:xfrm>
            <a:prstGeom prst="rect">
              <a:avLst/>
            </a:prstGeom>
          </p:spPr>
        </p:pic>
      </p:grpSp>
      <p:sp>
        <p:nvSpPr>
          <p:cNvPr id="6" name="object 6"/>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7" name="object 7"/>
          <p:cNvSpPr txBox="1">
            <a:spLocks noGrp="1"/>
          </p:cNvSpPr>
          <p:nvPr>
            <p:ph type="title"/>
          </p:nvPr>
        </p:nvSpPr>
        <p:spPr bwMode="auto">
          <a:xfrm>
            <a:off x="594696" y="676752"/>
            <a:ext cx="8063561" cy="565184"/>
          </a:xfrm>
          <a:prstGeom prst="rect">
            <a:avLst/>
          </a:prstGeom>
        </p:spPr>
        <p:txBody>
          <a:bodyPr vert="horz" wrap="square" lIns="0" tIns="16509" rIns="0" bIns="0" rtlCol="0">
            <a:spAutoFit/>
          </a:bodyPr>
          <a:lstStyle/>
          <a:p>
            <a:pPr marL="12700" algn="l">
              <a:lnSpc>
                <a:spcPct val="100000"/>
              </a:lnSpc>
              <a:spcBef>
                <a:spcPts val="130"/>
              </a:spcBef>
              <a:tabLst>
                <a:tab pos="2642870" algn="l"/>
              </a:tabLst>
              <a:defRPr/>
            </a:pPr>
            <a:r>
              <a:rPr sz="3600" u="sng" spc="5">
                <a:latin typeface="Asana Math"/>
                <a:cs typeface="Asana Math"/>
              </a:rPr>
              <a:t>PROJECT </a:t>
            </a:r>
            <a:r>
              <a:rPr sz="3600" u="sng" spc="-20">
                <a:latin typeface="Asana Math"/>
                <a:cs typeface="Asana Math"/>
              </a:rPr>
              <a:t>OVERVIEW :</a:t>
            </a:r>
            <a:endParaRPr sz="3600">
              <a:latin typeface="Asana Math"/>
              <a:cs typeface="Asana Math"/>
            </a:endParaRPr>
          </a:p>
        </p:txBody>
      </p:sp>
      <p:pic>
        <p:nvPicPr>
          <p:cNvPr id="8" name="object 8"/>
          <p:cNvPicPr/>
          <p:nvPr/>
        </p:nvPicPr>
        <p:blipFill>
          <a:blip r:embed="rId3"/>
          <a:stretch/>
        </p:blipFill>
        <p:spPr bwMode="auto">
          <a:xfrm>
            <a:off x="676275" y="6467475"/>
            <a:ext cx="2143125" cy="200025"/>
          </a:xfrm>
          <a:prstGeom prst="rect">
            <a:avLst/>
          </a:prstGeom>
        </p:spPr>
      </p:pic>
      <p:sp>
        <p:nvSpPr>
          <p:cNvPr id="10" name="object 10"/>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5</a:t>
            </a:fld>
            <a:endParaRPr spc="10"/>
          </a:p>
        </p:txBody>
      </p:sp>
      <p:sp>
        <p:nvSpPr>
          <p:cNvPr id="11" name="TextBox 10"/>
          <p:cNvSpPr txBox="1"/>
          <p:nvPr/>
        </p:nvSpPr>
        <p:spPr bwMode="auto">
          <a:xfrm>
            <a:off x="1519194" y="1357615"/>
            <a:ext cx="7942833" cy="4206276"/>
          </a:xfrm>
          <a:prstGeom prst="rect">
            <a:avLst/>
          </a:prstGeom>
          <a:noFill/>
        </p:spPr>
        <p:txBody>
          <a:bodyPr wrap="square" rtlCol="0">
            <a:spAutoFit/>
          </a:bodyPr>
          <a:lstStyle/>
          <a:p>
            <a:pPr algn="l">
              <a:buFont typeface="Arial"/>
              <a:buChar char="•"/>
              <a:defRPr/>
            </a:pPr>
            <a:r>
              <a:rPr lang="en-US" sz="3000" b="0" i="0">
                <a:solidFill>
                  <a:srgbClr val="0D0D0D"/>
                </a:solidFill>
                <a:latin typeface="Times New Roman"/>
                <a:cs typeface="Times New Roman"/>
              </a:rPr>
              <a:t>.</a:t>
            </a:r>
            <a:endParaRPr sz="3000" b="0"/>
          </a:p>
          <a:p>
            <a:pPr>
              <a:defRPr/>
            </a:pPr>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p>
        </p:txBody>
      </p:sp>
      <p:sp>
        <p:nvSpPr>
          <p:cNvPr id="1074452268" name="Star: 5 Points 1074452267"/>
          <p:cNvSpPr/>
          <p:nvPr/>
        </p:nvSpPr>
        <p:spPr bwMode="auto">
          <a:xfrm>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object 2"/>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3" name="object 3"/>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4"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sp>
        <p:nvSpPr>
          <p:cNvPr id="5" name="object 5"/>
          <p:cNvSpPr txBox="1">
            <a:spLocks noGrp="1"/>
          </p:cNvSpPr>
          <p:nvPr>
            <p:ph type="title"/>
          </p:nvPr>
        </p:nvSpPr>
        <p:spPr bwMode="auto">
          <a:xfrm>
            <a:off x="-640831" y="715243"/>
            <a:ext cx="7494284" cy="549944"/>
          </a:xfrm>
          <a:prstGeom prst="rect">
            <a:avLst/>
          </a:prstGeom>
        </p:spPr>
        <p:txBody>
          <a:bodyPr vert="horz" wrap="square" lIns="0" tIns="16509" rIns="0" bIns="0" rtlCol="0">
            <a:spAutoFit/>
          </a:bodyPr>
          <a:lstStyle/>
          <a:p>
            <a:pPr marL="12700">
              <a:lnSpc>
                <a:spcPct val="100000"/>
              </a:lnSpc>
              <a:spcBef>
                <a:spcPts val="130"/>
              </a:spcBef>
              <a:defRPr/>
            </a:pPr>
            <a:r>
              <a:rPr sz="3500" u="sng" spc="25">
                <a:latin typeface="Asana Math"/>
                <a:cs typeface="Asana Math"/>
              </a:rPr>
              <a:t>W</a:t>
            </a:r>
            <a:r>
              <a:rPr sz="3500" u="sng" spc="-20">
                <a:latin typeface="Asana Math"/>
                <a:cs typeface="Asana Math"/>
              </a:rPr>
              <a:t>H</a:t>
            </a:r>
            <a:r>
              <a:rPr sz="3500" u="sng" spc="20">
                <a:latin typeface="Asana Math"/>
                <a:cs typeface="Asana Math"/>
              </a:rPr>
              <a:t>O</a:t>
            </a:r>
            <a:r>
              <a:rPr sz="3500" u="sng" spc="-235">
                <a:latin typeface="Asana Math"/>
                <a:cs typeface="Asana Math"/>
              </a:rPr>
              <a:t> </a:t>
            </a:r>
            <a:r>
              <a:rPr sz="3500" u="sng" spc="-10">
                <a:latin typeface="Asana Math"/>
                <a:cs typeface="Asana Math"/>
              </a:rPr>
              <a:t>AR</a:t>
            </a:r>
            <a:r>
              <a:rPr sz="3500" u="sng" spc="15">
                <a:latin typeface="Asana Math"/>
                <a:cs typeface="Asana Math"/>
              </a:rPr>
              <a:t>E</a:t>
            </a:r>
            <a:r>
              <a:rPr sz="3500" u="sng" spc="-35">
                <a:latin typeface="Asana Math"/>
                <a:cs typeface="Asana Math"/>
              </a:rPr>
              <a:t> </a:t>
            </a:r>
            <a:r>
              <a:rPr sz="3500" u="sng" spc="-10">
                <a:latin typeface="Asana Math"/>
                <a:cs typeface="Asana Math"/>
              </a:rPr>
              <a:t>T</a:t>
            </a:r>
            <a:r>
              <a:rPr sz="3500" u="sng" spc="-15">
                <a:latin typeface="Asana Math"/>
                <a:cs typeface="Asana Math"/>
              </a:rPr>
              <a:t>H</a:t>
            </a:r>
            <a:r>
              <a:rPr sz="3500" u="sng" spc="15">
                <a:latin typeface="Asana Math"/>
                <a:cs typeface="Asana Math"/>
              </a:rPr>
              <a:t>E</a:t>
            </a:r>
            <a:r>
              <a:rPr sz="3500" u="sng" spc="-35">
                <a:latin typeface="Asana Math"/>
                <a:cs typeface="Asana Math"/>
              </a:rPr>
              <a:t> </a:t>
            </a:r>
            <a:r>
              <a:rPr sz="3500" u="sng" spc="-20">
                <a:latin typeface="Asana Math"/>
                <a:cs typeface="Asana Math"/>
              </a:rPr>
              <a:t>E</a:t>
            </a:r>
            <a:r>
              <a:rPr sz="3500" u="sng" spc="30">
                <a:latin typeface="Asana Math"/>
                <a:cs typeface="Asana Math"/>
              </a:rPr>
              <a:t>N</a:t>
            </a:r>
            <a:r>
              <a:rPr sz="3500" u="sng" spc="15">
                <a:latin typeface="Asana Math"/>
                <a:cs typeface="Asana Math"/>
              </a:rPr>
              <a:t>D</a:t>
            </a:r>
            <a:r>
              <a:rPr sz="3500" u="sng">
                <a:latin typeface="Asana Math"/>
                <a:cs typeface="Asana Math"/>
              </a:rPr>
              <a:t> U</a:t>
            </a:r>
            <a:r>
              <a:rPr sz="3500" u="sng" spc="10">
                <a:latin typeface="Asana Math"/>
                <a:cs typeface="Asana Math"/>
              </a:rPr>
              <a:t>S</a:t>
            </a:r>
            <a:r>
              <a:rPr sz="3500" u="sng" spc="-25">
                <a:latin typeface="Asana Math"/>
                <a:cs typeface="Asana Math"/>
              </a:rPr>
              <a:t>E</a:t>
            </a:r>
            <a:r>
              <a:rPr sz="3500" u="sng" spc="-10">
                <a:latin typeface="Asana Math"/>
                <a:cs typeface="Asana Math"/>
              </a:rPr>
              <a:t>R</a:t>
            </a:r>
            <a:r>
              <a:rPr sz="3500" u="sng" spc="5">
                <a:latin typeface="Asana Math"/>
                <a:cs typeface="Asana Math"/>
              </a:rPr>
              <a:t>S?</a:t>
            </a:r>
            <a:endParaRPr sz="3500" u="sng">
              <a:latin typeface="Asana Math"/>
              <a:cs typeface="Asana Math"/>
            </a:endParaRPr>
          </a:p>
        </p:txBody>
      </p:sp>
      <p:pic>
        <p:nvPicPr>
          <p:cNvPr id="6" name="object 6"/>
          <p:cNvPicPr/>
          <p:nvPr/>
        </p:nvPicPr>
        <p:blipFill>
          <a:blip r:embed="rId2"/>
          <a:stretch/>
        </p:blipFill>
        <p:spPr bwMode="auto">
          <a:xfrm>
            <a:off x="723899" y="6296186"/>
            <a:ext cx="407837" cy="361788"/>
          </a:xfrm>
          <a:prstGeom prst="rect">
            <a:avLst/>
          </a:prstGeom>
        </p:spPr>
      </p:pic>
      <p:sp>
        <p:nvSpPr>
          <p:cNvPr id="8" name="object 8"/>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6</a:t>
            </a:fld>
            <a:endParaRPr spc="10"/>
          </a:p>
        </p:txBody>
      </p:sp>
      <p:sp>
        <p:nvSpPr>
          <p:cNvPr id="608670588" name="TextBox 608670587"/>
          <p:cNvSpPr txBox="1"/>
          <p:nvPr/>
        </p:nvSpPr>
        <p:spPr bwMode="auto">
          <a:xfrm>
            <a:off x="1694644" y="1808942"/>
            <a:ext cx="6725938" cy="2865155"/>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defRPr/>
            </a:pPr>
            <a:r>
              <a:rPr sz="2600"/>
              <a:t>CEO</a:t>
            </a:r>
          </a:p>
          <a:p>
            <a:pPr marL="283879" indent="-283879" algn="l">
              <a:buFont typeface="Wingdings"/>
              <a:buChar char="Ø"/>
              <a:defRPr/>
            </a:pPr>
            <a:r>
              <a:rPr sz="2600"/>
              <a:t>Directors</a:t>
            </a:r>
          </a:p>
          <a:p>
            <a:pPr marL="283879" indent="-283879" algn="l">
              <a:buFont typeface="Wingdings"/>
              <a:buChar char="Ø"/>
              <a:defRPr/>
            </a:pPr>
            <a:r>
              <a:rPr sz="2600"/>
              <a:t>Manager</a:t>
            </a:r>
          </a:p>
          <a:p>
            <a:pPr marL="283879" indent="-283879" algn="l">
              <a:buFont typeface="Wingdings"/>
              <a:buChar char="Ø"/>
              <a:defRPr/>
            </a:pPr>
            <a:r>
              <a:rPr sz="2600"/>
              <a:t>Foreman</a:t>
            </a:r>
          </a:p>
          <a:p>
            <a:pPr marL="283879" indent="-283879" algn="l">
              <a:buFont typeface="Wingdings"/>
              <a:buChar char="Ø"/>
              <a:defRPr/>
            </a:pPr>
            <a:r>
              <a:rPr sz="2600"/>
              <a:t>Sales Executive</a:t>
            </a:r>
          </a:p>
          <a:p>
            <a:pPr marL="283879" indent="-283879" algn="l">
              <a:buFont typeface="Wingdings"/>
              <a:buChar char="Ø"/>
              <a:defRPr/>
            </a:pPr>
            <a:r>
              <a:rPr sz="2600"/>
              <a:t>Sales Person</a:t>
            </a:r>
          </a:p>
          <a:p>
            <a:pPr marL="283879" indent="-283879" algn="l">
              <a:buFont typeface="Wingdings"/>
              <a:buChar char="Ø"/>
              <a:defRPr/>
            </a:pPr>
            <a:r>
              <a:rPr sz="2600"/>
              <a:t>Workers and Employees</a:t>
            </a:r>
            <a:endParaRPr/>
          </a:p>
        </p:txBody>
      </p:sp>
      <p:pic>
        <p:nvPicPr>
          <p:cNvPr id="106073345" name="Picture 106073344"/>
          <p:cNvPicPr>
            <a:picLocks noChangeAspect="1"/>
          </p:cNvPicPr>
          <p:nvPr/>
        </p:nvPicPr>
        <p:blipFill>
          <a:blip r:embed="rId3"/>
          <a:stretch/>
        </p:blipFill>
        <p:spPr bwMode="auto">
          <a:xfrm>
            <a:off x="5917298" y="1282460"/>
            <a:ext cx="6039791" cy="39181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 name="object 2"/>
          <p:cNvPicPr/>
          <p:nvPr/>
        </p:nvPicPr>
        <p:blipFill>
          <a:blip r:embed="rId2"/>
          <a:stretch/>
        </p:blipFill>
        <p:spPr bwMode="auto">
          <a:xfrm>
            <a:off x="0" y="1476375"/>
            <a:ext cx="2695574" cy="3248025"/>
          </a:xfrm>
          <a:prstGeom prst="rect">
            <a:avLst/>
          </a:prstGeom>
        </p:spPr>
      </p:pic>
      <p:sp>
        <p:nvSpPr>
          <p:cNvPr id="3"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p:cNvSpPr/>
          <p:nvPr/>
        </p:nvSpPr>
        <p:spPr bwMode="auto">
          <a:xfrm>
            <a:off x="2029867" y="3352799"/>
            <a:ext cx="237082" cy="22859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5"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sp>
        <p:nvSpPr>
          <p:cNvPr id="6" name="object 6"/>
          <p:cNvSpPr txBox="1">
            <a:spLocks noGrp="1"/>
          </p:cNvSpPr>
          <p:nvPr>
            <p:ph type="title"/>
          </p:nvPr>
        </p:nvSpPr>
        <p:spPr bwMode="auto">
          <a:xfrm>
            <a:off x="1891663" y="514121"/>
            <a:ext cx="9763339" cy="1110650"/>
          </a:xfrm>
          <a:prstGeom prst="rect">
            <a:avLst/>
          </a:prstGeom>
        </p:spPr>
        <p:txBody>
          <a:bodyPr vert="horz" wrap="square" lIns="0" tIns="13335" rIns="0" bIns="0" rtlCol="0">
            <a:spAutoFit/>
          </a:bodyPr>
          <a:lstStyle/>
          <a:p>
            <a:pPr marL="12700" algn="r">
              <a:lnSpc>
                <a:spcPct val="100000"/>
              </a:lnSpc>
              <a:spcBef>
                <a:spcPts val="105"/>
              </a:spcBef>
              <a:defRPr/>
            </a:pPr>
            <a:r>
              <a:rPr sz="3600" u="sng" spc="10"/>
              <a:t>O</a:t>
            </a:r>
            <a:r>
              <a:rPr sz="3600" u="sng" spc="25"/>
              <a:t>U</a:t>
            </a:r>
            <a:r>
              <a:rPr sz="3600" u="sng"/>
              <a:t>R</a:t>
            </a:r>
            <a:r>
              <a:rPr sz="3600" u="sng" spc="5"/>
              <a:t> </a:t>
            </a:r>
            <a:r>
              <a:rPr sz="3600" u="sng" spc="25"/>
              <a:t>S</a:t>
            </a:r>
            <a:r>
              <a:rPr sz="3600" u="sng" spc="10"/>
              <a:t>O</a:t>
            </a:r>
            <a:r>
              <a:rPr sz="3600" u="sng" spc="25"/>
              <a:t>LU</a:t>
            </a:r>
            <a:r>
              <a:rPr sz="3600" u="sng" spc="-35"/>
              <a:t>T</a:t>
            </a:r>
            <a:r>
              <a:rPr sz="3600" u="sng" spc="-30"/>
              <a:t>I</a:t>
            </a:r>
            <a:r>
              <a:rPr sz="3600" u="sng" spc="10"/>
              <a:t>O</a:t>
            </a:r>
            <a:r>
              <a:rPr sz="3600" u="sng"/>
              <a:t>N</a:t>
            </a:r>
            <a:r>
              <a:rPr sz="3600" u="sng" spc="-345"/>
              <a:t> </a:t>
            </a:r>
            <a:r>
              <a:rPr sz="3600" u="sng" spc="-35"/>
              <a:t>A</a:t>
            </a:r>
            <a:r>
              <a:rPr sz="3600" u="sng" spc="-5"/>
              <a:t>N</a:t>
            </a:r>
            <a:r>
              <a:rPr sz="3600" u="sng"/>
              <a:t>D</a:t>
            </a:r>
            <a:r>
              <a:rPr sz="3600" u="sng" spc="35"/>
              <a:t> </a:t>
            </a:r>
            <a:r>
              <a:rPr sz="3600" u="sng" spc="-30"/>
              <a:t>I</a:t>
            </a:r>
            <a:r>
              <a:rPr sz="3600" u="sng" spc="-35"/>
              <a:t>T</a:t>
            </a:r>
            <a:r>
              <a:rPr sz="3600" u="sng"/>
              <a:t>S</a:t>
            </a:r>
            <a:r>
              <a:rPr sz="3600" u="sng" spc="60"/>
              <a:t> </a:t>
            </a:r>
            <a:r>
              <a:rPr sz="3600" u="sng" spc="-295"/>
              <a:t>V</a:t>
            </a:r>
            <a:r>
              <a:rPr sz="3600" u="sng" spc="-35"/>
              <a:t>A</a:t>
            </a:r>
            <a:r>
              <a:rPr sz="3600" u="sng" spc="25"/>
              <a:t>LU</a:t>
            </a:r>
            <a:r>
              <a:rPr sz="3600" u="sng"/>
              <a:t>E</a:t>
            </a:r>
            <a:r>
              <a:rPr sz="3600" u="sng" spc="-15"/>
              <a:t> </a:t>
            </a:r>
            <a:r>
              <a:rPr sz="3600" u="sng" spc="-14"/>
              <a:t>P</a:t>
            </a:r>
            <a:r>
              <a:rPr sz="3600" u="sng" spc="-30"/>
              <a:t>R</a:t>
            </a:r>
            <a:r>
              <a:rPr sz="3600" u="sng" spc="10"/>
              <a:t>O</a:t>
            </a:r>
            <a:r>
              <a:rPr sz="3600" u="sng" spc="-15"/>
              <a:t>P</a:t>
            </a:r>
            <a:r>
              <a:rPr sz="3600" u="sng" spc="10"/>
              <a:t>O</a:t>
            </a:r>
            <a:r>
              <a:rPr sz="3600" u="sng" spc="25"/>
              <a:t>S</a:t>
            </a:r>
            <a:r>
              <a:rPr sz="3600" u="sng" spc="-30"/>
              <a:t>I</a:t>
            </a:r>
            <a:r>
              <a:rPr sz="3600" u="sng" spc="-35"/>
              <a:t>T</a:t>
            </a:r>
            <a:r>
              <a:rPr sz="3600" u="sng" spc="-30"/>
              <a:t>I</a:t>
            </a:r>
            <a:r>
              <a:rPr sz="3600" u="sng" spc="10"/>
              <a:t>O</a:t>
            </a:r>
            <a:r>
              <a:rPr sz="3600" u="sng"/>
              <a:t>N</a:t>
            </a:r>
            <a:endParaRPr/>
          </a:p>
        </p:txBody>
      </p:sp>
      <p:pic>
        <p:nvPicPr>
          <p:cNvPr id="7" name="object 7"/>
          <p:cNvPicPr/>
          <p:nvPr/>
        </p:nvPicPr>
        <p:blipFill>
          <a:blip r:embed="rId3"/>
          <a:stretch/>
        </p:blipFill>
        <p:spPr bwMode="auto">
          <a:xfrm>
            <a:off x="676275" y="6467475"/>
            <a:ext cx="2143125" cy="200025"/>
          </a:xfrm>
          <a:prstGeom prst="rect">
            <a:avLst/>
          </a:prstGeom>
        </p:spPr>
      </p:pic>
      <p:sp>
        <p:nvSpPr>
          <p:cNvPr id="9" name="object 9"/>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7</a:t>
            </a:fld>
            <a:endParaRPr spc="10"/>
          </a:p>
        </p:txBody>
      </p:sp>
      <p:sp>
        <p:nvSpPr>
          <p:cNvPr id="239590997" name="TextBox 239590996"/>
          <p:cNvSpPr txBox="1"/>
          <p:nvPr/>
        </p:nvSpPr>
        <p:spPr bwMode="auto">
          <a:xfrm>
            <a:off x="2819399" y="1929553"/>
            <a:ext cx="7918173" cy="3779555"/>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w"/>
              <a:defRPr/>
            </a:pPr>
            <a:r>
              <a:rPr sz="2200"/>
              <a:t>Conditional formatting - To find the missing values.</a:t>
            </a:r>
          </a:p>
          <a:p>
            <a:pPr marL="327936" indent="-327936" algn="l">
              <a:buFont typeface="Wingdings"/>
              <a:buChar char="w"/>
              <a:defRPr/>
            </a:pPr>
            <a:r>
              <a:rPr sz="2200"/>
              <a:t>Filter - To remove the blank spaces between the data’s</a:t>
            </a:r>
          </a:p>
          <a:p>
            <a:pPr marL="327936" indent="-327936" algn="l">
              <a:buFont typeface="Wingdings"/>
              <a:buChar char="w"/>
              <a:defRPr/>
            </a:pPr>
            <a:r>
              <a:rPr sz="2200"/>
              <a:t>Formula - To rate the employees performances through formulating.</a:t>
            </a:r>
          </a:p>
          <a:p>
            <a:pPr marL="327936" indent="-327936" algn="l">
              <a:buFont typeface="Wingdings"/>
              <a:buChar char="w"/>
              <a:defRPr/>
            </a:pPr>
            <a:r>
              <a:rPr sz="2200"/>
              <a:t>Pivot Table - To produce a detail summary about the 	    	 employees performance with various fields like Employees rating, Gender and Work locations.</a:t>
            </a:r>
          </a:p>
          <a:p>
            <a:pPr marL="327936" indent="-327936" algn="l">
              <a:buFont typeface="Wingdings"/>
              <a:buChar char="w"/>
              <a:defRPr/>
            </a:pPr>
            <a:r>
              <a:rPr sz="2200"/>
              <a:t>Graph - To show a pictorial representation about the data.</a:t>
            </a:r>
          </a:p>
          <a:p>
            <a:pPr marL="327936" indent="-327936" algn="l">
              <a:buFont typeface="Wingdings"/>
              <a:buChar char="w"/>
              <a:defRPr/>
            </a:pPr>
            <a:r>
              <a:rPr sz="2200"/>
              <a:t> Slicer - To change the view of chart through the help of slicer tool.</a:t>
            </a:r>
          </a:p>
          <a:p>
            <a:pPr marL="327936" indent="-327936" algn="l">
              <a:buFont typeface="Wingdings"/>
              <a:buChar char="w"/>
              <a:defRPr/>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55331" y="385443"/>
            <a:ext cx="10681514" cy="731555"/>
          </a:xfrm>
        </p:spPr>
        <p:txBody>
          <a:bodyPr/>
          <a:lstStyle/>
          <a:p>
            <a:pPr algn="l">
              <a:defRPr/>
            </a:pPr>
            <a:r>
              <a:rPr lang="en-IN" u="sng">
                <a:latin typeface="Asana Math"/>
                <a:cs typeface="Asana Math"/>
              </a:rPr>
              <a:t>Data</a:t>
            </a:r>
            <a:r>
              <a:rPr lang="en-US" u="sng">
                <a:latin typeface="Asana Math"/>
                <a:cs typeface="Asana Math"/>
              </a:rPr>
              <a:t> S</a:t>
            </a:r>
            <a:r>
              <a:rPr lang="en-IN" u="sng">
                <a:latin typeface="Asana Math"/>
                <a:cs typeface="Asana Math"/>
              </a:rPr>
              <a:t>et Description</a:t>
            </a:r>
            <a:r>
              <a:rPr lang="en-US" u="sng">
                <a:latin typeface="Asana Math"/>
                <a:cs typeface="Asana Math"/>
              </a:rPr>
              <a:t>:</a:t>
            </a:r>
            <a:endParaRPr/>
          </a:p>
        </p:txBody>
      </p:sp>
      <p:sp>
        <p:nvSpPr>
          <p:cNvPr id="83635885" name="TextBox 83635884"/>
          <p:cNvSpPr txBox="1"/>
          <p:nvPr/>
        </p:nvSpPr>
        <p:spPr bwMode="auto">
          <a:xfrm>
            <a:off x="3248031" y="1436369"/>
            <a:ext cx="2951071" cy="4114835"/>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Ø"/>
              <a:defRPr/>
            </a:pPr>
            <a:r>
              <a:rPr sz="2200" b="1"/>
              <a:t>Employee ID</a:t>
            </a:r>
          </a:p>
          <a:p>
            <a:pPr marL="327936" indent="-327936" algn="l">
              <a:buFont typeface="Wingdings"/>
              <a:buChar char="Ø"/>
              <a:defRPr/>
            </a:pPr>
            <a:r>
              <a:rPr sz="2200" b="1"/>
              <a:t>Name</a:t>
            </a:r>
          </a:p>
          <a:p>
            <a:pPr marL="327936" indent="-327936" algn="l">
              <a:buFont typeface="Wingdings"/>
              <a:buChar char="Ø"/>
              <a:defRPr/>
            </a:pPr>
            <a:r>
              <a:rPr sz="2200" b="1"/>
              <a:t>Gender</a:t>
            </a:r>
          </a:p>
          <a:p>
            <a:pPr marL="327936" indent="-327936" algn="l">
              <a:buFont typeface="Wingdings"/>
              <a:buChar char="Ø"/>
              <a:defRPr/>
            </a:pPr>
            <a:r>
              <a:rPr sz="2200" b="1"/>
              <a:t>Department</a:t>
            </a:r>
          </a:p>
          <a:p>
            <a:pPr marL="327936" indent="-327936" algn="l">
              <a:buFont typeface="Wingdings"/>
              <a:buChar char="Ø"/>
              <a:defRPr/>
            </a:pPr>
            <a:r>
              <a:rPr sz="2200" b="1"/>
              <a:t>Salary</a:t>
            </a:r>
          </a:p>
          <a:p>
            <a:pPr marL="327936" indent="-327936" algn="l">
              <a:buFont typeface="Wingdings"/>
              <a:buChar char="Ø"/>
              <a:defRPr/>
            </a:pPr>
            <a:r>
              <a:rPr sz="2200" b="1"/>
              <a:t>Start Date</a:t>
            </a:r>
          </a:p>
          <a:p>
            <a:pPr marL="327936" indent="-327936" algn="l">
              <a:buFont typeface="Wingdings"/>
              <a:buChar char="Ø"/>
              <a:defRPr/>
            </a:pPr>
            <a:r>
              <a:rPr sz="2200" b="1"/>
              <a:t>FTE</a:t>
            </a:r>
          </a:p>
          <a:p>
            <a:pPr marL="327936" indent="-327936" algn="l">
              <a:buFont typeface="Wingdings"/>
              <a:buChar char="Ø"/>
              <a:defRPr/>
            </a:pPr>
            <a:r>
              <a:rPr sz="2200" b="1"/>
              <a:t>Employee type</a:t>
            </a:r>
          </a:p>
          <a:p>
            <a:pPr marL="327936" indent="-327936" algn="l">
              <a:buFont typeface="Wingdings"/>
              <a:buChar char="Ø"/>
              <a:defRPr/>
            </a:pPr>
            <a:r>
              <a:rPr sz="2200" b="1"/>
              <a:t>Work location</a:t>
            </a:r>
          </a:p>
          <a:p>
            <a:pPr marL="327936" indent="-327936" algn="l">
              <a:buFont typeface="Wingdings"/>
              <a:buChar char="Ø"/>
              <a:defRPr/>
            </a:pPr>
            <a:r>
              <a:rPr sz="2200" b="1"/>
              <a:t>Current employee rating</a:t>
            </a:r>
          </a:p>
          <a:p>
            <a:pPr marL="327936" indent="-327936" algn="l">
              <a:buFont typeface="Wingdings"/>
              <a:buChar char="Ø"/>
              <a:defRPr/>
            </a:pPr>
            <a:r>
              <a:rPr sz="2200" b="1"/>
              <a:t>performance level</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defRPr/>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bwMode="auto">
          <a:xfrm flipH="1" flipV="1">
            <a:off x="11980565" y="6397137"/>
            <a:ext cx="45720" cy="76199"/>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5" name="object 5"/>
          <p:cNvSpPr/>
          <p:nvPr/>
        </p:nvSpPr>
        <p:spPr bwMode="auto">
          <a:xfrm>
            <a:off x="11761290" y="656701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6" name="object 6"/>
          <p:cNvPicPr/>
          <p:nvPr/>
        </p:nvPicPr>
        <p:blipFill>
          <a:blip r:embed="rId2"/>
          <a:stretch/>
        </p:blipFill>
        <p:spPr bwMode="auto">
          <a:xfrm>
            <a:off x="66675" y="3381373"/>
            <a:ext cx="2466975" cy="3419475"/>
          </a:xfrm>
          <a:prstGeom prst="rect">
            <a:avLst/>
          </a:prstGeom>
        </p:spPr>
      </p:pic>
      <p:sp>
        <p:nvSpPr>
          <p:cNvPr id="7" name="object 7"/>
          <p:cNvSpPr txBox="1">
            <a:spLocks noGrp="1"/>
          </p:cNvSpPr>
          <p:nvPr>
            <p:ph type="title"/>
          </p:nvPr>
        </p:nvSpPr>
        <p:spPr bwMode="auto">
          <a:xfrm>
            <a:off x="492123" y="364229"/>
            <a:ext cx="8480603" cy="626145"/>
          </a:xfrm>
          <a:prstGeom prst="rect">
            <a:avLst/>
          </a:prstGeom>
        </p:spPr>
        <p:txBody>
          <a:bodyPr vert="horz" wrap="square" lIns="0" tIns="16510" rIns="0" bIns="0" rtlCol="0">
            <a:spAutoFit/>
          </a:bodyPr>
          <a:lstStyle/>
          <a:p>
            <a:pPr marL="12700" algn="l">
              <a:lnSpc>
                <a:spcPct val="100000"/>
              </a:lnSpc>
              <a:spcBef>
                <a:spcPts val="130"/>
              </a:spcBef>
              <a:defRPr/>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8"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9" name="TextBox 8"/>
          <p:cNvSpPr txBox="1"/>
          <p:nvPr/>
        </p:nvSpPr>
        <p:spPr bwMode="auto">
          <a:xfrm>
            <a:off x="2407485" y="1767205"/>
            <a:ext cx="8541756" cy="4114836"/>
          </a:xfrm>
          <a:prstGeom prst="rect">
            <a:avLst/>
          </a:prstGeom>
          <a:noFill/>
        </p:spPr>
        <p:txBody>
          <a:bodyPr wrap="square" rtlCol="0">
            <a:spAutoFit/>
          </a:bodyPr>
          <a:lstStyle/>
          <a:p>
            <a:pPr marL="394023" indent="-394023" algn="l">
              <a:buFont typeface="Wingdings"/>
              <a:buChar char="ü"/>
              <a:defRPr/>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defRPr/>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defRPr/>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defRPr/>
            </a:pPr>
            <a:r>
              <a:rPr lang="en-US" sz="2800" b="0" i="0">
                <a:solidFill>
                  <a:srgbClr val="0D0D0D"/>
                </a:solidFill>
                <a:latin typeface="Times New Roman"/>
                <a:cs typeface="Times New Roman"/>
              </a:rPr>
              <a:t> </a:t>
            </a:r>
          </a:p>
          <a:p>
            <a:pPr algn="l">
              <a:defRPr/>
            </a:pPr>
            <a:endParaRPr lang="en-US" sz="2800" b="0" i="0">
              <a:solidFill>
                <a:srgbClr val="0D0D0D"/>
              </a:solidFill>
              <a:latin typeface="Times New Roman"/>
              <a:cs typeface="Times New Roman"/>
            </a:endParaRPr>
          </a:p>
          <a:p>
            <a:pPr>
              <a:defRPr/>
            </a:pPr>
            <a:endParaRPr lang="en-IN" sz="2800">
              <a:latin typeface="Times New Roman"/>
              <a:cs typeface="Times New Roman"/>
            </a:endParaRPr>
          </a:p>
        </p:txBody>
      </p:sp>
      <p:sp>
        <p:nvSpPr>
          <p:cNvPr id="4653586" name="Star: 4 Points 4653585"/>
          <p:cNvSpPr/>
          <p:nvPr/>
        </p:nvSpPr>
        <p:spPr bwMode="auto">
          <a:xfrm rot="20019819">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267729016" name="Star: 4 Points 267729015"/>
          <p:cNvSpPr/>
          <p:nvPr/>
        </p:nvSpPr>
        <p:spPr bwMode="auto">
          <a:xfrm rot="19910601">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TotalTime>
  <Words>651</Words>
  <Application>Microsoft Office PowerPoint</Application>
  <DocSecurity>0</DocSecurity>
  <PresentationFormat>Widescreen</PresentationFormat>
  <Paragraphs>157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Asana Math</vt:lpstr>
      <vt:lpstr>Bahnschrift</vt:lpstr>
      <vt:lpstr>Roboto</vt:lpstr>
      <vt:lpstr>Times New Roman</vt:lpstr>
      <vt:lpstr>Trebuchet MS</vt:lpstr>
      <vt:lpstr>Wingdings</vt:lpstr>
      <vt:lpstr>Corner</vt:lpstr>
      <vt:lpstr>Employee Data Analysis using Excel  </vt:lpstr>
      <vt:lpstr>PROJECT TITLE</vt:lpstr>
      <vt:lpstr>AGENDA:</vt:lpstr>
      <vt:lpstr>PROBLEM STATEMENT :</vt:lpstr>
      <vt:lpstr>PROJECT OVERVIEW :</vt:lpstr>
      <vt:lpstr>WHO ARE THE END USERS?</vt:lpstr>
      <vt:lpstr>OUR SOLUTION AND ITS VALUE PROPOSITION</vt:lpstr>
      <vt:lpstr>Data Set Description:</vt:lpstr>
      <vt:lpstr>THE "WOW" IN OUR SOLUTION:</vt:lpstr>
      <vt:lpstr>PowerPoint Presentation</vt:lpstr>
      <vt:lpstr>*</vt:lpstr>
      <vt:lpstr>Pivot table</vt:lpstr>
      <vt:lpstr>RESULTS:</vt:lpstr>
      <vt:lpstr>.</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subject/>
  <dc:creator>Konduru Narasimha</dc:creator>
  <cp:keywords/>
  <dc:description/>
  <cp:lastModifiedBy>rukesh nk</cp:lastModifiedBy>
  <cp:revision>18</cp:revision>
  <dcterms:created xsi:type="dcterms:W3CDTF">2024-03-29T15:07:22Z</dcterms:created>
  <dcterms:modified xsi:type="dcterms:W3CDTF">2024-09-14T08:50:15Z</dcterms:modified>
  <cp:category/>
  <dc:identifier/>
  <cp:contentStatus/>
  <dc:language/>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