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Code Challenge by Codebasics</a:t>
            </a:r>
            <a:endParaRPr lang="en-IN" dirty="0"/>
          </a:p>
        </p:txBody>
      </p:sp>
      <p:sp>
        <p:nvSpPr>
          <p:cNvPr id="3" name="Subtitle 2"/>
          <p:cNvSpPr>
            <a:spLocks noGrp="1"/>
          </p:cNvSpPr>
          <p:nvPr>
            <p:ph type="subTitle" idx="1"/>
          </p:nvPr>
        </p:nvSpPr>
        <p:spPr/>
        <p:txBody>
          <a:bodyPr>
            <a:normAutofit fontScale="92500"/>
          </a:bodyPr>
          <a:lstStyle/>
          <a:p>
            <a:pPr algn="r"/>
            <a:r>
              <a:rPr lang="en-US" dirty="0" smtClean="0"/>
              <a:t>This challenge is to create a dashboard on the customer analysis  and there spending pattern for introducing new </a:t>
            </a:r>
            <a:r>
              <a:rPr lang="en-US" dirty="0"/>
              <a:t>credit card by </a:t>
            </a:r>
            <a:r>
              <a:rPr lang="en-US" dirty="0" smtClean="0"/>
              <a:t>Mitron bank.</a:t>
            </a:r>
            <a:br>
              <a:rPr lang="en-US" dirty="0" smtClean="0"/>
            </a:br>
            <a:r>
              <a:rPr lang="en-US" dirty="0" smtClean="0"/>
              <a:t/>
            </a:r>
            <a:br>
              <a:rPr lang="en-US" dirty="0" smtClean="0"/>
            </a:br>
            <a:r>
              <a:rPr lang="en-US" dirty="0" smtClean="0"/>
              <a:t>- Rahul Rajan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5023" y="342469"/>
            <a:ext cx="1405752" cy="137563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383" y="0"/>
            <a:ext cx="1718106" cy="1718106"/>
          </a:xfrm>
          <a:prstGeom prst="rect">
            <a:avLst/>
          </a:prstGeom>
        </p:spPr>
      </p:pic>
    </p:spTree>
    <p:extLst>
      <p:ext uri="{BB962C8B-B14F-4D97-AF65-F5344CB8AC3E}">
        <p14:creationId xmlns:p14="http://schemas.microsoft.com/office/powerpoint/2010/main" val="1091924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Recommendation</a:t>
            </a:r>
            <a:endParaRPr lang="en-IN" cap="none" dirty="0"/>
          </a:p>
        </p:txBody>
      </p:sp>
      <p:sp>
        <p:nvSpPr>
          <p:cNvPr id="3" name="Content Placeholder 2"/>
          <p:cNvSpPr>
            <a:spLocks noGrp="1"/>
          </p:cNvSpPr>
          <p:nvPr>
            <p:ph idx="1"/>
          </p:nvPr>
        </p:nvSpPr>
        <p:spPr>
          <a:xfrm>
            <a:off x="1141412" y="2249486"/>
            <a:ext cx="9905999" cy="4151313"/>
          </a:xfrm>
        </p:spPr>
        <p:txBody>
          <a:bodyPr>
            <a:normAutofit fontScale="92500" lnSpcReduction="10000"/>
          </a:bodyPr>
          <a:lstStyle/>
          <a:p>
            <a:pPr>
              <a:buFont typeface="Wingdings" panose="05000000000000000000" pitchFamily="2" charset="2"/>
              <a:buChar char="§"/>
            </a:pPr>
            <a:r>
              <a:rPr lang="en-US" sz="2000" dirty="0">
                <a:effectLst/>
              </a:rPr>
              <a:t>Tailor credit card offerings to specific customer segments identified in the </a:t>
            </a:r>
            <a:r>
              <a:rPr lang="en-US" sz="2000" dirty="0" smtClean="0">
                <a:effectLst/>
              </a:rPr>
              <a:t>analysis</a:t>
            </a:r>
            <a:r>
              <a:rPr lang="en-US" sz="2000" dirty="0">
                <a:effectLst/>
              </a:rPr>
              <a:t>, such as frequent travelers, online shoppers, or small business owners. This customization enhances relevance and appeal</a:t>
            </a:r>
            <a:r>
              <a:rPr lang="en-US" sz="2000" dirty="0" smtClean="0">
                <a:effectLst/>
              </a:rPr>
              <a:t>.</a:t>
            </a:r>
          </a:p>
          <a:p>
            <a:pPr>
              <a:buFont typeface="Wingdings" panose="05000000000000000000" pitchFamily="2" charset="2"/>
              <a:buChar char="§"/>
            </a:pPr>
            <a:r>
              <a:rPr lang="en-US" sz="2000" dirty="0">
                <a:effectLst/>
              </a:rPr>
              <a:t>Design reward structures that align with the spending patterns identified in the dataset. For example, offer bonus points or cashback on categories where customers spend the most, such as dining, travel</a:t>
            </a:r>
            <a:r>
              <a:rPr lang="en-US" sz="2000" dirty="0" smtClean="0">
                <a:effectLst/>
              </a:rPr>
              <a:t>, groceries or </a:t>
            </a:r>
            <a:r>
              <a:rPr lang="en-US" sz="2000" dirty="0"/>
              <a:t>fuel </a:t>
            </a:r>
            <a:r>
              <a:rPr lang="en-US" sz="2000" dirty="0" smtClean="0"/>
              <a:t>rewards.</a:t>
            </a:r>
          </a:p>
          <a:p>
            <a:pPr>
              <a:buFont typeface="Wingdings" panose="05000000000000000000" pitchFamily="2" charset="2"/>
              <a:buChar char="§"/>
            </a:pPr>
            <a:r>
              <a:rPr lang="en-IN" sz="2000" dirty="0">
                <a:effectLst/>
              </a:rPr>
              <a:t>C</a:t>
            </a:r>
            <a:r>
              <a:rPr lang="en-IN" sz="2000" dirty="0" smtClean="0">
                <a:effectLst/>
              </a:rPr>
              <a:t>ustomize</a:t>
            </a:r>
            <a:r>
              <a:rPr lang="en-US" sz="2000" dirty="0" smtClean="0">
                <a:effectLst/>
              </a:rPr>
              <a:t> </a:t>
            </a:r>
            <a:r>
              <a:rPr lang="en-US" sz="2000" dirty="0">
                <a:effectLst/>
              </a:rPr>
              <a:t>benefits to customer preferences, offering exclusive partner discounts, travel insurance, and concierge services. Improve digital experience with mobile wallet integration, real-time notifications, and intuitive expense tracking, enhancing convenience</a:t>
            </a:r>
            <a:r>
              <a:rPr lang="en-US" sz="2000" dirty="0" smtClean="0">
                <a:effectLst/>
              </a:rPr>
              <a:t>.</a:t>
            </a:r>
          </a:p>
          <a:p>
            <a:pPr>
              <a:buFont typeface="Wingdings" panose="05000000000000000000" pitchFamily="2" charset="2"/>
              <a:buChar char="§"/>
            </a:pPr>
            <a:r>
              <a:rPr lang="en-US" sz="2200" dirty="0">
                <a:effectLst/>
              </a:rPr>
              <a:t>Robust security features including two-factor authentication, fraud alerts, and advanced encryption are essential safeguards.</a:t>
            </a:r>
            <a:endParaRPr lang="en-IN" sz="2200" dirty="0"/>
          </a:p>
        </p:txBody>
      </p:sp>
    </p:spTree>
    <p:extLst>
      <p:ext uri="{BB962C8B-B14F-4D97-AF65-F5344CB8AC3E}">
        <p14:creationId xmlns:p14="http://schemas.microsoft.com/office/powerpoint/2010/main" val="2302160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Credit Card Recommendation</a:t>
            </a:r>
            <a:endParaRPr lang="en-IN" cap="none"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Educate customer about the credit card benefits, usage and offers so that we can get a positive response from the customer end.</a:t>
            </a:r>
            <a:endParaRPr lang="en-US" dirty="0" smtClean="0">
              <a:effectLst/>
            </a:endParaRPr>
          </a:p>
          <a:p>
            <a:pPr>
              <a:buFont typeface="Wingdings" panose="05000000000000000000" pitchFamily="2" charset="2"/>
              <a:buChar char="q"/>
            </a:pPr>
            <a:r>
              <a:rPr lang="en-US" dirty="0" smtClean="0">
                <a:effectLst/>
              </a:rPr>
              <a:t> </a:t>
            </a:r>
            <a:r>
              <a:rPr lang="en-US" dirty="0">
                <a:effectLst/>
              </a:rPr>
              <a:t>Offering complimentary one-year credit card usage followed by nominal annual fees can drive user acquisition and retention.</a:t>
            </a:r>
            <a:endParaRPr lang="en-US" dirty="0" smtClean="0">
              <a:effectLst/>
            </a:endParaRPr>
          </a:p>
          <a:p>
            <a:pPr>
              <a:buFont typeface="Wingdings" panose="05000000000000000000" pitchFamily="2" charset="2"/>
              <a:buChar char="q"/>
            </a:pPr>
            <a:r>
              <a:rPr lang="en-US" dirty="0">
                <a:effectLst/>
              </a:rPr>
              <a:t> Customizing offers to match spending patterns, particularly for specific categories, optimizes individual customization and usage incentives.</a:t>
            </a:r>
            <a:endParaRPr lang="en-US" dirty="0" smtClean="0">
              <a:effectLst/>
            </a:endParaRP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2799139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IN" dirty="0"/>
          </a:p>
        </p:txBody>
      </p:sp>
      <p:sp>
        <p:nvSpPr>
          <p:cNvPr id="3" name="Text Placeholder 2"/>
          <p:cNvSpPr>
            <a:spLocks noGrp="1"/>
          </p:cNvSpPr>
          <p:nvPr>
            <p:ph type="body" idx="1"/>
          </p:nvPr>
        </p:nvSpPr>
        <p:spPr/>
        <p:txBody>
          <a:bodyPr/>
          <a:lstStyle/>
          <a:p>
            <a:r>
              <a:rPr lang="en-US" dirty="0" smtClean="0"/>
              <a:t>- Rahul Rajan</a:t>
            </a:r>
            <a:endParaRPr lang="en-IN" dirty="0"/>
          </a:p>
        </p:txBody>
      </p:sp>
    </p:spTree>
    <p:extLst>
      <p:ext uri="{BB962C8B-B14F-4D97-AF65-F5344CB8AC3E}">
        <p14:creationId xmlns:p14="http://schemas.microsoft.com/office/powerpoint/2010/main" val="66682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effectLst/>
              </a:rPr>
              <a:t>Problem Statement</a:t>
            </a:r>
            <a:endParaRPr lang="en-IN" dirty="0">
              <a:effectLst/>
            </a:endParaRPr>
          </a:p>
        </p:txBody>
      </p:sp>
      <p:sp>
        <p:nvSpPr>
          <p:cNvPr id="3" name="Content Placeholder 2"/>
          <p:cNvSpPr>
            <a:spLocks noGrp="1"/>
          </p:cNvSpPr>
          <p:nvPr>
            <p:ph idx="1"/>
          </p:nvPr>
        </p:nvSpPr>
        <p:spPr>
          <a:xfrm>
            <a:off x="1141412" y="2249487"/>
            <a:ext cx="9905999" cy="4072936"/>
          </a:xfrm>
        </p:spPr>
        <p:txBody>
          <a:bodyPr>
            <a:noAutofit/>
          </a:bodyPr>
          <a:lstStyle/>
          <a:p>
            <a:r>
              <a:rPr lang="en-US" sz="1600" dirty="0"/>
              <a:t>Mitron Bank is a legacy financial institution headquartered in Hyderabad. </a:t>
            </a:r>
            <a:r>
              <a:rPr lang="en-US" sz="1600" dirty="0" smtClean="0"/>
              <a:t>They want </a:t>
            </a:r>
            <a:r>
              <a:rPr lang="en-US" sz="1600" dirty="0"/>
              <a:t>to introduce a new line of credit cards, aiming to broaden its product offerings and reach in the financial market</a:t>
            </a:r>
            <a:r>
              <a:rPr lang="en-US" sz="1600" dirty="0" smtClean="0"/>
              <a:t>.</a:t>
            </a:r>
            <a:endParaRPr lang="en-US" sz="1600" dirty="0"/>
          </a:p>
          <a:p>
            <a:r>
              <a:rPr lang="en-US" sz="1600" dirty="0"/>
              <a:t>AtliQ Data Services came to know about this through an internal link and approached Mitron Bank with a proposal to implement this project. However, strategy director of Mitron Bank, Mr.Bashnir Rover is skeptical and asked them to do a pilot project with the sample data before handing them the full project. They provided a sample dataset of 4000 customers across five cities on their online spend and other details</a:t>
            </a:r>
            <a:r>
              <a:rPr lang="en-US" sz="1600" dirty="0" smtClean="0"/>
              <a:t>.</a:t>
            </a:r>
            <a:endParaRPr lang="en-US" sz="1600" dirty="0"/>
          </a:p>
          <a:p>
            <a:r>
              <a:rPr lang="en-US" sz="1600" dirty="0"/>
              <a:t>Peter Pandey is a data analyst at AtliQ Data Services and asked by his manager to take over this project. His role is to </a:t>
            </a:r>
            <a:r>
              <a:rPr lang="en-US" sz="1600" dirty="0" err="1"/>
              <a:t>analyse</a:t>
            </a:r>
            <a:r>
              <a:rPr lang="en-US" sz="1600" dirty="0"/>
              <a:t> the provided sample data </a:t>
            </a:r>
            <a:r>
              <a:rPr lang="en-US" sz="1600" dirty="0" smtClean="0"/>
              <a:t>and report </a:t>
            </a:r>
            <a:r>
              <a:rPr lang="en-US" sz="1600" dirty="0"/>
              <a:t>key findings to the strategy team of Mitron Bank. This analysis is expected to guide them in tailoring the credit cards to customer needs and market trends.</a:t>
            </a:r>
          </a:p>
          <a:p>
            <a:r>
              <a:rPr lang="en-US" sz="1600" dirty="0"/>
              <a:t>The successful acquisition of this project depends on Peter's ability to provide actionable, data-driven recommendations and impress Mr. </a:t>
            </a:r>
            <a:r>
              <a:rPr lang="en-US" sz="1600" dirty="0" err="1"/>
              <a:t>Bashnir</a:t>
            </a:r>
            <a:r>
              <a:rPr lang="en-US" sz="1600" dirty="0"/>
              <a:t> Rover &amp; </a:t>
            </a:r>
            <a:r>
              <a:rPr lang="en-US" sz="1600" dirty="0" smtClean="0"/>
              <a:t>his team</a:t>
            </a:r>
            <a:r>
              <a:rPr lang="en-US" sz="1600" dirty="0"/>
              <a:t>. Peter requested support from his manager Tony Sharma, and he provided him with some ideas to generate insights based on the data provided.</a:t>
            </a:r>
            <a:endParaRPr lang="en-IN" sz="1600" dirty="0"/>
          </a:p>
        </p:txBody>
      </p:sp>
    </p:spTree>
    <p:extLst>
      <p:ext uri="{BB962C8B-B14F-4D97-AF65-F5344CB8AC3E}">
        <p14:creationId xmlns:p14="http://schemas.microsoft.com/office/powerpoint/2010/main" val="306568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Customer By Cities, Age Group And Income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0948" y="2097088"/>
            <a:ext cx="2769978" cy="213527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0460" y="2097088"/>
            <a:ext cx="2787985" cy="213527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7979" y="2097088"/>
            <a:ext cx="2801050" cy="2135278"/>
          </a:xfrm>
          <a:prstGeom prst="rect">
            <a:avLst/>
          </a:prstGeom>
        </p:spPr>
      </p:pic>
      <p:sp>
        <p:nvSpPr>
          <p:cNvPr id="7" name="TextBox 6"/>
          <p:cNvSpPr txBox="1"/>
          <p:nvPr/>
        </p:nvSpPr>
        <p:spPr>
          <a:xfrm>
            <a:off x="1577480" y="4650377"/>
            <a:ext cx="8373943" cy="1200329"/>
          </a:xfrm>
          <a:prstGeom prst="rect">
            <a:avLst/>
          </a:prstGeom>
          <a:noFill/>
        </p:spPr>
        <p:txBody>
          <a:bodyPr wrap="square" rtlCol="0">
            <a:spAutoFit/>
          </a:bodyPr>
          <a:lstStyle/>
          <a:p>
            <a:r>
              <a:rPr lang="en-US" dirty="0" smtClean="0"/>
              <a:t>Initially we need to analyze the number of people in the cities, age group and wise of the Mitron Bank customers. There we need to introduce new card for 3 months in the major cities, if there is a positive response then try to bring an update on that. If negative try to find the reason behind it and also try to conduct survey to get in depth details.</a:t>
            </a:r>
            <a:endParaRPr lang="en-IN" dirty="0"/>
          </a:p>
        </p:txBody>
      </p:sp>
    </p:spTree>
    <p:extLst>
      <p:ext uri="{BB962C8B-B14F-4D97-AF65-F5344CB8AC3E}">
        <p14:creationId xmlns:p14="http://schemas.microsoft.com/office/powerpoint/2010/main" val="3263454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Which City Spends The Most And On Which Category They Spend?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5813" y="2097088"/>
            <a:ext cx="3691844" cy="251166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631" y="2097088"/>
            <a:ext cx="3564826" cy="2475609"/>
          </a:xfrm>
          <a:prstGeom prst="rect">
            <a:avLst/>
          </a:prstGeom>
        </p:spPr>
      </p:pic>
      <p:sp>
        <p:nvSpPr>
          <p:cNvPr id="6" name="TextBox 5"/>
          <p:cNvSpPr txBox="1"/>
          <p:nvPr/>
        </p:nvSpPr>
        <p:spPr>
          <a:xfrm>
            <a:off x="2199505" y="5094514"/>
            <a:ext cx="7375570" cy="923330"/>
          </a:xfrm>
          <a:prstGeom prst="rect">
            <a:avLst/>
          </a:prstGeom>
          <a:noFill/>
        </p:spPr>
        <p:txBody>
          <a:bodyPr wrap="square" rtlCol="0">
            <a:spAutoFit/>
          </a:bodyPr>
          <a:lstStyle/>
          <a:p>
            <a:r>
              <a:rPr lang="en-US" dirty="0" smtClean="0"/>
              <a:t>So the Mumbai spends of the most since the cost of living in more compare to the other cities in India. Since 48% of the total spending goes to the bills, Groceries, Health since these are very important for a person.</a:t>
            </a:r>
            <a:endParaRPr lang="en-IN" dirty="0"/>
          </a:p>
        </p:txBody>
      </p:sp>
    </p:spTree>
    <p:extLst>
      <p:ext uri="{BB962C8B-B14F-4D97-AF65-F5344CB8AC3E}">
        <p14:creationId xmlns:p14="http://schemas.microsoft.com/office/powerpoint/2010/main" val="13010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Who Spends The Most Boy Or Girl Or Married Couples?</a:t>
            </a:r>
            <a:endParaRPr lang="en-IN" cap="non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0230" y="2097088"/>
            <a:ext cx="6239632" cy="2302967"/>
          </a:xfrm>
        </p:spPr>
      </p:pic>
      <p:sp>
        <p:nvSpPr>
          <p:cNvPr id="5" name="TextBox 4"/>
          <p:cNvSpPr txBox="1"/>
          <p:nvPr/>
        </p:nvSpPr>
        <p:spPr>
          <a:xfrm>
            <a:off x="2079200" y="4678296"/>
            <a:ext cx="7001691" cy="1200329"/>
          </a:xfrm>
          <a:prstGeom prst="rect">
            <a:avLst/>
          </a:prstGeom>
          <a:noFill/>
        </p:spPr>
        <p:txBody>
          <a:bodyPr wrap="square" rtlCol="0">
            <a:spAutoFit/>
          </a:bodyPr>
          <a:lstStyle/>
          <a:p>
            <a:r>
              <a:rPr lang="en-US" dirty="0" smtClean="0"/>
              <a:t>The data shows that the men spend more compared to women, one of the reason that person will be the solo earner of the family. Married couple spends more than other, even in married couples sometimes men will be the only person working</a:t>
            </a:r>
            <a:r>
              <a:rPr lang="en-US" dirty="0"/>
              <a:t> </a:t>
            </a:r>
            <a:r>
              <a:rPr lang="en-US" dirty="0" smtClean="0"/>
              <a:t>for a while. This data is for 4000 customers only.</a:t>
            </a:r>
            <a:endParaRPr lang="en-IN" dirty="0"/>
          </a:p>
        </p:txBody>
      </p:sp>
    </p:spTree>
    <p:extLst>
      <p:ext uri="{BB962C8B-B14F-4D97-AF65-F5344CB8AC3E}">
        <p14:creationId xmlns:p14="http://schemas.microsoft.com/office/powerpoint/2010/main" val="4262878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Age Group And Employee Contribute the Most</a:t>
            </a:r>
            <a:endParaRPr lang="en-IN" cap="non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177" y="2097088"/>
            <a:ext cx="7589519" cy="2371508"/>
          </a:xfrm>
        </p:spPr>
      </p:pic>
      <p:sp>
        <p:nvSpPr>
          <p:cNvPr id="7" name="TextBox 6"/>
          <p:cNvSpPr txBox="1"/>
          <p:nvPr/>
        </p:nvSpPr>
        <p:spPr>
          <a:xfrm>
            <a:off x="2338252" y="4676502"/>
            <a:ext cx="6675119" cy="1477328"/>
          </a:xfrm>
          <a:prstGeom prst="rect">
            <a:avLst/>
          </a:prstGeom>
          <a:noFill/>
        </p:spPr>
        <p:txBody>
          <a:bodyPr wrap="square" rtlCol="0">
            <a:spAutoFit/>
          </a:bodyPr>
          <a:lstStyle/>
          <a:p>
            <a:r>
              <a:rPr lang="en-US" dirty="0" smtClean="0"/>
              <a:t>So salaried peoples contribute the most of the spending according to the data. We can analyze that most of the salaried people age within 25-45 .  Normally, business and freelancers also contribute the most. But government employees are spending the least, so need to analyze that and try to bring a good offers for them.</a:t>
            </a:r>
            <a:endParaRPr lang="en-IN" dirty="0"/>
          </a:p>
        </p:txBody>
      </p:sp>
    </p:spTree>
    <p:extLst>
      <p:ext uri="{BB962C8B-B14F-4D97-AF65-F5344CB8AC3E}">
        <p14:creationId xmlns:p14="http://schemas.microsoft.com/office/powerpoint/2010/main" val="1882265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Cities by Payment Type and Age Wise</a:t>
            </a:r>
            <a:endParaRPr lang="en-IN" cap="non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1472" y="2097088"/>
            <a:ext cx="3867180" cy="223978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2" y="2097088"/>
            <a:ext cx="4093089" cy="2239782"/>
          </a:xfrm>
          <a:prstGeom prst="rect">
            <a:avLst/>
          </a:prstGeom>
        </p:spPr>
      </p:pic>
      <p:sp>
        <p:nvSpPr>
          <p:cNvPr id="6" name="TextBox 5"/>
          <p:cNvSpPr txBox="1"/>
          <p:nvPr/>
        </p:nvSpPr>
        <p:spPr>
          <a:xfrm>
            <a:off x="2175555" y="4676503"/>
            <a:ext cx="7106194" cy="2031325"/>
          </a:xfrm>
          <a:prstGeom prst="rect">
            <a:avLst/>
          </a:prstGeom>
          <a:noFill/>
        </p:spPr>
        <p:txBody>
          <a:bodyPr wrap="square" rtlCol="0">
            <a:spAutoFit/>
          </a:bodyPr>
          <a:lstStyle/>
          <a:p>
            <a:r>
              <a:rPr lang="en-US" dirty="0" smtClean="0"/>
              <a:t>So Mumbai city uses Credit card the most, also the age group of 25-34 contributes 46% for using the credit card. In this age group most of them will  be a solo earner of the family, will get married and try to purchase household items using credit card in the form of EMI, so that the reason for increase in usage of credit card.</a:t>
            </a:r>
            <a:br>
              <a:rPr lang="en-US" dirty="0" smtClean="0"/>
            </a:br>
            <a:r>
              <a:rPr lang="en-US" dirty="0" smtClean="0"/>
              <a:t>Need to analyze more of Chennai and Hyderabad cities about the credit card usage, also concentrate more on 35-45 age groups.</a:t>
            </a:r>
            <a:endParaRPr lang="en-IN" dirty="0"/>
          </a:p>
        </p:txBody>
      </p:sp>
    </p:spTree>
    <p:extLst>
      <p:ext uri="{BB962C8B-B14F-4D97-AF65-F5344CB8AC3E}">
        <p14:creationId xmlns:p14="http://schemas.microsoft.com/office/powerpoint/2010/main" val="3258059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Income Utilization based on Payment type</a:t>
            </a:r>
            <a:endParaRPr lang="en-IN" cap="non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3269" y="2097088"/>
            <a:ext cx="3581245" cy="3454626"/>
          </a:xfrm>
        </p:spPr>
      </p:pic>
      <p:sp>
        <p:nvSpPr>
          <p:cNvPr id="5" name="TextBox 4"/>
          <p:cNvSpPr txBox="1"/>
          <p:nvPr/>
        </p:nvSpPr>
        <p:spPr>
          <a:xfrm>
            <a:off x="5466369" y="2299063"/>
            <a:ext cx="4644281" cy="1477328"/>
          </a:xfrm>
          <a:prstGeom prst="rect">
            <a:avLst/>
          </a:prstGeom>
          <a:noFill/>
        </p:spPr>
        <p:txBody>
          <a:bodyPr wrap="square" rtlCol="0">
            <a:spAutoFit/>
          </a:bodyPr>
          <a:lstStyle/>
          <a:p>
            <a:r>
              <a:rPr lang="en-US" dirty="0"/>
              <a:t>Credit card and UPI have the highest income </a:t>
            </a:r>
            <a:r>
              <a:rPr lang="en-US" dirty="0" smtClean="0"/>
              <a:t>utilization, since most of the people are paying there bills using credit cards like EMI etc. </a:t>
            </a:r>
            <a:r>
              <a:rPr lang="en-US"/>
              <a:t>Net banking has the least income utilization </a:t>
            </a:r>
            <a:r>
              <a:rPr lang="en-US" smtClean="0"/>
              <a:t>percentage.</a:t>
            </a:r>
            <a:endParaRPr lang="en-IN" dirty="0"/>
          </a:p>
        </p:txBody>
      </p:sp>
    </p:spTree>
    <p:extLst>
      <p:ext uri="{BB962C8B-B14F-4D97-AF65-F5344CB8AC3E}">
        <p14:creationId xmlns:p14="http://schemas.microsoft.com/office/powerpoint/2010/main" val="101450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Occupation by Payment type</a:t>
            </a:r>
            <a:endParaRPr lang="en-IN" cap="non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097088"/>
            <a:ext cx="5311638" cy="3480752"/>
          </a:xfrm>
        </p:spPr>
      </p:pic>
      <p:sp>
        <p:nvSpPr>
          <p:cNvPr id="6" name="TextBox 5"/>
          <p:cNvSpPr txBox="1"/>
          <p:nvPr/>
        </p:nvSpPr>
        <p:spPr>
          <a:xfrm>
            <a:off x="6923314" y="2351314"/>
            <a:ext cx="3566160" cy="2308324"/>
          </a:xfrm>
          <a:prstGeom prst="rect">
            <a:avLst/>
          </a:prstGeom>
          <a:noFill/>
        </p:spPr>
        <p:txBody>
          <a:bodyPr wrap="square" rtlCol="0">
            <a:spAutoFit/>
          </a:bodyPr>
          <a:lstStyle/>
          <a:p>
            <a:r>
              <a:rPr lang="en-US" dirty="0" smtClean="0"/>
              <a:t>IT employee use credit card more for there purpose to pay the bills and other uses, they even use other payment mode but it’s way less compared to credit card. The least is government employees, need analyze and bring new offers for them.</a:t>
            </a:r>
            <a:endParaRPr lang="en-IN" dirty="0"/>
          </a:p>
        </p:txBody>
      </p:sp>
    </p:spTree>
    <p:extLst>
      <p:ext uri="{BB962C8B-B14F-4D97-AF65-F5344CB8AC3E}">
        <p14:creationId xmlns:p14="http://schemas.microsoft.com/office/powerpoint/2010/main" val="16899442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143</TotalTime>
  <Words>926</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Tw Cen MT</vt:lpstr>
      <vt:lpstr>Wingdings</vt:lpstr>
      <vt:lpstr>Circuit</vt:lpstr>
      <vt:lpstr>Code Challenge by Codebasics</vt:lpstr>
      <vt:lpstr>Problem Statement</vt:lpstr>
      <vt:lpstr>Customer By Cities, Age Group And Income</vt:lpstr>
      <vt:lpstr>Which City Spends The Most And On Which Category They Spend?</vt:lpstr>
      <vt:lpstr>Who Spends The Most Boy Or Girl Or Married Couples?</vt:lpstr>
      <vt:lpstr>Age Group And Employee Contribute the Most</vt:lpstr>
      <vt:lpstr>Cities by Payment Type and Age Wise</vt:lpstr>
      <vt:lpstr>Income Utilization based on Payment type</vt:lpstr>
      <vt:lpstr>Occupation by Payment type</vt:lpstr>
      <vt:lpstr>Recommendation</vt:lpstr>
      <vt:lpstr>Credit Card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Jibin Thomas</dc:creator>
  <cp:lastModifiedBy>Jibin Thomas</cp:lastModifiedBy>
  <cp:revision>23</cp:revision>
  <dcterms:created xsi:type="dcterms:W3CDTF">2024-04-13T10:22:45Z</dcterms:created>
  <dcterms:modified xsi:type="dcterms:W3CDTF">2024-04-13T14:44:11Z</dcterms:modified>
</cp:coreProperties>
</file>