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8022d932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8022d932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8022d932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8022d932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8022d932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8022d932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8022d932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8022d932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8022d93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8022d93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8022d932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8022d932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8022d932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8022d932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mindsethealth.com/matter/what-are-neurotransmitt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0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Does Working out Improve Mental Health?</a:t>
            </a:r>
            <a:endParaRPr sz="2500"/>
          </a:p>
        </p:txBody>
      </p:sp>
      <p:sp>
        <p:nvSpPr>
          <p:cNvPr id="135" name="Google Shape;135;p13"/>
          <p:cNvSpPr txBox="1"/>
          <p:nvPr>
            <p:ph idx="1" type="subTitle"/>
          </p:nvPr>
        </p:nvSpPr>
        <p:spPr>
          <a:xfrm>
            <a:off x="3537150" y="2606500"/>
            <a:ext cx="4577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Research Study by Rahul Rajeev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4830150" y="1307850"/>
            <a:ext cx="3892500" cy="31710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0"/>
              </a:spcBef>
              <a:spcAft>
                <a:spcPts val="0"/>
              </a:spcAft>
              <a:buSzPts val="1100"/>
              <a:buChar char="-"/>
            </a:pPr>
            <a:r>
              <a:rPr lang="en" sz="1100"/>
              <a:t>Analyzing whether working out improves mental health through scientific research on the topic and perhaps formulating a plan to collect data and form. </a:t>
            </a:r>
            <a:endParaRPr sz="1100"/>
          </a:p>
          <a:p>
            <a:pPr indent="-298450" lvl="0" marL="457200" rtl="0" algn="l">
              <a:lnSpc>
                <a:spcPct val="200000"/>
              </a:lnSpc>
              <a:spcBef>
                <a:spcPts val="0"/>
              </a:spcBef>
              <a:spcAft>
                <a:spcPts val="0"/>
              </a:spcAft>
              <a:buSzPts val="1100"/>
              <a:buChar char="-"/>
            </a:pPr>
            <a:r>
              <a:rPr lang="en" sz="1100"/>
              <a:t>Looking for correlation between mental health and gym factors such as motivation, set workout times, gym partners, and healthy diets. </a:t>
            </a:r>
            <a:endParaRPr sz="1100"/>
          </a:p>
          <a:p>
            <a:pPr indent="-298450" lvl="0" marL="457200" rtl="0" algn="l">
              <a:lnSpc>
                <a:spcPct val="200000"/>
              </a:lnSpc>
              <a:spcBef>
                <a:spcPts val="0"/>
              </a:spcBef>
              <a:spcAft>
                <a:spcPts val="0"/>
              </a:spcAft>
              <a:buSzPts val="1100"/>
              <a:buChar char="-"/>
            </a:pPr>
            <a:r>
              <a:rPr lang="en" sz="1100"/>
              <a:t>Interest stems from Google Trends graphs demonstrating the relationship between the two in search engine data.</a:t>
            </a:r>
            <a:endParaRPr sz="1100"/>
          </a:p>
        </p:txBody>
      </p:sp>
      <p:pic>
        <p:nvPicPr>
          <p:cNvPr id="142" name="Google Shape;142;p14"/>
          <p:cNvPicPr preferRelativeResize="0"/>
          <p:nvPr/>
        </p:nvPicPr>
        <p:blipFill>
          <a:blip r:embed="rId3">
            <a:alphaModFix/>
          </a:blip>
          <a:stretch>
            <a:fillRect/>
          </a:stretch>
        </p:blipFill>
        <p:spPr>
          <a:xfrm>
            <a:off x="152400" y="1460250"/>
            <a:ext cx="4525351" cy="2360111"/>
          </a:xfrm>
          <a:prstGeom prst="rect">
            <a:avLst/>
          </a:prstGeom>
          <a:noFill/>
          <a:ln>
            <a:noFill/>
          </a:ln>
        </p:spPr>
      </p:pic>
      <p:sp>
        <p:nvSpPr>
          <p:cNvPr id="143" name="Google Shape;143;p14"/>
          <p:cNvSpPr txBox="1"/>
          <p:nvPr/>
        </p:nvSpPr>
        <p:spPr>
          <a:xfrm>
            <a:off x="180150" y="3937650"/>
            <a:ext cx="4525500" cy="3540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100">
                <a:solidFill>
                  <a:schemeClr val="lt1"/>
                </a:solidFill>
                <a:latin typeface="Lato"/>
                <a:ea typeface="Lato"/>
                <a:cs typeface="Lato"/>
                <a:sym typeface="Lato"/>
              </a:rPr>
              <a:t>Figure 1 - Gym vs. Mental Health Searches (Google Trends, 2022)</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425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and Analysis</a:t>
            </a:r>
            <a:endParaRPr/>
          </a:p>
        </p:txBody>
      </p:sp>
      <p:sp>
        <p:nvSpPr>
          <p:cNvPr id="149" name="Google Shape;149;p15"/>
          <p:cNvSpPr txBox="1"/>
          <p:nvPr>
            <p:ph idx="1" type="body"/>
          </p:nvPr>
        </p:nvSpPr>
        <p:spPr>
          <a:xfrm>
            <a:off x="1250750" y="1538700"/>
            <a:ext cx="3526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people battling mental health issues, working out could seem daunting at first. Here are some tips to start on your fitness journey:</a:t>
            </a:r>
            <a:endParaRPr/>
          </a:p>
          <a:p>
            <a:pPr indent="-311150" lvl="0" marL="457200" rtl="0" algn="l">
              <a:spcBef>
                <a:spcPts val="1200"/>
              </a:spcBef>
              <a:spcAft>
                <a:spcPts val="0"/>
              </a:spcAft>
              <a:buSzPts val="1300"/>
              <a:buChar char="-"/>
            </a:pPr>
            <a:r>
              <a:rPr lang="en"/>
              <a:t>Setting a workout schedule and finding preferences </a:t>
            </a:r>
            <a:endParaRPr/>
          </a:p>
          <a:p>
            <a:pPr indent="-311150" lvl="0" marL="457200" rtl="0" algn="l">
              <a:spcBef>
                <a:spcPts val="0"/>
              </a:spcBef>
              <a:spcAft>
                <a:spcPts val="0"/>
              </a:spcAft>
              <a:buSzPts val="1300"/>
              <a:buChar char="-"/>
            </a:pPr>
            <a:r>
              <a:rPr lang="en"/>
              <a:t>Exercising with a buddy and taking breaks </a:t>
            </a:r>
            <a:endParaRPr/>
          </a:p>
          <a:p>
            <a:pPr indent="-311150" lvl="0" marL="457200" rtl="0" algn="l">
              <a:spcBef>
                <a:spcPts val="0"/>
              </a:spcBef>
              <a:spcAft>
                <a:spcPts val="0"/>
              </a:spcAft>
              <a:buSzPts val="1300"/>
              <a:buChar char="-"/>
            </a:pPr>
            <a:r>
              <a:rPr lang="en"/>
              <a:t>Find the right amounts of exercise and levels of difficulty, don’t go overboard</a:t>
            </a:r>
            <a:endParaRPr/>
          </a:p>
        </p:txBody>
      </p:sp>
      <p:sp>
        <p:nvSpPr>
          <p:cNvPr id="150" name="Google Shape;150;p15"/>
          <p:cNvSpPr txBox="1"/>
          <p:nvPr>
            <p:ph idx="1" type="body"/>
          </p:nvPr>
        </p:nvSpPr>
        <p:spPr>
          <a:xfrm>
            <a:off x="5116700" y="1010975"/>
            <a:ext cx="3526200" cy="11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Working out is scientifically proven to improve mood through the release of certain neurotransmitters such as endorphin and endocannabinoids</a:t>
            </a:r>
            <a:endParaRPr/>
          </a:p>
        </p:txBody>
      </p:sp>
      <p:pic>
        <p:nvPicPr>
          <p:cNvPr id="151" name="Google Shape;151;p15"/>
          <p:cNvPicPr preferRelativeResize="0"/>
          <p:nvPr/>
        </p:nvPicPr>
        <p:blipFill>
          <a:blip r:embed="rId3">
            <a:alphaModFix/>
          </a:blip>
          <a:stretch>
            <a:fillRect/>
          </a:stretch>
        </p:blipFill>
        <p:spPr>
          <a:xfrm>
            <a:off x="5261250" y="2054150"/>
            <a:ext cx="3134725" cy="2535875"/>
          </a:xfrm>
          <a:prstGeom prst="rect">
            <a:avLst/>
          </a:prstGeom>
          <a:noFill/>
          <a:ln>
            <a:noFill/>
          </a:ln>
        </p:spPr>
      </p:pic>
      <p:sp>
        <p:nvSpPr>
          <p:cNvPr id="152" name="Google Shape;152;p15"/>
          <p:cNvSpPr txBox="1"/>
          <p:nvPr/>
        </p:nvSpPr>
        <p:spPr>
          <a:xfrm>
            <a:off x="4617063" y="4541825"/>
            <a:ext cx="4525500" cy="3540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100">
                <a:solidFill>
                  <a:schemeClr val="lt1"/>
                </a:solidFill>
                <a:latin typeface="Lato"/>
                <a:ea typeface="Lato"/>
                <a:cs typeface="Lato"/>
                <a:sym typeface="Lato"/>
              </a:rPr>
              <a:t>Figure 2 - Key Neurotransmitters (Smith, 2021)</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and Analysis (Cont.)</a:t>
            </a:r>
            <a:endParaRPr/>
          </a:p>
        </p:txBody>
      </p:sp>
      <p:sp>
        <p:nvSpPr>
          <p:cNvPr id="158" name="Google Shape;158;p16"/>
          <p:cNvSpPr txBox="1"/>
          <p:nvPr>
            <p:ph idx="1" type="body"/>
          </p:nvPr>
        </p:nvSpPr>
        <p:spPr>
          <a:xfrm>
            <a:off x="4636650" y="1159075"/>
            <a:ext cx="3820500" cy="33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healthy diet should also be followed as it does also have an effect on mood.</a:t>
            </a:r>
            <a:endParaRPr/>
          </a:p>
          <a:p>
            <a:pPr indent="-311150" lvl="0" marL="457200" rtl="0" algn="l">
              <a:spcBef>
                <a:spcPts val="1200"/>
              </a:spcBef>
              <a:spcAft>
                <a:spcPts val="0"/>
              </a:spcAft>
              <a:buSzPts val="1300"/>
              <a:buChar char="-"/>
            </a:pPr>
            <a:r>
              <a:rPr lang="en"/>
              <a:t>Sugar and processed foods lead to inflammation throughout the body and brain which may contribute to anxiety and depression (Sutter, n.d.)</a:t>
            </a:r>
            <a:endParaRPr/>
          </a:p>
          <a:p>
            <a:pPr indent="-311150" lvl="0" marL="457200" rtl="0" algn="l">
              <a:spcBef>
                <a:spcPts val="0"/>
              </a:spcBef>
              <a:spcAft>
                <a:spcPts val="0"/>
              </a:spcAft>
              <a:buSzPts val="1300"/>
              <a:buChar char="-"/>
            </a:pPr>
            <a:r>
              <a:rPr lang="en"/>
              <a:t>Gut bacteria are beneficial to producing serotonin and mental health issues can affect the production.</a:t>
            </a:r>
            <a:endParaRPr/>
          </a:p>
          <a:p>
            <a:pPr indent="-311150" lvl="0" marL="457200" rtl="0" algn="l">
              <a:spcBef>
                <a:spcPts val="0"/>
              </a:spcBef>
              <a:spcAft>
                <a:spcPts val="0"/>
              </a:spcAft>
              <a:buSzPts val="1300"/>
              <a:buChar char="-"/>
            </a:pPr>
            <a:r>
              <a:rPr lang="en"/>
              <a:t>Eating habits could be detrimental to a healthy diet</a:t>
            </a:r>
            <a:endParaRPr/>
          </a:p>
          <a:p>
            <a:pPr indent="-298450" lvl="1" marL="914400" rtl="0" algn="l">
              <a:spcBef>
                <a:spcPts val="0"/>
              </a:spcBef>
              <a:spcAft>
                <a:spcPts val="0"/>
              </a:spcAft>
              <a:buSzPts val="1100"/>
              <a:buChar char="-"/>
            </a:pPr>
            <a:r>
              <a:rPr lang="en"/>
              <a:t>Individuals with severe eating disorders should seek help from professionals</a:t>
            </a:r>
            <a:endParaRPr/>
          </a:p>
        </p:txBody>
      </p:sp>
      <p:pic>
        <p:nvPicPr>
          <p:cNvPr id="159" name="Google Shape;159;p16"/>
          <p:cNvPicPr preferRelativeResize="0"/>
          <p:nvPr/>
        </p:nvPicPr>
        <p:blipFill>
          <a:blip r:embed="rId3">
            <a:alphaModFix/>
          </a:blip>
          <a:stretch>
            <a:fillRect/>
          </a:stretch>
        </p:blipFill>
        <p:spPr>
          <a:xfrm>
            <a:off x="1457404" y="1159075"/>
            <a:ext cx="2784876" cy="3383675"/>
          </a:xfrm>
          <a:prstGeom prst="rect">
            <a:avLst/>
          </a:prstGeom>
          <a:noFill/>
          <a:ln>
            <a:noFill/>
          </a:ln>
        </p:spPr>
      </p:pic>
      <p:sp>
        <p:nvSpPr>
          <p:cNvPr id="160" name="Google Shape;160;p16"/>
          <p:cNvSpPr txBox="1"/>
          <p:nvPr/>
        </p:nvSpPr>
        <p:spPr>
          <a:xfrm>
            <a:off x="641300" y="4542775"/>
            <a:ext cx="4340400" cy="3540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100">
                <a:solidFill>
                  <a:schemeClr val="lt1"/>
                </a:solidFill>
                <a:latin typeface="Lato"/>
                <a:ea typeface="Lato"/>
                <a:cs typeface="Lato"/>
                <a:sym typeface="Lato"/>
              </a:rPr>
              <a:t>Figure 3 - Benefits of Gut Bacteria (Williams, 2019)</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 of Life Survey (Data Collection)</a:t>
            </a:r>
            <a:endParaRPr/>
          </a:p>
        </p:txBody>
      </p:sp>
      <p:sp>
        <p:nvSpPr>
          <p:cNvPr id="166" name="Google Shape;166;p1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primary data collection will be through a survey posted at gyms. </a:t>
            </a:r>
            <a:endParaRPr/>
          </a:p>
          <a:p>
            <a:pPr indent="-311150" lvl="0" marL="457200" rtl="0" algn="l">
              <a:spcBef>
                <a:spcPts val="1200"/>
              </a:spcBef>
              <a:spcAft>
                <a:spcPts val="0"/>
              </a:spcAft>
              <a:buSzPts val="1300"/>
              <a:buChar char="-"/>
            </a:pPr>
            <a:r>
              <a:rPr lang="en"/>
              <a:t>The quality of life survey will feature a </a:t>
            </a:r>
            <a:r>
              <a:rPr lang="en"/>
              <a:t>questionnaire</a:t>
            </a:r>
            <a:r>
              <a:rPr lang="en"/>
              <a:t> that will have personal questions that ask about workout type, exercise partners, and mental health history. </a:t>
            </a:r>
            <a:endParaRPr/>
          </a:p>
          <a:p>
            <a:pPr indent="-311150" lvl="0" marL="457200" rtl="0" algn="l">
              <a:spcBef>
                <a:spcPts val="0"/>
              </a:spcBef>
              <a:spcAft>
                <a:spcPts val="0"/>
              </a:spcAft>
              <a:buSzPts val="1300"/>
              <a:buChar char="-"/>
            </a:pPr>
            <a:r>
              <a:rPr lang="en"/>
              <a:t>The aim will be to collect the data whether it be quantitative or qualitative and put them into a </a:t>
            </a:r>
            <a:r>
              <a:rPr lang="en"/>
              <a:t>predictive</a:t>
            </a:r>
            <a:r>
              <a:rPr lang="en"/>
              <a:t> model.</a:t>
            </a:r>
            <a:endParaRPr/>
          </a:p>
          <a:p>
            <a:pPr indent="-311150" lvl="0" marL="457200" rtl="0" algn="l">
              <a:spcBef>
                <a:spcPts val="0"/>
              </a:spcBef>
              <a:spcAft>
                <a:spcPts val="0"/>
              </a:spcAft>
              <a:buSzPts val="1300"/>
              <a:buChar char="-"/>
            </a:pPr>
            <a:r>
              <a:rPr lang="en"/>
              <a:t>Neurotransmitter testing will also be administered to understand about neurotransmitter levels during each of the unique workouts</a:t>
            </a:r>
            <a:endParaRPr/>
          </a:p>
          <a:p>
            <a:pPr indent="-311150" lvl="0" marL="457200" rtl="0" algn="l">
              <a:spcBef>
                <a:spcPts val="0"/>
              </a:spcBef>
              <a:spcAft>
                <a:spcPts val="0"/>
              </a:spcAft>
              <a:buSzPts val="1300"/>
              <a:buChar char="-"/>
            </a:pPr>
            <a:r>
              <a:rPr lang="en"/>
              <a:t>Testing will first be completed before and after workouts consistently, then on an interval basis. </a:t>
            </a:r>
            <a:endParaRPr/>
          </a:p>
          <a:p>
            <a:pPr indent="-311150" lvl="0" marL="457200" rtl="0" algn="l">
              <a:spcBef>
                <a:spcPts val="0"/>
              </a:spcBef>
              <a:spcAft>
                <a:spcPts val="0"/>
              </a:spcAft>
              <a:buSzPts val="1300"/>
              <a:buChar char="-"/>
            </a:pPr>
            <a:r>
              <a:rPr lang="en"/>
              <a:t>The </a:t>
            </a:r>
            <a:r>
              <a:rPr lang="en"/>
              <a:t>predictive</a:t>
            </a:r>
            <a:r>
              <a:rPr lang="en"/>
              <a:t> model will take into account every factor that has been answered in the questionnaire and aim to </a:t>
            </a:r>
            <a:r>
              <a:rPr lang="en"/>
              <a:t>prescribe</a:t>
            </a:r>
            <a:r>
              <a:rPr lang="en"/>
              <a:t> those with mental health issues a workout that could possibly improve their mood and mental health state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Assumptions/Ethical Concerns/Challenges</a:t>
            </a:r>
            <a:endParaRPr/>
          </a:p>
        </p:txBody>
      </p:sp>
      <p:sp>
        <p:nvSpPr>
          <p:cNvPr id="172" name="Google Shape;172;p18"/>
          <p:cNvSpPr txBox="1"/>
          <p:nvPr>
            <p:ph idx="1" type="body"/>
          </p:nvPr>
        </p:nvSpPr>
        <p:spPr>
          <a:xfrm>
            <a:off x="1297500" y="1116150"/>
            <a:ext cx="3531300" cy="22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Assumptions:</a:t>
            </a:r>
            <a:endParaRPr u="sng"/>
          </a:p>
          <a:p>
            <a:pPr indent="-311150" lvl="0" marL="457200" rtl="0" algn="l">
              <a:spcBef>
                <a:spcPts val="1200"/>
              </a:spcBef>
              <a:spcAft>
                <a:spcPts val="0"/>
              </a:spcAft>
              <a:buSzPts val="1300"/>
              <a:buAutoNum type="arabicPeriod"/>
            </a:pPr>
            <a:r>
              <a:rPr lang="en"/>
              <a:t>People’s interest in filling out a survey</a:t>
            </a:r>
            <a:endParaRPr/>
          </a:p>
          <a:p>
            <a:pPr indent="-311150" lvl="0" marL="457200" rtl="0" algn="l">
              <a:spcBef>
                <a:spcPts val="0"/>
              </a:spcBef>
              <a:spcAft>
                <a:spcPts val="0"/>
              </a:spcAft>
              <a:buSzPts val="1300"/>
              <a:buAutoNum type="arabicPeriod"/>
            </a:pPr>
            <a:r>
              <a:rPr lang="en"/>
              <a:t>Population of surveyees are of varying mental health states</a:t>
            </a:r>
            <a:endParaRPr/>
          </a:p>
          <a:p>
            <a:pPr indent="-298450" lvl="1" marL="914400" rtl="0" algn="l">
              <a:spcBef>
                <a:spcPts val="0"/>
              </a:spcBef>
              <a:spcAft>
                <a:spcPts val="0"/>
              </a:spcAft>
              <a:buSzPts val="1100"/>
              <a:buAutoNum type="alphaLcPeriod"/>
            </a:pPr>
            <a:r>
              <a:rPr lang="en"/>
              <a:t>Only receiving answers that pertain to people with great mental health</a:t>
            </a:r>
            <a:endParaRPr/>
          </a:p>
          <a:p>
            <a:pPr indent="-311150" lvl="0" marL="457200" rtl="0" algn="l">
              <a:spcBef>
                <a:spcPts val="0"/>
              </a:spcBef>
              <a:spcAft>
                <a:spcPts val="0"/>
              </a:spcAft>
              <a:buSzPts val="1300"/>
              <a:buAutoNum type="arabicPeriod"/>
            </a:pPr>
            <a:r>
              <a:rPr lang="en"/>
              <a:t>Gym’s interest in holding a study</a:t>
            </a:r>
            <a:endParaRPr/>
          </a:p>
          <a:p>
            <a:pPr indent="-298450" lvl="1" marL="914400" rtl="0" algn="l">
              <a:spcBef>
                <a:spcPts val="0"/>
              </a:spcBef>
              <a:spcAft>
                <a:spcPts val="0"/>
              </a:spcAft>
              <a:buSzPts val="1100"/>
              <a:buAutoNum type="alphaLcPeriod"/>
            </a:pPr>
            <a:r>
              <a:rPr lang="en"/>
              <a:t>Having space for people to take a survey that could take 15-20 minutes</a:t>
            </a:r>
            <a:endParaRPr/>
          </a:p>
        </p:txBody>
      </p:sp>
      <p:sp>
        <p:nvSpPr>
          <p:cNvPr id="173" name="Google Shape;173;p18"/>
          <p:cNvSpPr txBox="1"/>
          <p:nvPr>
            <p:ph idx="1" type="body"/>
          </p:nvPr>
        </p:nvSpPr>
        <p:spPr>
          <a:xfrm>
            <a:off x="4910075" y="1116150"/>
            <a:ext cx="3531300" cy="22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Ethical Concerns:</a:t>
            </a:r>
            <a:endParaRPr u="sng"/>
          </a:p>
          <a:p>
            <a:pPr indent="-311150" lvl="0" marL="457200" rtl="0" algn="l">
              <a:spcBef>
                <a:spcPts val="1200"/>
              </a:spcBef>
              <a:spcAft>
                <a:spcPts val="0"/>
              </a:spcAft>
              <a:buSzPts val="1300"/>
              <a:buAutoNum type="arabicPeriod"/>
            </a:pPr>
            <a:r>
              <a:rPr lang="en"/>
              <a:t>Recording of medical information</a:t>
            </a:r>
            <a:endParaRPr/>
          </a:p>
          <a:p>
            <a:pPr indent="-298450" lvl="1" marL="914400" rtl="0" algn="l">
              <a:spcBef>
                <a:spcPts val="0"/>
              </a:spcBef>
              <a:spcAft>
                <a:spcPts val="0"/>
              </a:spcAft>
              <a:buSzPts val="1100"/>
              <a:buAutoNum type="alphaLcPeriod"/>
            </a:pPr>
            <a:r>
              <a:rPr lang="en"/>
              <a:t>Mental health history is very serious and any kind of breach could be horrible</a:t>
            </a:r>
            <a:endParaRPr/>
          </a:p>
          <a:p>
            <a:pPr indent="-311150" lvl="0" marL="457200" rtl="0" algn="l">
              <a:spcBef>
                <a:spcPts val="0"/>
              </a:spcBef>
              <a:spcAft>
                <a:spcPts val="0"/>
              </a:spcAft>
              <a:buSzPts val="1300"/>
              <a:buAutoNum type="arabicPeriod"/>
            </a:pPr>
            <a:r>
              <a:rPr lang="en"/>
              <a:t>Asking people to take the survey</a:t>
            </a:r>
            <a:endParaRPr/>
          </a:p>
          <a:p>
            <a:pPr indent="-298450" lvl="1" marL="914400" rtl="0" algn="l">
              <a:spcBef>
                <a:spcPts val="0"/>
              </a:spcBef>
              <a:spcAft>
                <a:spcPts val="0"/>
              </a:spcAft>
              <a:buSzPts val="1100"/>
              <a:buAutoNum type="alphaLcPeriod"/>
            </a:pPr>
            <a:r>
              <a:rPr lang="en"/>
              <a:t>Idealistic to expect everyone to take the survey</a:t>
            </a:r>
            <a:endParaRPr/>
          </a:p>
          <a:p>
            <a:pPr indent="-298450" lvl="1" marL="914400" rtl="0" algn="l">
              <a:spcBef>
                <a:spcPts val="0"/>
              </a:spcBef>
              <a:spcAft>
                <a:spcPts val="0"/>
              </a:spcAft>
              <a:buSzPts val="1100"/>
              <a:buAutoNum type="alphaLcPeriod"/>
            </a:pPr>
            <a:r>
              <a:rPr lang="en"/>
              <a:t>Could recommend as mandatory, but that could raise issues</a:t>
            </a:r>
            <a:endParaRPr/>
          </a:p>
        </p:txBody>
      </p:sp>
      <p:sp>
        <p:nvSpPr>
          <p:cNvPr id="174" name="Google Shape;174;p18"/>
          <p:cNvSpPr txBox="1"/>
          <p:nvPr>
            <p:ph idx="1" type="body"/>
          </p:nvPr>
        </p:nvSpPr>
        <p:spPr>
          <a:xfrm>
            <a:off x="1222800" y="3376650"/>
            <a:ext cx="7273500" cy="16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Challenges</a:t>
            </a:r>
            <a:r>
              <a:rPr lang="en" u="sng"/>
              <a:t>:</a:t>
            </a:r>
            <a:endParaRPr u="sng"/>
          </a:p>
          <a:p>
            <a:pPr indent="-311150" lvl="0" marL="457200" rtl="0" algn="l">
              <a:spcBef>
                <a:spcPts val="1200"/>
              </a:spcBef>
              <a:spcAft>
                <a:spcPts val="0"/>
              </a:spcAft>
              <a:buSzPts val="1300"/>
              <a:buAutoNum type="arabicPeriod"/>
            </a:pPr>
            <a:r>
              <a:rPr lang="en"/>
              <a:t>Missing data due to ethical concerns</a:t>
            </a:r>
            <a:endParaRPr/>
          </a:p>
          <a:p>
            <a:pPr indent="-311150" lvl="0" marL="457200" rtl="0" algn="l">
              <a:spcBef>
                <a:spcPts val="0"/>
              </a:spcBef>
              <a:spcAft>
                <a:spcPts val="0"/>
              </a:spcAft>
              <a:buSzPts val="1300"/>
              <a:buAutoNum type="arabicPeriod"/>
            </a:pPr>
            <a:r>
              <a:rPr lang="en"/>
              <a:t>Creating a predictive model that successfully finds trends between all factors</a:t>
            </a:r>
            <a:endParaRPr/>
          </a:p>
          <a:p>
            <a:pPr indent="-311150" lvl="0" marL="457200" rtl="0" algn="l">
              <a:spcBef>
                <a:spcPts val="0"/>
              </a:spcBef>
              <a:spcAft>
                <a:spcPts val="0"/>
              </a:spcAft>
              <a:buSzPts val="1300"/>
              <a:buAutoNum type="arabicPeriod"/>
            </a:pPr>
            <a:r>
              <a:rPr lang="en"/>
              <a:t>Time to create the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0" name="Google Shape;180;p19"/>
          <p:cNvSpPr txBox="1"/>
          <p:nvPr>
            <p:ph idx="1" type="body"/>
          </p:nvPr>
        </p:nvSpPr>
        <p:spPr>
          <a:xfrm>
            <a:off x="1297500" y="1352775"/>
            <a:ext cx="7038900" cy="31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 conclusion, there appears to be a strong correlation between working out and improving mental health. With the help of the quality of life surveys and finding ways to solve the ethical concerns, we will be on the way to find new ways to combat mental health issues.</a:t>
            </a:r>
            <a:endParaRPr sz="1200"/>
          </a:p>
          <a:p>
            <a:pPr indent="0" lvl="0" marL="0" rtl="0" algn="l">
              <a:spcBef>
                <a:spcPts val="1200"/>
              </a:spcBef>
              <a:spcAft>
                <a:spcPts val="0"/>
              </a:spcAft>
              <a:buNone/>
            </a:pPr>
            <a:r>
              <a:rPr lang="en" sz="1200"/>
              <a:t>Later, additional opportunities that could arise with a successful case study and predictive model:</a:t>
            </a:r>
            <a:endParaRPr sz="1200"/>
          </a:p>
          <a:p>
            <a:pPr indent="-304800" lvl="0" marL="457200" rtl="0" algn="l">
              <a:spcBef>
                <a:spcPts val="1200"/>
              </a:spcBef>
              <a:spcAft>
                <a:spcPts val="0"/>
              </a:spcAft>
              <a:buSzPts val="1200"/>
              <a:buChar char="-"/>
            </a:pPr>
            <a:r>
              <a:rPr lang="en" sz="1200"/>
              <a:t>Utilizing data regarding diets as an extra factor for the predictive model. Healthy diets could be prescribed along workout routines for each individual</a:t>
            </a:r>
            <a:endParaRPr sz="1200"/>
          </a:p>
          <a:p>
            <a:pPr indent="-304800" lvl="0" marL="457200" rtl="0" algn="l">
              <a:spcBef>
                <a:spcPts val="0"/>
              </a:spcBef>
              <a:spcAft>
                <a:spcPts val="0"/>
              </a:spcAft>
              <a:buSzPts val="1200"/>
              <a:buChar char="-"/>
            </a:pPr>
            <a:r>
              <a:rPr lang="en" sz="1200"/>
              <a:t>Researching whether specific gym clothes increase the effectiveness of a workout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86" name="Google Shape;186;p20"/>
          <p:cNvSpPr txBox="1"/>
          <p:nvPr>
            <p:ph idx="1" type="body"/>
          </p:nvPr>
        </p:nvSpPr>
        <p:spPr>
          <a:xfrm>
            <a:off x="1297500" y="1165725"/>
            <a:ext cx="7038900" cy="3312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trends.google.com (2012). Google Trends</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Smith, J. (2021, January 27). </a:t>
            </a:r>
            <a:r>
              <a:rPr i="1" lang="en" sz="1200">
                <a:latin typeface="Times New Roman"/>
                <a:ea typeface="Times New Roman"/>
                <a:cs typeface="Times New Roman"/>
                <a:sym typeface="Times New Roman"/>
              </a:rPr>
              <a:t>Mindset minds: What is a neurotransmitter?</a:t>
            </a:r>
            <a:r>
              <a:rPr lang="en" sz="1200">
                <a:latin typeface="Times New Roman"/>
                <a:ea typeface="Times New Roman"/>
                <a:cs typeface="Times New Roman"/>
                <a:sym typeface="Times New Roman"/>
              </a:rPr>
              <a:t> Mindset Health.</a:t>
            </a:r>
            <a:endParaRPr sz="1200">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latin typeface="Times New Roman"/>
                <a:ea typeface="Times New Roman"/>
                <a:cs typeface="Times New Roman"/>
                <a:sym typeface="Times New Roman"/>
              </a:rPr>
              <a:t>Retrieved September 14, 2022, from</a:t>
            </a:r>
            <a:endParaRPr sz="1200">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u="sng">
                <a:latin typeface="Times New Roman"/>
                <a:ea typeface="Times New Roman"/>
                <a:cs typeface="Times New Roman"/>
                <a:sym typeface="Times New Roman"/>
                <a:hlinkClick r:id="rId3"/>
              </a:rPr>
              <a:t>https://www.mindsethealth.com/matter/what-are-neurotransmitters</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Arial"/>
                <a:ea typeface="Arial"/>
                <a:cs typeface="Arial"/>
                <a:sym typeface="Arial"/>
              </a:rPr>
              <a:t>Williams, D. (2019, November 9). </a:t>
            </a:r>
            <a:r>
              <a:rPr i="1" lang="en" sz="1100">
                <a:latin typeface="Arial"/>
                <a:ea typeface="Arial"/>
                <a:cs typeface="Arial"/>
                <a:sym typeface="Arial"/>
              </a:rPr>
              <a:t>Good gut bacteria help prevent breast cancer</a:t>
            </a:r>
            <a:r>
              <a:rPr lang="en" sz="1100">
                <a:latin typeface="Arial"/>
                <a:ea typeface="Arial"/>
                <a:cs typeface="Arial"/>
                <a:sym typeface="Arial"/>
              </a:rPr>
              <a:t>. Protect Your Breasts.</a:t>
            </a:r>
            <a:endParaRPr sz="1100">
              <a:latin typeface="Arial"/>
              <a:ea typeface="Arial"/>
              <a:cs typeface="Arial"/>
              <a:sym typeface="Arial"/>
            </a:endParaRPr>
          </a:p>
          <a:p>
            <a:pPr indent="0" lvl="0" marL="457200" rtl="0" algn="l">
              <a:lnSpc>
                <a:spcPct val="100000"/>
              </a:lnSpc>
              <a:spcBef>
                <a:spcPts val="0"/>
              </a:spcBef>
              <a:spcAft>
                <a:spcPts val="0"/>
              </a:spcAft>
              <a:buNone/>
            </a:pPr>
            <a:r>
              <a:rPr lang="en" sz="1100">
                <a:latin typeface="Arial"/>
                <a:ea typeface="Arial"/>
                <a:cs typeface="Arial"/>
                <a:sym typeface="Arial"/>
              </a:rPr>
              <a:t>Retrieved October 27, 2022, from https://protectyourbreasts.com/good-gut-bacteria-help-prevent-breast-cancer/ </a:t>
            </a:r>
            <a:endParaRPr sz="1100">
              <a:latin typeface="Arial"/>
              <a:ea typeface="Arial"/>
              <a:cs typeface="Arial"/>
              <a:sym typeface="Arial"/>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457200" lvl="0" marL="0" rtl="0" algn="l">
              <a:lnSpc>
                <a:spcPct val="20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