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0F829-5D5B-424F-97D8-631F03AF04F9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679A-CB70-4D2A-B8BA-4393233CD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1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2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6A82-755E-460E-B35D-E39F3D396D2A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3091-F6BE-4B06-AA5B-D559CD87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stamp/stamp.jsp?tp=&amp;arnumber=1124128" TargetMode="External"/><Relationship Id="rId3" Type="http://schemas.openxmlformats.org/officeDocument/2006/relationships/hyperlink" Target="https://www.sciencedirect.com/science/article/pii/0034425793900405" TargetMode="External"/><Relationship Id="rId7" Type="http://schemas.openxmlformats.org/officeDocument/2006/relationships/hyperlink" Target="https://pdfs.semanticscholar.org/dc83/961a63ee99ef988f14ad04e19cece2a70ad3.pdf" TargetMode="External"/><Relationship Id="rId12" Type="http://schemas.openxmlformats.org/officeDocument/2006/relationships/hyperlink" Target="https://sites.google.com/a/irri.org/oryza2000/downloads" TargetMode="External"/><Relationship Id="rId2" Type="http://schemas.openxmlformats.org/officeDocument/2006/relationships/hyperlink" Target="https://landsat.usgs.gov/what-are-band-designations-landsat-satellit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eonscience.org/lidar-basics" TargetMode="External"/><Relationship Id="rId11" Type="http://schemas.openxmlformats.org/officeDocument/2006/relationships/hyperlink" Target="https://sites.google.com/a/irri.org/oryza2000/events/training-workshop/oryza-training-program-for-basic" TargetMode="External"/><Relationship Id="rId5" Type="http://schemas.openxmlformats.org/officeDocument/2006/relationships/hyperlink" Target="http://cstars.metro.ucdavis.edu/files/2213/4645/5933/7_Whiting_SPIE2006_CottonRS.pdf" TargetMode="External"/><Relationship Id="rId10" Type="http://schemas.openxmlformats.org/officeDocument/2006/relationships/hyperlink" Target="https://www.youtube.com/watch?v=4gMVoLTRMvY" TargetMode="External"/><Relationship Id="rId4" Type="http://schemas.openxmlformats.org/officeDocument/2006/relationships/hyperlink" Target="http://www.csr.utexas.edu/projects/rs/hrs/hyper.html" TargetMode="External"/><Relationship Id="rId9" Type="http://schemas.openxmlformats.org/officeDocument/2006/relationships/hyperlink" Target="http://ieeexplore.ieee.org/stamp/stamp.jsp?tp=&amp;arnumber=68271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237" y="1246907"/>
            <a:ext cx="1114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rgbClr val="C00000"/>
                </a:solidFill>
              </a:rPr>
              <a:t>Different Sensors Which Are Important For Scientific Decision-making In The Field Of Agriculture</a:t>
            </a:r>
          </a:p>
          <a:p>
            <a:pPr algn="just"/>
            <a:endParaRPr lang="en-IN" sz="2000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Satellite-based – Optical sensors : </a:t>
            </a:r>
            <a:r>
              <a:rPr lang="en-IN" sz="2000" dirty="0" smtClean="0">
                <a:hlinkClick r:id="rId2"/>
              </a:rPr>
              <a:t>Multi-spectral &amp; PAN</a:t>
            </a:r>
            <a:r>
              <a:rPr lang="en-IN" sz="2000" dirty="0" smtClean="0"/>
              <a:t> (</a:t>
            </a:r>
            <a:r>
              <a:rPr lang="en-IN" sz="2000" dirty="0" smtClean="0">
                <a:hlinkClick r:id="rId3"/>
              </a:rPr>
              <a:t>Anderson et al., 1993</a:t>
            </a:r>
            <a:r>
              <a:rPr lang="en-IN" sz="2000" dirty="0" smtClean="0"/>
              <a:t>), </a:t>
            </a:r>
            <a:r>
              <a:rPr lang="en-IN" sz="2000" dirty="0" smtClean="0">
                <a:hlinkClick r:id="rId4"/>
              </a:rPr>
              <a:t>Hyperspectral</a:t>
            </a:r>
            <a:r>
              <a:rPr lang="en-IN" sz="2000" dirty="0" smtClean="0"/>
              <a:t> (</a:t>
            </a:r>
            <a:r>
              <a:rPr lang="en-IN" sz="2000" dirty="0" smtClean="0">
                <a:hlinkClick r:id="rId5"/>
              </a:rPr>
              <a:t>Whiting et al., 2006</a:t>
            </a:r>
            <a:r>
              <a:rPr lang="en-IN" sz="2000" dirty="0" smtClean="0"/>
              <a:t>); </a:t>
            </a:r>
            <a:r>
              <a:rPr lang="en-IN" sz="2000" dirty="0" smtClean="0">
                <a:hlinkClick r:id="rId6"/>
              </a:rPr>
              <a:t>LiDAR</a:t>
            </a:r>
            <a:r>
              <a:rPr lang="en-IN" sz="2000" dirty="0" smtClean="0"/>
              <a:t> (</a:t>
            </a:r>
            <a:r>
              <a:rPr lang="en-IN" sz="2000" dirty="0" smtClean="0">
                <a:hlinkClick r:id="rId7"/>
              </a:rPr>
              <a:t>Qi Chen, 2013</a:t>
            </a:r>
            <a:r>
              <a:rPr lang="en-IN" sz="2000" dirty="0" smtClean="0"/>
              <a:t>); </a:t>
            </a:r>
            <a:r>
              <a:rPr lang="en-IN" sz="2000" dirty="0" smtClean="0">
                <a:hlinkClick r:id="rId8"/>
              </a:rPr>
              <a:t>Microwave sensors</a:t>
            </a:r>
            <a:r>
              <a:rPr lang="en-IN" sz="2000" dirty="0" smtClean="0"/>
              <a:t> (</a:t>
            </a:r>
            <a:r>
              <a:rPr lang="en-IN" sz="2000" dirty="0" smtClean="0">
                <a:hlinkClick r:id="rId9"/>
              </a:rPr>
              <a:t>Wiseman et al., 2014</a:t>
            </a:r>
            <a:r>
              <a:rPr lang="en-IN" sz="20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Air-borne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Ground-based</a:t>
            </a:r>
          </a:p>
          <a:p>
            <a:pPr marL="817200" indent="-457200" algn="just">
              <a:buFont typeface="+mj-lt"/>
              <a:buAutoNum type="alphaLcPeriod"/>
            </a:pPr>
            <a:r>
              <a:rPr lang="en-IN" sz="2000" dirty="0" smtClean="0"/>
              <a:t>Fixed (Soil Moisture-SM sensors, Weather-AWS, Flux Towers, GPS, TLS, </a:t>
            </a:r>
            <a:r>
              <a:rPr lang="en-IN" sz="2000" dirty="0" err="1" smtClean="0"/>
              <a:t>MRSensor</a:t>
            </a:r>
            <a:r>
              <a:rPr lang="en-IN" sz="2000" dirty="0" smtClean="0"/>
              <a:t>)</a:t>
            </a:r>
          </a:p>
          <a:p>
            <a:pPr marL="817200" indent="-457200" algn="just">
              <a:buFont typeface="+mj-lt"/>
              <a:buAutoNum type="alphaLcPeriod"/>
            </a:pPr>
            <a:r>
              <a:rPr lang="en-IN" sz="2000" dirty="0" smtClean="0"/>
              <a:t>Hand-held (Canopy </a:t>
            </a:r>
            <a:r>
              <a:rPr lang="en-IN" sz="2000" dirty="0" err="1" smtClean="0"/>
              <a:t>Analyzer</a:t>
            </a:r>
            <a:r>
              <a:rPr lang="en-IN" sz="2000" dirty="0" smtClean="0"/>
              <a:t>, Nutrition Analyser, </a:t>
            </a:r>
            <a:r>
              <a:rPr lang="en-IN" sz="2000" dirty="0" err="1" smtClean="0"/>
              <a:t>Spectro</a:t>
            </a:r>
            <a:r>
              <a:rPr lang="en-IN" sz="2000" dirty="0" smtClean="0"/>
              <a:t>-radiometer, </a:t>
            </a:r>
            <a:r>
              <a:rPr lang="en-IN" sz="2000" dirty="0" err="1" smtClean="0"/>
              <a:t>SMsensor</a:t>
            </a:r>
            <a:r>
              <a:rPr lang="en-IN" sz="2000" dirty="0" smtClean="0"/>
              <a:t>, GPS, </a:t>
            </a:r>
            <a:r>
              <a:rPr lang="en-IN" sz="2000" dirty="0" smtClean="0">
                <a:hlinkClick r:id="rId10"/>
              </a:rPr>
              <a:t>Soil Nutrient sensor</a:t>
            </a:r>
            <a:r>
              <a:rPr lang="en-IN" sz="2000" dirty="0" smtClean="0"/>
              <a:t>)</a:t>
            </a:r>
          </a:p>
          <a:p>
            <a:pPr marL="360000" algn="just"/>
            <a:endParaRPr lang="en-IN" sz="2000" dirty="0" smtClean="0"/>
          </a:p>
          <a:p>
            <a:pPr algn="just"/>
            <a:r>
              <a:rPr lang="en-IN" sz="2000" dirty="0" smtClean="0">
                <a:solidFill>
                  <a:srgbClr val="C00000"/>
                </a:solidFill>
              </a:rPr>
              <a:t>How These Data Can Be Used In Designing Decision Support System (DSS)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just"/>
            <a:r>
              <a:rPr lang="en-IN" sz="2000" dirty="0" smtClean="0">
                <a:hlinkClick r:id="rId11"/>
              </a:rPr>
              <a:t>https://sites.google.com/a/irri.org/oryza2000/events/training-workshop/oryza-training-program-for-basic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 smtClean="0">
                <a:hlinkClick r:id="rId12"/>
              </a:rPr>
              <a:t>https://sites.google.com/a/irri.org/oryza2000/downloads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2600" y="6409748"/>
            <a:ext cx="2743200" cy="365125"/>
          </a:xfrm>
        </p:spPr>
        <p:txBody>
          <a:bodyPr/>
          <a:lstStyle/>
          <a:p>
            <a:pPr algn="r"/>
            <a:fld id="{B2FB3EBA-8611-4217-B899-003924887563}" type="datetime1">
              <a:rPr lang="en-IN" smtClean="0"/>
              <a:pPr algn="r"/>
              <a:t>06-03-2018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13200" y="249381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GNR631 tutorial – (06.03.2018) TUESDAY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87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2018-03-06T06:29:59Z</dcterms:created>
  <dcterms:modified xsi:type="dcterms:W3CDTF">2018-03-06T07:34:49Z</dcterms:modified>
</cp:coreProperties>
</file>