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3" r:id="rId3"/>
    <p:sldId id="264" r:id="rId4"/>
    <p:sldId id="265" r:id="rId5"/>
    <p:sldId id="266" r:id="rId6"/>
    <p:sldId id="268" r:id="rId7"/>
    <p:sldId id="267" r:id="rId8"/>
    <p:sldId id="269" r:id="rId9"/>
    <p:sldId id="261" r:id="rId10"/>
    <p:sldId id="270" r:id="rId11"/>
    <p:sldId id="258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5492D-D781-4222-8972-CECF0B1E6B23}" type="datetimeFigureOut">
              <a:rPr lang="en-IN" smtClean="0"/>
              <a:t>15-03-2018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74DDA-5E42-405B-B522-E8CBDBEB5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849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Effect of absorption coefficient</a:t>
            </a:r>
            <a:r>
              <a:rPr lang="en-IN" baseline="0" dirty="0" smtClean="0"/>
              <a:t> on reflectance. </a:t>
            </a:r>
          </a:p>
          <a:p>
            <a:r>
              <a:rPr lang="en-IN" baseline="0" dirty="0" smtClean="0"/>
              <a:t>Also show that some peaks (dry matter and water) are around same region.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36252-D3E0-4E17-AC99-5EE78B92D845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710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Xanthophyll cycle: 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 order to protect itself from absorbing too much light, and thus causing </a:t>
            </a:r>
            <a:r>
              <a:rPr lang="en-I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photoinhibition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Xanthophyll cycle converts pigments that do not quench energy into ones that do. When a plant receives too much light, the xanthophyll cycle changes </a:t>
            </a:r>
            <a:r>
              <a:rPr lang="en-I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violoxanthin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 </a:t>
            </a:r>
            <a:r>
              <a:rPr lang="en-I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antheraxanthin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I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zeaxanthin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are </a:t>
            </a:r>
            <a:r>
              <a:rPr lang="en-I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photoprotective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pigments. 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PRInorm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helps in normalization of the values considering chlorophyll content(red edge) and canopy structure(RDVI). </a:t>
            </a:r>
          </a:p>
          <a:p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TCARI=Transformed Chlorophyll Absorption Reflectance Index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IN" b="1" dirty="0" smtClean="0"/>
              <a:t>OCAVI=Optimized soil adjusted vegetation index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36252-D3E0-4E17-AC99-5EE78B92D845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917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288-D218-4C3F-875A-61EF596B80D5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D8469-F4E8-47E3-90D2-3F16E2CA3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23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288-D218-4C3F-875A-61EF596B80D5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D8469-F4E8-47E3-90D2-3F16E2CA3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58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288-D218-4C3F-875A-61EF596B80D5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D8469-F4E8-47E3-90D2-3F16E2CA3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66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288-D218-4C3F-875A-61EF596B80D5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D8469-F4E8-47E3-90D2-3F16E2CA3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81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288-D218-4C3F-875A-61EF596B80D5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D8469-F4E8-47E3-90D2-3F16E2CA3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24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288-D218-4C3F-875A-61EF596B80D5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D8469-F4E8-47E3-90D2-3F16E2CA3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03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288-D218-4C3F-875A-61EF596B80D5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D8469-F4E8-47E3-90D2-3F16E2CA3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78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288-D218-4C3F-875A-61EF596B80D5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D8469-F4E8-47E3-90D2-3F16E2CA3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8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288-D218-4C3F-875A-61EF596B80D5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D8469-F4E8-47E3-90D2-3F16E2CA3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7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288-D218-4C3F-875A-61EF596B80D5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D8469-F4E8-47E3-90D2-3F16E2CA3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40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288-D218-4C3F-875A-61EF596B80D5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D8469-F4E8-47E3-90D2-3F16E2CA3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37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0288-D218-4C3F-875A-61EF596B80D5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D8469-F4E8-47E3-90D2-3F16E2CA3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29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9110" y="614148"/>
            <a:ext cx="20471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GNR 631 </a:t>
            </a:r>
          </a:p>
          <a:p>
            <a:pPr algn="ctr"/>
            <a:r>
              <a:rPr lang="en-IN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Tutorial</a:t>
            </a:r>
            <a:endParaRPr lang="en-IN" sz="35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86751" y="2320119"/>
            <a:ext cx="225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Date: 15</a:t>
            </a:r>
            <a:r>
              <a:rPr lang="en-I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March 2018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2765" y="3630305"/>
            <a:ext cx="6851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Spectroradiometer based hyperspectral data and its use</a:t>
            </a:r>
            <a:endParaRPr lang="en-IN" sz="3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40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699"/>
            <a:ext cx="6249609" cy="4158463"/>
          </a:xfrm>
          <a:prstGeom prst="rect">
            <a:avLst/>
          </a:prstGeom>
        </p:spPr>
      </p:pic>
      <p:pic>
        <p:nvPicPr>
          <p:cNvPr id="4" name="pi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026" y="2618930"/>
            <a:ext cx="6388974" cy="42390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42196" y="93417"/>
            <a:ext cx="64367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collect spectroradiometer data</a:t>
            </a:r>
            <a:endParaRPr lang="en-IN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0878" y="2249598"/>
            <a:ext cx="277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 Sunlight condition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0586" y="5306341"/>
            <a:ext cx="277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Diffused sunlight condition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9342" y="1326268"/>
            <a:ext cx="306877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and reference both are barium sulphate plate in both the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592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81333" cy="4865427"/>
          </a:xfrm>
          <a:prstGeom prst="rect">
            <a:avLst/>
          </a:prstGeom>
        </p:spPr>
      </p:pic>
      <p:pic>
        <p:nvPicPr>
          <p:cNvPr id="3" name="pi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46" y="4114800"/>
            <a:ext cx="45720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60563" y="25177"/>
            <a:ext cx="54181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Variability in data for same leaf</a:t>
            </a:r>
            <a:endParaRPr lang="en-IN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287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945630" y="6441484"/>
            <a:ext cx="2057400" cy="365125"/>
          </a:xfrm>
        </p:spPr>
        <p:txBody>
          <a:bodyPr/>
          <a:lstStyle/>
          <a:p>
            <a:fld id="{A7F21585-E2BF-4A31-A751-A2487496342A}" type="slidenum">
              <a:rPr lang="en-IN" smtClean="0"/>
              <a:t>12</a:t>
            </a:fld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639145" y="1382"/>
            <a:ext cx="639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 indices for Water stress detection</a:t>
            </a:r>
            <a:endParaRPr lang="en-I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242956" y="5640032"/>
                <a:ext cx="758560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𝑇𝐶𝐴𝑅𝐼</m:t>
                      </m:r>
                      <m:r>
                        <a:rPr lang="en-IN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=3[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700 − </m:t>
                          </m:r>
                          <m: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670</m:t>
                          </m:r>
                        </m:e>
                      </m:d>
                      <m:r>
                        <a:rPr lang="en-I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−0.2 ∗</m:t>
                      </m:r>
                      <m:d>
                        <m:dPr>
                          <m:ctrlPr>
                            <a:rPr lang="en-I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pt-BR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700 − </m:t>
                          </m:r>
                          <m:r>
                            <m:rPr>
                              <m:nor/>
                            </m:rPr>
                            <a:rPr lang="pt-BR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  <m:r>
                            <a:rPr lang="en-I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550</m:t>
                          </m:r>
                        </m:e>
                      </m:d>
                      <m:r>
                        <a:rPr lang="en-I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</m:t>
                      </m:r>
                      <m:r>
                        <m:rPr>
                          <m:nor/>
                        </m:rPr>
                        <a:rPr lang="pt-BR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pt-BR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700 − </m:t>
                      </m:r>
                      <m:r>
                        <m:rPr>
                          <m:nor/>
                        </m:rPr>
                        <a:rPr lang="pt-BR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pt-BR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670</m:t>
                      </m:r>
                      <m:r>
                        <a:rPr lang="en-I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56" y="5640032"/>
                <a:ext cx="7585603" cy="400110"/>
              </a:xfrm>
              <a:prstGeom prst="rect">
                <a:avLst/>
              </a:prstGeom>
              <a:blipFill rotWithShape="0">
                <a:blip r:embed="rId3"/>
                <a:stretch>
                  <a:fillRect r="-2412" b="-1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242956" y="4910104"/>
                <a:ext cx="4497963" cy="672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𝑂𝑆𝑉𝐼</m:t>
                      </m:r>
                      <m:r>
                        <a:rPr lang="en-I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=(1+0.16)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IN" sz="2000" b="0" i="0" dirty="0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800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–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IN" sz="2000" b="0" i="0" dirty="0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670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IN" sz="2000" b="0" i="0" dirty="0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800 ∗ </m:t>
                          </m:r>
                          <m:r>
                            <m:rPr>
                              <m:nor/>
                            </m:rPr>
                            <a:rPr lang="en-IN" sz="2000" b="0" i="0" dirty="0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IN" sz="2000" b="0" i="0" dirty="0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670 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IN" sz="2000" b="0" i="0" dirty="0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0.16 </m:t>
                          </m:r>
                        </m:den>
                      </m:f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56" y="4910104"/>
                <a:ext cx="4497963" cy="6724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42956" y="3912787"/>
            <a:ext cx="4862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Sensitive index towards chlorophyll content</a:t>
            </a:r>
            <a:endParaRPr lang="en-IN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352768" y="4369193"/>
                <a:ext cx="4053874" cy="5315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𝑇𝐶𝐴𝑅𝐼</m:t>
                        </m:r>
                      </m:num>
                      <m:den>
                        <m:r>
                          <a:rPr lang="en-IN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𝑂𝑆𝑉𝐼</m:t>
                        </m:r>
                      </m:den>
                    </m:f>
                  </m:oMath>
                </a14:m>
                <a:r>
                  <a:rPr lang="en-IN" sz="2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IN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ratio   and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I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𝑁𝐷𝑉𝐼</m:t>
                    </m:r>
                  </m:oMath>
                </a14:m>
                <a:endParaRPr lang="en-IN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68" y="4369193"/>
                <a:ext cx="4053874" cy="531556"/>
              </a:xfrm>
              <a:prstGeom prst="rect">
                <a:avLst/>
              </a:prstGeom>
              <a:blipFill rotWithShape="0">
                <a:blip r:embed="rId5"/>
                <a:stretch>
                  <a:fillRect t="-6897" b="-149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82981" y="578931"/>
            <a:ext cx="8211434" cy="2606040"/>
            <a:chOff x="482981" y="578931"/>
            <a:chExt cx="8211434" cy="26060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/>
                <p:cNvSpPr/>
                <p:nvPr/>
              </p:nvSpPr>
              <p:spPr>
                <a:xfrm>
                  <a:off x="1050643" y="806242"/>
                  <a:ext cx="2436821" cy="5855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I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𝑃𝑅𝐼</m:t>
                      </m:r>
                      <m:r>
                        <a:rPr lang="en-I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550 –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531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550</m:t>
                          </m:r>
                          <m:r>
                            <m:rPr>
                              <m:nor/>
                            </m:rPr>
                            <a:rPr lang="en-IN" sz="2000" b="0" i="0" dirty="0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IN" sz="2000" b="0" i="0" dirty="0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531</m:t>
                          </m:r>
                        </m:den>
                      </m:f>
                    </m:oMath>
                  </a14:m>
                  <a:r>
                    <a:rPr lang="en-US" sz="20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643" y="806242"/>
                  <a:ext cx="2436821" cy="58554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26"/>
                <p:cNvSpPr/>
                <p:nvPr/>
              </p:nvSpPr>
              <p:spPr>
                <a:xfrm>
                  <a:off x="4480918" y="718326"/>
                  <a:ext cx="3991798" cy="5855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I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𝑃𝑅𝐼𝑛𝑜𝑟𝑚</m:t>
                      </m:r>
                      <m:r>
                        <a:rPr lang="en-I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𝑃𝑅𝐼</m:t>
                      </m:r>
                      <m:r>
                        <a:rPr lang="en-I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∗</m:t>
                      </m:r>
                      <m:r>
                        <a:rPr lang="en-I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𝑅𝐷𝑉𝐼</m:t>
                      </m:r>
                      <m:r>
                        <a:rPr lang="en-I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∗ 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IN" sz="2000" b="0" i="0" dirty="0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700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IN" sz="2000" b="0" i="0" dirty="0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67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den>
                      </m:f>
                    </m:oMath>
                  </a14:m>
                  <a:r>
                    <a:rPr lang="en-US" sz="20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0918" y="718326"/>
                  <a:ext cx="3991798" cy="58554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tangle 28"/>
                <p:cNvSpPr/>
                <p:nvPr/>
              </p:nvSpPr>
              <p:spPr>
                <a:xfrm>
                  <a:off x="5240024" y="1678082"/>
                  <a:ext cx="2869825" cy="6238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I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𝑅𝐷𝑉𝐼</m:t>
                      </m:r>
                      <m:r>
                        <a:rPr lang="en-I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IN" sz="2000" b="0" i="0" dirty="0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800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–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IN" sz="2000" b="0" i="0" dirty="0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600</m:t>
                          </m:r>
                        </m:num>
                        <m:den>
                          <m:r>
                            <a:rPr lang="en-I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𝑠𝑞𝑟𝑡</m:t>
                          </m:r>
                          <m:r>
                            <a:rPr lang="en-I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(</m:t>
                          </m:r>
                          <m:r>
                            <a:rPr lang="en-I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en-I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800+</m:t>
                          </m:r>
                          <m:r>
                            <a:rPr lang="en-I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en-I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600)</m:t>
                          </m:r>
                        </m:den>
                      </m:f>
                    </m:oMath>
                  </a14:m>
                  <a:r>
                    <a:rPr lang="en-US" sz="20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0024" y="1678082"/>
                  <a:ext cx="2869825" cy="62388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/>
                <p:cNvSpPr/>
                <p:nvPr/>
              </p:nvSpPr>
              <p:spPr>
                <a:xfrm>
                  <a:off x="5240024" y="2434987"/>
                  <a:ext cx="2963183" cy="5855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IN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𝑅𝑒𝑑</m:t>
                      </m:r>
                      <m:r>
                        <a:rPr lang="en-IN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𝐸𝑑𝑔𝑒</m:t>
                      </m:r>
                      <m:r>
                        <a:rPr lang="en-IN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𝐼𝑛𝑑𝑒𝑥</m:t>
                      </m:r>
                      <m:r>
                        <a:rPr lang="en-I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IN" sz="2000" b="0" i="0" dirty="0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700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IN" sz="2000" i="1" dirty="0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m:rPr>
                              <m:nor/>
                            </m:rPr>
                            <a:rPr lang="en-IN" sz="2000" b="0" i="1" dirty="0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70</m:t>
                          </m:r>
                        </m:den>
                      </m:f>
                    </m:oMath>
                  </a14:m>
                  <a:r>
                    <a:rPr lang="en-US" sz="20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0024" y="2434987"/>
                  <a:ext cx="2963183" cy="58554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/>
            <p:cNvSpPr txBox="1"/>
            <p:nvPr/>
          </p:nvSpPr>
          <p:spPr>
            <a:xfrm>
              <a:off x="4480918" y="1312602"/>
              <a:ext cx="1003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Where,</a:t>
              </a:r>
              <a:endParaRPr lang="en-I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82981" y="578931"/>
              <a:ext cx="8211434" cy="2606040"/>
            </a:xfrm>
            <a:prstGeom prst="round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99149" y="1678082"/>
              <a:ext cx="370749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 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 related to energy dissipation during 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epoxidation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of xanthophyll cycle which is related to water stress</a:t>
              </a:r>
              <a:endPara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78337" y="3229834"/>
            <a:ext cx="8278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Chlorophyll fluorescence is also used for  leaf water stress detection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 and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ChlFlor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pre-visual indicators of water stress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652" y="6179905"/>
            <a:ext cx="9103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en-IN" sz="12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Gitelson</a:t>
            </a:r>
            <a:r>
              <a:rPr lang="en-IN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Anatoly A., John A. </a:t>
            </a:r>
            <a:r>
              <a:rPr lang="en-IN" sz="1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Gamon</a:t>
            </a:r>
            <a:r>
              <a:rPr lang="en-IN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Alexei </a:t>
            </a:r>
            <a:r>
              <a:rPr lang="en-IN" sz="1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Solovchenko</a:t>
            </a:r>
            <a:r>
              <a:rPr lang="en-IN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"Multiple drivers of seasonal change in PRI: Implications </a:t>
            </a:r>
            <a:r>
              <a:rPr lang="en-IN" sz="12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photosynthesis 1. Leaf level." </a:t>
            </a:r>
            <a:r>
              <a:rPr lang="en-IN" sz="12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sensing of environment</a:t>
            </a:r>
            <a:r>
              <a:rPr lang="en-IN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191 (2017): 110-116</a:t>
            </a:r>
            <a:r>
              <a:rPr lang="en-IN" sz="12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Gago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Jorge, et al. "UAVs challenge to assess water stress for sustainable agriculture." </a:t>
            </a:r>
            <a:r>
              <a:rPr lang="en-US" sz="1200" i="1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Agricultural Water Management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153 (2015): 9-19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72454" y="2851709"/>
            <a:ext cx="18389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(Ref.: </a:t>
            </a:r>
            <a:r>
              <a:rPr lang="en-IN" sz="12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Gitelson</a:t>
            </a:r>
            <a:r>
              <a:rPr lang="en-IN" sz="12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al. 2017)</a:t>
            </a:r>
            <a:endParaRPr lang="en-IN" sz="1200" dirty="0"/>
          </a:p>
        </p:txBody>
      </p:sp>
      <p:sp>
        <p:nvSpPr>
          <p:cNvPr id="42" name="Rectangle 41"/>
          <p:cNvSpPr/>
          <p:nvPr/>
        </p:nvSpPr>
        <p:spPr>
          <a:xfrm>
            <a:off x="4788534" y="4003125"/>
            <a:ext cx="16882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(Ref.: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Gago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et al., 2015)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38809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40" y="1202762"/>
            <a:ext cx="6621891" cy="49134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004111" y="311785"/>
            <a:ext cx="567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spectroradiometer in field</a:t>
            </a:r>
            <a:endParaRPr lang="en-IN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31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723" y="969707"/>
            <a:ext cx="457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///GER SIGNATUR FILE///</a:t>
            </a:r>
          </a:p>
          <a:p>
            <a:r>
              <a:rPr lang="en-IN" dirty="0" smtClean="0"/>
              <a:t>name= corn_7_Aug_17_000.sig</a:t>
            </a:r>
          </a:p>
          <a:p>
            <a:r>
              <a:rPr lang="en-IN" dirty="0" smtClean="0"/>
              <a:t>instrument= 1500: 2107</a:t>
            </a:r>
          </a:p>
          <a:p>
            <a:r>
              <a:rPr lang="en-IN" dirty="0" smtClean="0"/>
              <a:t>time= 8/7/2017 1:03:54 PM,8/7/2017 1:03:11 PM</a:t>
            </a:r>
          </a:p>
          <a:p>
            <a:r>
              <a:rPr lang="en-IN" dirty="0" smtClean="0"/>
              <a:t>long= ,</a:t>
            </a:r>
          </a:p>
          <a:p>
            <a:r>
              <a:rPr lang="en-IN" dirty="0" err="1" smtClean="0"/>
              <a:t>lati</a:t>
            </a:r>
            <a:r>
              <a:rPr lang="en-IN" dirty="0" smtClean="0"/>
              <a:t>= ,</a:t>
            </a:r>
          </a:p>
          <a:p>
            <a:r>
              <a:rPr lang="en-IN" dirty="0" err="1" smtClean="0"/>
              <a:t>gpstime</a:t>
            </a:r>
            <a:r>
              <a:rPr lang="en-IN" dirty="0" smtClean="0"/>
              <a:t>= ,</a:t>
            </a:r>
          </a:p>
          <a:p>
            <a:r>
              <a:rPr lang="en-IN" dirty="0" err="1" smtClean="0"/>
              <a:t>comm</a:t>
            </a:r>
            <a:r>
              <a:rPr lang="en-IN" dirty="0" smtClean="0"/>
              <a:t>= </a:t>
            </a:r>
          </a:p>
          <a:p>
            <a:r>
              <a:rPr lang="en-IN" dirty="0" smtClean="0"/>
              <a:t>memory slot = 2,1</a:t>
            </a:r>
          </a:p>
          <a:p>
            <a:r>
              <a:rPr lang="en-IN" dirty="0" smtClean="0"/>
              <a:t>averaging= 1,1</a:t>
            </a:r>
          </a:p>
          <a:p>
            <a:r>
              <a:rPr lang="en-IN" dirty="0" smtClean="0"/>
              <a:t>integration Speed= 6,5</a:t>
            </a:r>
          </a:p>
          <a:p>
            <a:r>
              <a:rPr lang="en-IN" dirty="0" smtClean="0"/>
              <a:t>optic= 1,1</a:t>
            </a:r>
          </a:p>
          <a:p>
            <a:r>
              <a:rPr lang="en-IN" dirty="0" smtClean="0"/>
              <a:t>data= </a:t>
            </a:r>
          </a:p>
          <a:p>
            <a:r>
              <a:rPr lang="en-IN" dirty="0" smtClean="0"/>
              <a:t>290.25  0.19  2.42</a:t>
            </a:r>
          </a:p>
          <a:p>
            <a:r>
              <a:rPr lang="en-IN" dirty="0" smtClean="0"/>
              <a:t>292.02  0.22  12.10</a:t>
            </a:r>
          </a:p>
          <a:p>
            <a:r>
              <a:rPr lang="en-IN" dirty="0" smtClean="0"/>
              <a:t>293.79  0.16  13.14</a:t>
            </a:r>
          </a:p>
          <a:p>
            <a:r>
              <a:rPr lang="en-IN" dirty="0" smtClean="0"/>
              <a:t>…..</a:t>
            </a:r>
          </a:p>
          <a:p>
            <a:r>
              <a:rPr lang="en-IN" dirty="0" smtClean="0"/>
              <a:t>1093.79  26690.15  53914.09</a:t>
            </a:r>
          </a:p>
          <a:p>
            <a:r>
              <a:rPr lang="en-IN" dirty="0" smtClean="0"/>
              <a:t>1095.21  20226.77  48881.35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12043" y="388413"/>
            <a:ext cx="2763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data in </a:t>
            </a:r>
            <a:r>
              <a:rPr lang="en-IN" sz="20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I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format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5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723" y="969707"/>
            <a:ext cx="457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///GER SIGNATUR FILE///</a:t>
            </a:r>
          </a:p>
          <a:p>
            <a:r>
              <a:rPr lang="en-IN" dirty="0" smtClean="0"/>
              <a:t>name= corn_7_Aug_17_000.sig</a:t>
            </a:r>
          </a:p>
          <a:p>
            <a:r>
              <a:rPr lang="en-IN" dirty="0" smtClean="0"/>
              <a:t>instrument= 1500: 2107</a:t>
            </a:r>
          </a:p>
          <a:p>
            <a:r>
              <a:rPr lang="en-IN" dirty="0" smtClean="0"/>
              <a:t>time= 8/7/2017 1:03:54 PM,8/7/2017 1:03:11 PM</a:t>
            </a:r>
          </a:p>
          <a:p>
            <a:r>
              <a:rPr lang="en-IN" dirty="0" smtClean="0"/>
              <a:t>long= ,</a:t>
            </a:r>
          </a:p>
          <a:p>
            <a:r>
              <a:rPr lang="en-IN" dirty="0" err="1" smtClean="0"/>
              <a:t>lati</a:t>
            </a:r>
            <a:r>
              <a:rPr lang="en-IN" dirty="0" smtClean="0"/>
              <a:t>= ,</a:t>
            </a:r>
          </a:p>
          <a:p>
            <a:r>
              <a:rPr lang="en-IN" dirty="0" err="1" smtClean="0"/>
              <a:t>gpstime</a:t>
            </a:r>
            <a:r>
              <a:rPr lang="en-IN" dirty="0" smtClean="0"/>
              <a:t>= ,</a:t>
            </a:r>
          </a:p>
          <a:p>
            <a:r>
              <a:rPr lang="en-IN" dirty="0" err="1" smtClean="0"/>
              <a:t>comm</a:t>
            </a:r>
            <a:r>
              <a:rPr lang="en-IN" dirty="0" smtClean="0"/>
              <a:t>= </a:t>
            </a:r>
          </a:p>
          <a:p>
            <a:r>
              <a:rPr lang="en-IN" dirty="0" smtClean="0"/>
              <a:t>memory slot = 2,1</a:t>
            </a:r>
          </a:p>
          <a:p>
            <a:r>
              <a:rPr lang="en-IN" dirty="0" smtClean="0"/>
              <a:t>averaging= 1,1</a:t>
            </a:r>
          </a:p>
          <a:p>
            <a:r>
              <a:rPr lang="en-IN" dirty="0" smtClean="0"/>
              <a:t>integration Speed= 6,5</a:t>
            </a:r>
          </a:p>
          <a:p>
            <a:r>
              <a:rPr lang="en-IN" dirty="0" smtClean="0"/>
              <a:t>optic= 1,1</a:t>
            </a:r>
          </a:p>
          <a:p>
            <a:r>
              <a:rPr lang="en-IN" dirty="0" smtClean="0"/>
              <a:t>data= </a:t>
            </a:r>
          </a:p>
          <a:p>
            <a:r>
              <a:rPr lang="en-IN" dirty="0" smtClean="0"/>
              <a:t>290.25  0.19  2.42</a:t>
            </a:r>
          </a:p>
          <a:p>
            <a:r>
              <a:rPr lang="en-IN" dirty="0" smtClean="0"/>
              <a:t>292.02  0.22  12.10</a:t>
            </a:r>
          </a:p>
          <a:p>
            <a:r>
              <a:rPr lang="en-IN" dirty="0" smtClean="0"/>
              <a:t>293.79  0.16  13.14</a:t>
            </a:r>
          </a:p>
          <a:p>
            <a:r>
              <a:rPr lang="en-IN" dirty="0" smtClean="0"/>
              <a:t>…..</a:t>
            </a:r>
          </a:p>
          <a:p>
            <a:r>
              <a:rPr lang="en-IN" dirty="0" smtClean="0"/>
              <a:t>1093.79  26690.15  53914.09</a:t>
            </a:r>
          </a:p>
          <a:p>
            <a:r>
              <a:rPr lang="en-IN" dirty="0" smtClean="0"/>
              <a:t>1095.21  20226.77  48881.35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12043" y="388413"/>
            <a:ext cx="2763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data in </a:t>
            </a:r>
            <a:r>
              <a:rPr lang="en-IN" sz="20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I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format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4245" y="4844955"/>
            <a:ext cx="3063921" cy="1757063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207222" y="3739485"/>
            <a:ext cx="1473959" cy="124194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6466" y="3370153"/>
            <a:ext cx="466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Wavelength    </a:t>
            </a:r>
            <a:r>
              <a:rPr lang="en-IN" dirty="0" err="1" smtClean="0"/>
              <a:t>Target_Radiance</a:t>
            </a:r>
            <a:r>
              <a:rPr lang="en-IN" dirty="0" smtClean="0"/>
              <a:t>     </a:t>
            </a:r>
            <a:r>
              <a:rPr lang="en-IN" dirty="0" err="1" smtClean="0"/>
              <a:t>Ref_Radiance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892723" y="3773603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290.25                   0.19                    2.42</a:t>
            </a:r>
          </a:p>
          <a:p>
            <a:r>
              <a:rPr lang="en-IN" dirty="0" smtClean="0"/>
              <a:t>292.02                   0.22                    12.10</a:t>
            </a:r>
          </a:p>
          <a:p>
            <a:r>
              <a:rPr lang="en-IN" dirty="0" smtClean="0"/>
              <a:t>293.79                   0.16                    13.14</a:t>
            </a:r>
          </a:p>
          <a:p>
            <a:r>
              <a:rPr lang="en-IN" dirty="0" smtClean="0"/>
              <a:t>…..</a:t>
            </a:r>
          </a:p>
          <a:p>
            <a:r>
              <a:rPr lang="en-IN" dirty="0" smtClean="0"/>
              <a:t>1093.79                26690.15            53914.09</a:t>
            </a:r>
          </a:p>
          <a:p>
            <a:r>
              <a:rPr lang="en-IN" dirty="0" smtClean="0"/>
              <a:t>1095.21                20226.77            48881.35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561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723" y="969707"/>
            <a:ext cx="457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///GER SIGNATUR FILE///</a:t>
            </a:r>
          </a:p>
          <a:p>
            <a:r>
              <a:rPr lang="en-IN" dirty="0" smtClean="0"/>
              <a:t>name= corn_7_Aug_17_000.sig</a:t>
            </a:r>
          </a:p>
          <a:p>
            <a:r>
              <a:rPr lang="en-IN" dirty="0" smtClean="0"/>
              <a:t>instrument= 1500: 2107</a:t>
            </a:r>
          </a:p>
          <a:p>
            <a:r>
              <a:rPr lang="en-IN" dirty="0" smtClean="0"/>
              <a:t>time= 8/7/2017 1:03:54 PM,8/7/2017 1:03:11 PM</a:t>
            </a:r>
          </a:p>
          <a:p>
            <a:r>
              <a:rPr lang="en-IN" dirty="0" smtClean="0"/>
              <a:t>long= ,</a:t>
            </a:r>
          </a:p>
          <a:p>
            <a:r>
              <a:rPr lang="en-IN" dirty="0" err="1" smtClean="0"/>
              <a:t>lati</a:t>
            </a:r>
            <a:r>
              <a:rPr lang="en-IN" dirty="0" smtClean="0"/>
              <a:t>= ,</a:t>
            </a:r>
          </a:p>
          <a:p>
            <a:r>
              <a:rPr lang="en-IN" dirty="0" err="1" smtClean="0"/>
              <a:t>gpstime</a:t>
            </a:r>
            <a:r>
              <a:rPr lang="en-IN" dirty="0" smtClean="0"/>
              <a:t>= ,</a:t>
            </a:r>
          </a:p>
          <a:p>
            <a:r>
              <a:rPr lang="en-IN" dirty="0" err="1" smtClean="0"/>
              <a:t>comm</a:t>
            </a:r>
            <a:r>
              <a:rPr lang="en-IN" dirty="0" smtClean="0"/>
              <a:t>= </a:t>
            </a:r>
          </a:p>
          <a:p>
            <a:r>
              <a:rPr lang="en-IN" dirty="0" smtClean="0"/>
              <a:t>memory slot = 2,1</a:t>
            </a:r>
          </a:p>
          <a:p>
            <a:r>
              <a:rPr lang="en-IN" dirty="0" smtClean="0"/>
              <a:t>averaging= 1,1</a:t>
            </a:r>
          </a:p>
          <a:p>
            <a:r>
              <a:rPr lang="en-IN" dirty="0" smtClean="0"/>
              <a:t>integration Speed= 6,5</a:t>
            </a:r>
          </a:p>
          <a:p>
            <a:r>
              <a:rPr lang="en-IN" dirty="0" smtClean="0"/>
              <a:t>optic= 1,1</a:t>
            </a:r>
          </a:p>
          <a:p>
            <a:r>
              <a:rPr lang="en-IN" dirty="0" smtClean="0"/>
              <a:t>data= </a:t>
            </a:r>
          </a:p>
          <a:p>
            <a:r>
              <a:rPr lang="en-IN" dirty="0" smtClean="0"/>
              <a:t>290.25  0.19  2.42</a:t>
            </a:r>
          </a:p>
          <a:p>
            <a:r>
              <a:rPr lang="en-IN" dirty="0" smtClean="0"/>
              <a:t>292.02  0.22  12.10</a:t>
            </a:r>
          </a:p>
          <a:p>
            <a:r>
              <a:rPr lang="en-IN" dirty="0" smtClean="0"/>
              <a:t>293.79  0.16  13.14</a:t>
            </a:r>
          </a:p>
          <a:p>
            <a:r>
              <a:rPr lang="en-IN" dirty="0" smtClean="0"/>
              <a:t>…..</a:t>
            </a:r>
          </a:p>
          <a:p>
            <a:r>
              <a:rPr lang="en-IN" dirty="0" smtClean="0"/>
              <a:t>1093.79  26690.15  53914.09</a:t>
            </a:r>
          </a:p>
          <a:p>
            <a:r>
              <a:rPr lang="en-IN" dirty="0" smtClean="0"/>
              <a:t>1095.21  20226.77  48881.35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12043" y="388413"/>
            <a:ext cx="2763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data in </a:t>
            </a:r>
            <a:r>
              <a:rPr lang="en-IN" sz="20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I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format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4245" y="4844955"/>
            <a:ext cx="3063921" cy="1757063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207222" y="3739485"/>
            <a:ext cx="1473959" cy="124194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6466" y="3370153"/>
            <a:ext cx="466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Wavelength    </a:t>
            </a:r>
            <a:r>
              <a:rPr lang="en-IN" dirty="0" err="1" smtClean="0"/>
              <a:t>Target_Radiance</a:t>
            </a:r>
            <a:r>
              <a:rPr lang="en-IN" dirty="0" smtClean="0"/>
              <a:t>     </a:t>
            </a:r>
            <a:r>
              <a:rPr lang="en-IN" dirty="0" err="1" smtClean="0"/>
              <a:t>Ref_Radiance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892723" y="3773603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290.25                   0.19                    2.42</a:t>
            </a:r>
          </a:p>
          <a:p>
            <a:r>
              <a:rPr lang="en-IN" dirty="0" smtClean="0"/>
              <a:t>292.02                   0.22                    12.10</a:t>
            </a:r>
          </a:p>
          <a:p>
            <a:r>
              <a:rPr lang="en-IN" dirty="0" smtClean="0"/>
              <a:t>293.79                   0.16                    13.14</a:t>
            </a:r>
          </a:p>
          <a:p>
            <a:r>
              <a:rPr lang="en-IN" dirty="0" smtClean="0"/>
              <a:t>…..</a:t>
            </a:r>
          </a:p>
          <a:p>
            <a:r>
              <a:rPr lang="en-IN" dirty="0" smtClean="0"/>
              <a:t>1093.79                26690.15            53914.09</a:t>
            </a:r>
          </a:p>
          <a:p>
            <a:r>
              <a:rPr lang="en-IN" dirty="0" smtClean="0"/>
              <a:t>1095.21                20226.77            48881.35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892723" y="4686300"/>
            <a:ext cx="4087504" cy="2413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694829" y="4913952"/>
            <a:ext cx="211542" cy="87269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84645" y="5894128"/>
            <a:ext cx="3425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data from 400-1000 nm wavelength range</a:t>
            </a:r>
            <a:endParaRPr lang="en-IN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3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723" y="969707"/>
            <a:ext cx="457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///GER SIGNATUR FILE///</a:t>
            </a:r>
          </a:p>
          <a:p>
            <a:r>
              <a:rPr lang="en-IN" dirty="0" smtClean="0"/>
              <a:t>name= corn_7_Aug_17_000.sig</a:t>
            </a:r>
          </a:p>
          <a:p>
            <a:r>
              <a:rPr lang="en-IN" dirty="0" smtClean="0"/>
              <a:t>instrument= 1500: 2107</a:t>
            </a:r>
          </a:p>
          <a:p>
            <a:r>
              <a:rPr lang="en-IN" dirty="0" smtClean="0"/>
              <a:t>time= 8/7/2017 1:03:54 PM,8/7/2017 1:03:11 PM</a:t>
            </a:r>
          </a:p>
          <a:p>
            <a:r>
              <a:rPr lang="en-IN" dirty="0" smtClean="0"/>
              <a:t>long= ,</a:t>
            </a:r>
          </a:p>
          <a:p>
            <a:r>
              <a:rPr lang="en-IN" dirty="0" err="1" smtClean="0"/>
              <a:t>lati</a:t>
            </a:r>
            <a:r>
              <a:rPr lang="en-IN" dirty="0" smtClean="0"/>
              <a:t>= ,</a:t>
            </a:r>
          </a:p>
          <a:p>
            <a:r>
              <a:rPr lang="en-IN" dirty="0" err="1" smtClean="0"/>
              <a:t>gpstime</a:t>
            </a:r>
            <a:r>
              <a:rPr lang="en-IN" dirty="0" smtClean="0"/>
              <a:t>= ,</a:t>
            </a:r>
          </a:p>
          <a:p>
            <a:r>
              <a:rPr lang="en-IN" dirty="0" err="1" smtClean="0"/>
              <a:t>comm</a:t>
            </a:r>
            <a:r>
              <a:rPr lang="en-IN" dirty="0" smtClean="0"/>
              <a:t>= </a:t>
            </a:r>
          </a:p>
          <a:p>
            <a:r>
              <a:rPr lang="en-IN" dirty="0" smtClean="0"/>
              <a:t>memory slot = 2,1</a:t>
            </a:r>
          </a:p>
          <a:p>
            <a:r>
              <a:rPr lang="en-IN" dirty="0" smtClean="0"/>
              <a:t>averaging= 1,1</a:t>
            </a:r>
          </a:p>
          <a:p>
            <a:r>
              <a:rPr lang="en-IN" dirty="0" smtClean="0"/>
              <a:t>integration Speed= 6,5</a:t>
            </a:r>
          </a:p>
          <a:p>
            <a:r>
              <a:rPr lang="en-IN" dirty="0" smtClean="0"/>
              <a:t>optic= 1,1</a:t>
            </a:r>
          </a:p>
          <a:p>
            <a:r>
              <a:rPr lang="en-IN" dirty="0" smtClean="0"/>
              <a:t>data= </a:t>
            </a:r>
          </a:p>
          <a:p>
            <a:r>
              <a:rPr lang="en-IN" dirty="0" smtClean="0"/>
              <a:t>290.25  0.19  2.42</a:t>
            </a:r>
          </a:p>
          <a:p>
            <a:r>
              <a:rPr lang="en-IN" dirty="0" smtClean="0"/>
              <a:t>292.02  0.22  12.10</a:t>
            </a:r>
          </a:p>
          <a:p>
            <a:r>
              <a:rPr lang="en-IN" dirty="0" smtClean="0"/>
              <a:t>293.79  0.16  13.14</a:t>
            </a:r>
          </a:p>
          <a:p>
            <a:r>
              <a:rPr lang="en-IN" dirty="0" smtClean="0"/>
              <a:t>…..</a:t>
            </a:r>
          </a:p>
          <a:p>
            <a:r>
              <a:rPr lang="en-IN" dirty="0" smtClean="0"/>
              <a:t>1093.79  26690.15  53914.09</a:t>
            </a:r>
          </a:p>
          <a:p>
            <a:r>
              <a:rPr lang="en-IN" dirty="0" smtClean="0"/>
              <a:t>1095.21  20226.77  48881.35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12043" y="388413"/>
            <a:ext cx="2763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data in </a:t>
            </a:r>
            <a:r>
              <a:rPr lang="en-IN" sz="20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I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format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4245" y="4844955"/>
            <a:ext cx="3063921" cy="1757063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207222" y="3739485"/>
            <a:ext cx="1473959" cy="124194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6466" y="3370153"/>
            <a:ext cx="466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Wavelength    </a:t>
            </a:r>
            <a:r>
              <a:rPr lang="en-IN" dirty="0" err="1" smtClean="0"/>
              <a:t>Target_Radiance</a:t>
            </a:r>
            <a:r>
              <a:rPr lang="en-IN" dirty="0" smtClean="0"/>
              <a:t>     </a:t>
            </a:r>
            <a:r>
              <a:rPr lang="en-IN" dirty="0" err="1" smtClean="0"/>
              <a:t>Ref_Radiance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892723" y="3773603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290.25                   0.19                    2.42</a:t>
            </a:r>
          </a:p>
          <a:p>
            <a:r>
              <a:rPr lang="en-IN" dirty="0" smtClean="0"/>
              <a:t>292.02                   0.22                    12.10</a:t>
            </a:r>
          </a:p>
          <a:p>
            <a:r>
              <a:rPr lang="en-IN" dirty="0" smtClean="0"/>
              <a:t>293.79                   0.16                    13.14</a:t>
            </a:r>
          </a:p>
          <a:p>
            <a:r>
              <a:rPr lang="en-IN" dirty="0" smtClean="0"/>
              <a:t>…..</a:t>
            </a:r>
          </a:p>
          <a:p>
            <a:r>
              <a:rPr lang="en-IN" dirty="0" smtClean="0"/>
              <a:t>1093.79                26690.15            53914.09</a:t>
            </a:r>
          </a:p>
          <a:p>
            <a:r>
              <a:rPr lang="en-IN" dirty="0" smtClean="0"/>
              <a:t>1095.21                20226.77            48881.35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892723" y="4686300"/>
            <a:ext cx="4087504" cy="2413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694829" y="4913952"/>
            <a:ext cx="211542" cy="87269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84645" y="5894128"/>
            <a:ext cx="3425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data from 400-1000 nm wavelength range</a:t>
            </a:r>
            <a:endParaRPr lang="en-IN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/>
              <p:cNvSpPr/>
              <p:nvPr/>
            </p:nvSpPr>
            <p:spPr>
              <a:xfrm>
                <a:off x="307075" y="1383655"/>
                <a:ext cx="4012442" cy="4711659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dirty="0" smtClean="0">
                          <a:latin typeface="Cambria Math" panose="02040503050406030204" pitchFamily="18" charset="0"/>
                        </a:rPr>
                        <m:t>𝑹𝒆𝒇𝒍𝒆𝒄𝒕𝒂𝒏𝒄𝒆</m:t>
                      </m:r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800" i="1" dirty="0" smtClean="0">
                  <a:latin typeface="Cambria Math" panose="02040503050406030204" pitchFamily="18" charset="0"/>
                </a:endParaRPr>
              </a:p>
              <a:p>
                <a:pPr algn="ctr"/>
                <a:endParaRPr lang="en-IN" sz="28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 dirty="0" err="1" smtClean="0">
                              <a:latin typeface="Cambria Math" panose="02040503050406030204" pitchFamily="18" charset="0"/>
                            </a:rPr>
                            <m:t>𝑇𝑎𝑟𝑔𝑒</m:t>
                          </m:r>
                          <m:sSub>
                            <m:sSubPr>
                              <m:ctrlPr>
                                <a:rPr lang="en-IN" sz="28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N" sz="2800" i="1" dirty="0" err="1" smtClean="0">
                                  <a:latin typeface="Cambria Math" panose="02040503050406030204" pitchFamily="18" charset="0"/>
                                </a:rPr>
                                <m:t>𝑅𝑎𝑑𝑖𝑎𝑛𝑐𝑒</m:t>
                              </m:r>
                            </m:sub>
                          </m:sSub>
                        </m:num>
                        <m:den>
                          <m:r>
                            <a:rPr lang="en-IN" sz="2800" i="1" dirty="0" err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IN" sz="28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 dirty="0" err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800" i="1" dirty="0" err="1" smtClean="0">
                                  <a:latin typeface="Cambria Math" panose="02040503050406030204" pitchFamily="18" charset="0"/>
                                </a:rPr>
                                <m:t>𝑅𝑎𝑑𝑖𝑎𝑛𝑐𝑒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IN" dirty="0" smtClean="0"/>
              </a:p>
              <a:p>
                <a:pPr algn="ctr"/>
                <a:endParaRPr lang="en-IN" dirty="0" smtClean="0"/>
              </a:p>
              <a:p>
                <a:pPr algn="ctr"/>
                <a:r>
                  <a:rPr lang="en-IN" dirty="0" smtClean="0"/>
                  <a:t> </a:t>
                </a:r>
                <a:endParaRPr lang="en-IN" dirty="0"/>
              </a:p>
            </p:txBody>
          </p:sp>
        </mc:Choice>
        <mc:Fallback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75" y="1383655"/>
                <a:ext cx="4012442" cy="4711659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66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45" y="1178590"/>
            <a:ext cx="6593687" cy="47022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72495" y="374765"/>
            <a:ext cx="5238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Hyperspectral signature of tomato leaf</a:t>
            </a:r>
            <a:endParaRPr lang="en-I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40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36" y="713598"/>
            <a:ext cx="6593687" cy="47022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76961" y="210992"/>
            <a:ext cx="5238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Hyperspectral signature of tomato leaf</a:t>
            </a:r>
            <a:endParaRPr lang="en-I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5913" y="5759355"/>
            <a:ext cx="6484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these ups and downs in the reflectance ???</a:t>
            </a:r>
          </a:p>
          <a:p>
            <a:pPr algn="ctr"/>
            <a:r>
              <a:rPr lang="en-IN" sz="25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decides them ???</a:t>
            </a:r>
            <a:endParaRPr lang="en-IN" sz="2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95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1585-E2BF-4A31-A751-A2487496342A}" type="slidenum">
              <a:rPr lang="en-IN" smtClean="0"/>
              <a:t>9</a:t>
            </a:fld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7" y="494390"/>
            <a:ext cx="4831063" cy="39545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483" y="4327126"/>
            <a:ext cx="21259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(Ref.: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Jacquemoud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al., 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2475" y="25182"/>
            <a:ext cx="567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absorption coefficient</a:t>
            </a:r>
            <a:endParaRPr lang="en-IN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327" y="4211178"/>
            <a:ext cx="5495832" cy="26468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50256" y="3872624"/>
            <a:ext cx="40702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 Rice Leaf Reflectance (from PROSPECT Model)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16" y="5906583"/>
            <a:ext cx="34175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2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Jacquemoud</a:t>
            </a:r>
            <a:r>
              <a:rPr lang="en-IN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S., et al. "Comparison of four radiative transfer models to simulate plant canopies reflectance: Direct and inverse mode." </a:t>
            </a:r>
            <a:r>
              <a:rPr lang="en-IN" sz="12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Sensing of Environment</a:t>
            </a:r>
            <a:r>
              <a:rPr lang="en-IN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74.3 (2000): 471-481.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2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612</Words>
  <Application>Microsoft Office PowerPoint</Application>
  <PresentationFormat>On-screen Show (4:3)</PresentationFormat>
  <Paragraphs>154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Mangal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RAJ</dc:creator>
  <cp:lastModifiedBy>RAHUL RAJ</cp:lastModifiedBy>
  <cp:revision>65</cp:revision>
  <dcterms:created xsi:type="dcterms:W3CDTF">2018-03-14T18:24:48Z</dcterms:created>
  <dcterms:modified xsi:type="dcterms:W3CDTF">2018-03-14T19:03:01Z</dcterms:modified>
</cp:coreProperties>
</file>