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669075" cy="9820275"/>
  <p:embeddedFontLst>
    <p:embeddedFont>
      <p:font typeface="Tahoma"/>
      <p:regular r:id="rId48"/>
      <p:bold r:id="rId49"/>
    </p:embeddedFont>
    <p:embeddedFont>
      <p:font typeface="Gill Sans"/>
      <p:regular r:id="rId50"/>
      <p:bold r:id="rId51"/>
    </p:embeddedFont>
    <p:embeddedFont>
      <p:font typeface="Source Sans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Tahoma-regular.fntdata"/><Relationship Id="rId47" Type="http://schemas.openxmlformats.org/officeDocument/2006/relationships/slide" Target="slides/slide42.xml"/><Relationship Id="rId49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bold.fntdata"/><Relationship Id="rId50" Type="http://schemas.openxmlformats.org/officeDocument/2006/relationships/font" Target="fonts/GillSans-regular.fntdata"/><Relationship Id="rId53" Type="http://schemas.openxmlformats.org/officeDocument/2006/relationships/font" Target="fonts/SourceSansPro-bold.fntdata"/><Relationship Id="rId52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55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54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88925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779837" y="0"/>
            <a:ext cx="288925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328150"/>
            <a:ext cx="288925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779837" y="9328150"/>
            <a:ext cx="288925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889000" y="4665662"/>
            <a:ext cx="4891087" cy="44180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879475" y="736600"/>
            <a:ext cx="4910137" cy="368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1430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038350" y="4351338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7467600" y="63246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016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1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066800" y="210185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5029200" y="210185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 rot="5400000">
            <a:off x="5178425" y="2555875"/>
            <a:ext cx="53784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 rot="5400000">
            <a:off x="1216025" y="688975"/>
            <a:ext cx="537845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 rot="5400000">
            <a:off x="2895600" y="27305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228600" y="3200400"/>
            <a:ext cx="8763000" cy="1341437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FRONTPAGE THEMES\NATURE\ANABNR2.PNG" id="11" name="Shape 11"/>
          <p:cNvPicPr preferRelativeResize="0"/>
          <p:nvPr/>
        </p:nvPicPr>
        <p:blipFill rotWithShape="1">
          <a:blip r:embed="rId1">
            <a:alphaModFix/>
          </a:blip>
          <a:srcRect b="-36960" l="-900" r="0" t="-1312"/>
          <a:stretch/>
        </p:blipFill>
        <p:spPr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795337" y="2895600"/>
            <a:ext cx="304800" cy="9906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7467600" y="63246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016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1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152400" y="0"/>
            <a:ext cx="14478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1676400" y="0"/>
            <a:ext cx="7467600" cy="1219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tationery" id="27" name="Shape 27"/>
          <p:cNvSpPr txBox="1"/>
          <p:nvPr/>
        </p:nvSpPr>
        <p:spPr>
          <a:xfrm>
            <a:off x="457200" y="0"/>
            <a:ext cx="1219200" cy="762000"/>
          </a:xfrm>
          <a:prstGeom prst="rect">
            <a:avLst/>
          </a:prstGeom>
          <a:blipFill rotWithShape="1">
            <a:blip r:embed="rId1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tationery" id="28" name="Shape 28"/>
          <p:cNvSpPr txBox="1"/>
          <p:nvPr/>
        </p:nvSpPr>
        <p:spPr>
          <a:xfrm>
            <a:off x="0" y="0"/>
            <a:ext cx="457200" cy="6858000"/>
          </a:xfrm>
          <a:prstGeom prst="rect">
            <a:avLst/>
          </a:prstGeom>
          <a:blipFill rotWithShape="1">
            <a:blip r:embed="rId1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C:\Wendy\anabnr2.GIF"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8725" y="0"/>
            <a:ext cx="7915275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2263" lvl="1" marL="1027113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3032" lvl="2" marL="1370013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63513" lvl="3" marL="171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875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7467600" y="63246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016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1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4" name="Shape 104"/>
          <p:cNvSpPr txBox="1"/>
          <p:nvPr>
            <p:ph type="ctrTitle"/>
          </p:nvPr>
        </p:nvSpPr>
        <p:spPr>
          <a:xfrm>
            <a:off x="11430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PL/SQL programming 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038350" y="4351337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91" name="Shape 191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4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 of Parameters</a:t>
            </a:r>
          </a:p>
        </p:txBody>
      </p:sp>
      <p:pic>
        <p:nvPicPr>
          <p:cNvPr id="192" name="Shape 192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85344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98" name="Shape 198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AND ACTUAL PARAMETERS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152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15950" lvl="0" marL="781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parameters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names specified within parentheses as part of the header of a module. 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parameters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values—expressions specified within parentheses as a parameter list—when a call is made to the module.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formal parameter and the related actual parameter must be of the same or compatible data types.</a:t>
            </a:r>
          </a:p>
          <a:p>
            <a:pPr indent="-133350" lvl="0" marL="0" marR="0" rtl="0" algn="l"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05" name="Shape 205"/>
          <p:cNvSpPr txBox="1"/>
          <p:nvPr>
            <p:ph type="ctrTitle"/>
          </p:nvPr>
        </p:nvSpPr>
        <p:spPr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2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MATCHING ACTUAL AND FORMAL PARAMETERS</a:t>
            </a:r>
          </a:p>
        </p:txBody>
      </p:sp>
      <p:pic>
        <p:nvPicPr>
          <p:cNvPr id="206" name="Shape 206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8077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12" name="Shape 212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are a type of stored code and are very similar to procedures.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significant difference is that a function is a PL/SQL block that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value. 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accept one, many, or no parameters, but a function must have a return clause in the executable section of the function.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datatype of the return value must be declared in the header of the function.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is not a stand-alone executable in the way that a procedure is: It must be used in some context. You can think of it as a sentence fragment.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has output that needs to be assigned to a variable, or it can be used in a SELECT statement.</a:t>
            </a:r>
          </a:p>
          <a:p>
            <a:pPr indent="-133350" lvl="0" marL="0" marR="0" rtl="0" algn="l"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19" name="Shape 219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syntax for creating a function is as follows: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[OR REPLACE] FUNCTION function_name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(parameter list)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datatype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&lt;body&gt;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return_value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  <a:p>
            <a:pPr indent="-114300" lvl="0" marL="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26" name="Shape 226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</a:p>
        </p:txBody>
      </p:sp>
      <p:sp>
        <p:nvSpPr>
          <p:cNvPr id="227" name="Shape 227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does not necessarily have to have any parameters, but it must have a RETURN value declared in the header, and it must return values for all the varying possible execution streams.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 statement does not have to appear as the last line of the main execution section, and there may be more than one RETURN statement (there should be a RETURN statement for each exception). 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may have IN, OUT, or IN OUT parameters.  but you rarely see anything except IN parameters.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33" name="Shape 233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234" name="Shape 234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4675" lvl="2" marL="2136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OR REPLACE FUNCTION show_description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(i_course_no number)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varchar2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v_description varchar2(50);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SELECT description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INTO v_description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FROM course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WHERE course_no = i_course_no;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v_description;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WHEN NO_DATA_FOUND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RETURN('The Course is not in the database');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WHEN OTHERS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RETURN('Error in running show_description');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40" name="Shape 240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Use Of  Functions</a:t>
            </a:r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anonymous block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SERVEROUTPUT ON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v_description VARCHAR2(50);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v_description := show_description(&amp;sv_cnumber);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DBMS_OUTPUT.PUT_LINE(v_description);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SQL statement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course_no, show_description(course_no)</a:t>
            </a:r>
          </a:p>
          <a:p>
            <a:pPr indent="-5746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FROM course;</a:t>
            </a:r>
          </a:p>
          <a:p>
            <a:pPr indent="-114300" lvl="0" marL="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Cursors in SQL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users to loop around a selection of data.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data selected from a query in a temp area for use when opened.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complex actions which would not be feasible in standard SQL selection queries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for Cursors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Declared as a variable in the same way as standard variables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as cursor type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included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895600" y="4419600"/>
            <a:ext cx="6019800" cy="177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Cursor cur_emp is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emp_id, surname name, grade, salary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From employee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   Where regrade is true;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3962400" y="3733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58" name="Shape 258"/>
          <p:cNvCxnSpPr/>
          <p:nvPr/>
        </p:nvCxnSpPr>
        <p:spPr>
          <a:xfrm>
            <a:off x="2667000" y="42672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2667000" y="56388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refresher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commands</a:t>
            </a:r>
          </a:p>
          <a:p>
            <a:pPr indent="-455612" lvl="1" marL="10271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SELECT, INSERT, DELETE, UPDATE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remember to state the table(s) you are selecting data from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 tables using keys (Primary / Foreign)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 data wherever possible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 are different from scripts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cursor is a temp store of data.  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populated when the cursor is opened.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opened the data must be moved from the temp area to a local variable to be used by the program.  These variables must be populated in the same order that the data is held in the cursor.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looped round till an exit clause is reached.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72" name="Shape 272"/>
          <p:cNvSpPr txBox="1"/>
          <p:nvPr/>
        </p:nvSpPr>
        <p:spPr>
          <a:xfrm>
            <a:off x="2832100" y="2497137"/>
            <a:ext cx="3667125" cy="2136775"/>
          </a:xfrm>
          <a:prstGeom prst="rect">
            <a:avLst/>
          </a:prstGeom>
          <a:solidFill>
            <a:srgbClr val="DDDDDD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2700000" dist="53881">
              <a:srgbClr val="000000"/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689350" y="2028825"/>
            <a:ext cx="18764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12700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Active set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602412" y="3370262"/>
            <a:ext cx="18764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1270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Current row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76275" y="3097212"/>
            <a:ext cx="2062162" cy="922337"/>
            <a:chOff x="676275" y="3097212"/>
            <a:chExt cx="2062162" cy="922337"/>
          </a:xfrm>
        </p:grpSpPr>
        <p:sp>
          <p:nvSpPr>
            <p:cNvPr id="276" name="Shape 276"/>
            <p:cNvSpPr/>
            <p:nvPr/>
          </p:nvSpPr>
          <p:spPr>
            <a:xfrm>
              <a:off x="676275" y="3097212"/>
              <a:ext cx="2062162" cy="922337"/>
            </a:xfrm>
            <a:prstGeom prst="rightArrow">
              <a:avLst>
                <a:gd fmla="val 10799" name="adj1"/>
                <a:gd fmla="val 50000" name="adj2"/>
              </a:avLst>
            </a:prstGeom>
            <a:solidFill>
              <a:srgbClr val="FFCC00"/>
            </a:solidFill>
            <a:ln>
              <a:noFill/>
            </a:ln>
            <a:effectLst>
              <a:outerShdw blurRad="63500" dir="2700000" dist="53881">
                <a:srgbClr val="000000"/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717550" y="3400425"/>
              <a:ext cx="10858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rIns="92075" wrap="square" tIns="46025">
              <a:noAutofit/>
            </a:bodyPr>
            <a:lstStyle/>
            <a:p>
              <a:pPr indent="-12700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Cursor</a:t>
              </a:r>
            </a:p>
          </p:txBody>
        </p:sp>
      </p:grpSp>
      <p:sp>
        <p:nvSpPr>
          <p:cNvPr id="278" name="Shape 278"/>
          <p:cNvSpPr txBox="1"/>
          <p:nvPr/>
        </p:nvSpPr>
        <p:spPr>
          <a:xfrm>
            <a:off x="2841625" y="3351212"/>
            <a:ext cx="3648075" cy="388937"/>
          </a:xfrm>
          <a:prstGeom prst="rect">
            <a:avLst/>
          </a:prstGeom>
          <a:solidFill>
            <a:srgbClr val="FF0033">
              <a:alpha val="49803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2925762" y="2606675"/>
            <a:ext cx="47625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1270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7369	SMITH	CLERK</a:t>
            </a:r>
          </a:p>
          <a:p>
            <a:pPr indent="-127000" lvl="0" marL="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7566	JONES	MANAGER</a:t>
            </a:r>
          </a:p>
          <a:p>
            <a:pPr indent="-127000" lvl="0" marL="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7788	SCOTT	ANALYST</a:t>
            </a:r>
          </a:p>
          <a:p>
            <a:pPr indent="-127000" lvl="0" marL="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7876	ADAMS	CLERK</a:t>
            </a:r>
          </a:p>
          <a:p>
            <a:pPr indent="-127000" lvl="0" marL="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7902	FORD	ANALYST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771775" y="762000"/>
            <a:ext cx="43910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 Functions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86" name="Shape 286"/>
          <p:cNvSpPr txBox="1"/>
          <p:nvPr/>
        </p:nvSpPr>
        <p:spPr>
          <a:xfrm>
            <a:off x="2568575" y="762000"/>
            <a:ext cx="4794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Cursor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65125" y="3662362"/>
            <a:ext cx="1541462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227011" lvl="0" marL="2270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named SQL area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25450" y="2387600"/>
            <a:ext cx="1320800" cy="1039812"/>
          </a:xfrm>
          <a:prstGeom prst="rect">
            <a:avLst/>
          </a:prstGeom>
          <a:gradFill>
            <a:gsLst>
              <a:gs pos="0">
                <a:srgbClr val="0029A3"/>
              </a:gs>
              <a:gs pos="50000">
                <a:srgbClr val="0033CC"/>
              </a:gs>
              <a:gs pos="100000">
                <a:srgbClr val="0029A3"/>
              </a:gs>
            </a:gsLst>
            <a:lin ang="2700000" scaled="0"/>
          </a:gra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2700000" dist="53881">
              <a:srgbClr val="000000"/>
            </a:outerShdw>
          </a:effectLst>
        </p:spPr>
        <p:txBody>
          <a:bodyPr anchorCtr="0" anchor="ctr" bIns="46025" lIns="92075" rIns="92075" wrap="square" tIns="46025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Arial"/>
              <a:buNone/>
            </a:pPr>
            <a:r>
              <a:rPr b="1" i="0" lang="en-US" sz="180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954212" y="3662362"/>
            <a:ext cx="17399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227011" lvl="0" marL="2270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Identify the active set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1746250" y="2387600"/>
            <a:ext cx="1693862" cy="1039812"/>
            <a:chOff x="1746250" y="2387600"/>
            <a:chExt cx="1693862" cy="1039812"/>
          </a:xfrm>
        </p:grpSpPr>
        <p:sp>
          <p:nvSpPr>
            <p:cNvPr id="291" name="Shape 291"/>
            <p:cNvSpPr txBox="1"/>
            <p:nvPr/>
          </p:nvSpPr>
          <p:spPr>
            <a:xfrm>
              <a:off x="2224087" y="2387600"/>
              <a:ext cx="1216025" cy="1039812"/>
            </a:xfrm>
            <a:prstGeom prst="rect">
              <a:avLst/>
            </a:prstGeom>
            <a:gradFill>
              <a:gsLst>
                <a:gs pos="0">
                  <a:srgbClr val="0029A3"/>
                </a:gs>
                <a:gs pos="50000">
                  <a:srgbClr val="0033CC"/>
                </a:gs>
                <a:gs pos="100000">
                  <a:srgbClr val="0029A3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2700000" dist="53881">
                <a:srgbClr val="000000"/>
              </a:outerShdw>
            </a:effectLst>
          </p:spPr>
          <p:txBody>
            <a:bodyPr anchorCtr="0" anchor="ctr" bIns="46025" lIns="92075" rIns="92075" wrap="square" tIns="46025">
              <a:noAutofit/>
            </a:bodyPr>
            <a:lstStyle/>
            <a:p>
              <a:pPr indent="-1143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CC"/>
                </a:buClr>
                <a:buSzPct val="100000"/>
                <a:buFont typeface="Arial"/>
                <a:buNone/>
              </a:pPr>
              <a:r>
                <a:rPr b="1" i="0" lang="en-US" sz="1800" u="none">
                  <a:solidFill>
                    <a:srgbClr val="FFFFCC"/>
                  </a:solidFill>
                  <a:latin typeface="Arial"/>
                  <a:ea typeface="Arial"/>
                  <a:cs typeface="Arial"/>
                  <a:sym typeface="Arial"/>
                </a:rPr>
                <a:t>OPEN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>
              <a:off x="1746250" y="2874962"/>
              <a:ext cx="476250" cy="0"/>
            </a:xfrm>
            <a:prstGeom prst="straightConnector1">
              <a:avLst/>
            </a:prstGeom>
            <a:noFill/>
            <a:ln cap="flat" cmpd="sng" w="50800">
              <a:solidFill>
                <a:srgbClr val="FFCC00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2700000" dist="35921">
                <a:srgbClr val="000000"/>
              </a:outerShdw>
            </a:effectLst>
          </p:spPr>
        </p:cxnSp>
      </p:grpSp>
      <p:sp>
        <p:nvSpPr>
          <p:cNvPr id="293" name="Shape 293"/>
          <p:cNvSpPr txBox="1"/>
          <p:nvPr/>
        </p:nvSpPr>
        <p:spPr>
          <a:xfrm>
            <a:off x="3683000" y="3662362"/>
            <a:ext cx="1716087" cy="13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227011" lvl="0" marL="2270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 the current row into variables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x="3451225" y="2387600"/>
            <a:ext cx="1677987" cy="1039812"/>
            <a:chOff x="3451225" y="2387600"/>
            <a:chExt cx="1677987" cy="1039812"/>
          </a:xfrm>
        </p:grpSpPr>
        <p:cxnSp>
          <p:nvCxnSpPr>
            <p:cNvPr id="295" name="Shape 295"/>
            <p:cNvCxnSpPr/>
            <p:nvPr/>
          </p:nvCxnSpPr>
          <p:spPr>
            <a:xfrm>
              <a:off x="3451225" y="2847975"/>
              <a:ext cx="454025" cy="0"/>
            </a:xfrm>
            <a:prstGeom prst="straightConnector1">
              <a:avLst/>
            </a:prstGeom>
            <a:noFill/>
            <a:ln cap="flat" cmpd="sng" w="50800">
              <a:solidFill>
                <a:srgbClr val="FFCC00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2700000" dist="35921">
                <a:srgbClr val="000000"/>
              </a:outerShdw>
            </a:effectLst>
          </p:spPr>
        </p:cxnSp>
        <p:sp>
          <p:nvSpPr>
            <p:cNvPr id="296" name="Shape 296"/>
            <p:cNvSpPr txBox="1"/>
            <p:nvPr/>
          </p:nvSpPr>
          <p:spPr>
            <a:xfrm>
              <a:off x="3913187" y="2387600"/>
              <a:ext cx="1216025" cy="1039812"/>
            </a:xfrm>
            <a:prstGeom prst="rect">
              <a:avLst/>
            </a:prstGeom>
            <a:gradFill>
              <a:gsLst>
                <a:gs pos="0">
                  <a:srgbClr val="0029A3"/>
                </a:gs>
                <a:gs pos="50000">
                  <a:srgbClr val="0033CC"/>
                </a:gs>
                <a:gs pos="100000">
                  <a:srgbClr val="0029A3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2700000" dist="53881">
                <a:srgbClr val="000000"/>
              </a:outerShdw>
            </a:effectLst>
          </p:spPr>
          <p:txBody>
            <a:bodyPr anchorCtr="0" anchor="ctr" bIns="46025" lIns="92075" rIns="92075" wrap="square" tIns="46025">
              <a:noAutofit/>
            </a:bodyPr>
            <a:lstStyle/>
            <a:p>
              <a:pPr indent="-1143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CC"/>
                </a:buClr>
                <a:buSzPct val="100000"/>
                <a:buFont typeface="Arial"/>
                <a:buNone/>
              </a:pPr>
              <a:r>
                <a:rPr b="1" i="0" lang="en-US" sz="1800" u="none">
                  <a:solidFill>
                    <a:srgbClr val="FFFFCC"/>
                  </a:solidFill>
                  <a:latin typeface="Arial"/>
                  <a:ea typeface="Arial"/>
                  <a:cs typeface="Arial"/>
                  <a:sym typeface="Arial"/>
                </a:rPr>
                <a:t>FETCH</a:t>
              </a:r>
            </a:p>
          </p:txBody>
        </p:sp>
      </p:grpSp>
      <p:sp>
        <p:nvSpPr>
          <p:cNvPr id="297" name="Shape 297"/>
          <p:cNvSpPr txBox="1"/>
          <p:nvPr/>
        </p:nvSpPr>
        <p:spPr>
          <a:xfrm>
            <a:off x="5526087" y="3662362"/>
            <a:ext cx="1733550" cy="111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227011" lvl="0" marL="2270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for existing rows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5132387" y="2169467"/>
            <a:ext cx="1859608" cy="1391940"/>
            <a:chOff x="5132387" y="2169467"/>
            <a:chExt cx="1859608" cy="1391940"/>
          </a:xfrm>
        </p:grpSpPr>
        <p:cxnSp>
          <p:nvCxnSpPr>
            <p:cNvPr id="299" name="Shape 299"/>
            <p:cNvCxnSpPr/>
            <p:nvPr/>
          </p:nvCxnSpPr>
          <p:spPr>
            <a:xfrm>
              <a:off x="5132387" y="2882900"/>
              <a:ext cx="508000" cy="3175"/>
            </a:xfrm>
            <a:prstGeom prst="straightConnector1">
              <a:avLst/>
            </a:prstGeom>
            <a:noFill/>
            <a:ln cap="flat" cmpd="sng" w="50800">
              <a:solidFill>
                <a:srgbClr val="FFCC00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2700000" dist="35921">
                <a:srgbClr val="000000"/>
              </a:outerShdw>
            </a:effectLst>
          </p:spPr>
        </p:cxnSp>
        <p:sp>
          <p:nvSpPr>
            <p:cNvPr id="300" name="Shape 300"/>
            <p:cNvSpPr txBox="1"/>
            <p:nvPr/>
          </p:nvSpPr>
          <p:spPr>
            <a:xfrm rot="2700000">
              <a:off x="5803900" y="2373312"/>
              <a:ext cx="984250" cy="984250"/>
            </a:xfrm>
            <a:prstGeom prst="rect">
              <a:avLst/>
            </a:prstGeom>
            <a:gradFill>
              <a:gsLst>
                <a:gs pos="0">
                  <a:srgbClr val="FF9933"/>
                </a:gs>
                <a:gs pos="100000">
                  <a:srgbClr val="B26B24"/>
                </a:gs>
              </a:gsLst>
              <a:lin ang="5400000" scaled="0"/>
            </a:gradFill>
            <a:ln>
              <a:noFill/>
            </a:ln>
            <a:effectLst>
              <a:outerShdw blurRad="63500" dir="2700000" dist="53881">
                <a:srgbClr val="000000"/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5730875" y="2714625"/>
              <a:ext cx="11112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rIns="92075" wrap="square" tIns="46025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EMPTY?</a:t>
              </a:r>
            </a:p>
          </p:txBody>
        </p:sp>
      </p:grpSp>
      <p:sp>
        <p:nvSpPr>
          <p:cNvPr id="302" name="Shape 302"/>
          <p:cNvSpPr txBox="1"/>
          <p:nvPr/>
        </p:nvSpPr>
        <p:spPr>
          <a:xfrm>
            <a:off x="5526087" y="4667250"/>
            <a:ext cx="1733550" cy="183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227011" lvl="0" marL="2270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 to FETCH if rows found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369050" y="1727200"/>
            <a:ext cx="488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304" name="Shape 304"/>
          <p:cNvSpPr/>
          <p:nvPr/>
        </p:nvSpPr>
        <p:spPr>
          <a:xfrm>
            <a:off x="4852987" y="1663700"/>
            <a:ext cx="1447800" cy="506412"/>
          </a:xfrm>
          <a:custGeom>
            <a:pathLst>
              <a:path extrusionOk="0" h="120000" w="120000">
                <a:moveTo>
                  <a:pt x="119868" y="119623"/>
                </a:moveTo>
                <a:lnTo>
                  <a:pt x="119868" y="0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dir="2700000" dist="53881">
              <a:srgbClr val="000000"/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4864100" y="1649412"/>
            <a:ext cx="0" cy="715962"/>
          </a:xfrm>
          <a:prstGeom prst="straightConnector1">
            <a:avLst/>
          </a:prstGeom>
          <a:noFill/>
          <a:ln cap="flat" cmpd="sng" w="50800">
            <a:solidFill>
              <a:srgbClr val="FFCC00"/>
            </a:solidFill>
            <a:prstDash val="solid"/>
            <a:miter lim="800000"/>
            <a:headEnd len="med" w="med" type="stealth"/>
            <a:tailEnd len="med" w="med" type="none"/>
          </a:ln>
          <a:effectLst>
            <a:outerShdw blurRad="63500" dir="2700000" dist="53881">
              <a:srgbClr val="000000"/>
            </a:outerShdw>
          </a:effectLst>
        </p:spPr>
      </p:cxnSp>
      <p:sp>
        <p:nvSpPr>
          <p:cNvPr id="306" name="Shape 306"/>
          <p:cNvSpPr txBox="1"/>
          <p:nvPr/>
        </p:nvSpPr>
        <p:spPr>
          <a:xfrm>
            <a:off x="7204075" y="3662362"/>
            <a:ext cx="17399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227011" lvl="0" marL="2270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Release the active set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7446962" y="2389187"/>
            <a:ext cx="1216025" cy="1039812"/>
          </a:xfrm>
          <a:prstGeom prst="rect">
            <a:avLst/>
          </a:prstGeom>
          <a:gradFill>
            <a:gsLst>
              <a:gs pos="0">
                <a:srgbClr val="0029A3"/>
              </a:gs>
              <a:gs pos="50000">
                <a:srgbClr val="0033CC"/>
              </a:gs>
              <a:gs pos="100000">
                <a:srgbClr val="0029A3"/>
              </a:gs>
            </a:gsLst>
            <a:lin ang="2700000" scaled="0"/>
          </a:gra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2700000" dist="53881">
              <a:srgbClr val="000000"/>
            </a:outerShdw>
          </a:effectLst>
        </p:spPr>
        <p:txBody>
          <a:bodyPr anchorCtr="0" anchor="ctr" bIns="46025" lIns="92075" rIns="92075" wrap="square" tIns="46025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6859587" y="2441575"/>
            <a:ext cx="590550" cy="430212"/>
            <a:chOff x="6859587" y="2441575"/>
            <a:chExt cx="590550" cy="430212"/>
          </a:xfrm>
        </p:grpSpPr>
        <p:cxnSp>
          <p:nvCxnSpPr>
            <p:cNvPr id="309" name="Shape 309"/>
            <p:cNvCxnSpPr/>
            <p:nvPr/>
          </p:nvCxnSpPr>
          <p:spPr>
            <a:xfrm>
              <a:off x="6991350" y="2871787"/>
              <a:ext cx="455612" cy="0"/>
            </a:xfrm>
            <a:prstGeom prst="straightConnector1">
              <a:avLst/>
            </a:prstGeom>
            <a:noFill/>
            <a:ln cap="flat" cmpd="sng" w="50800">
              <a:solidFill>
                <a:srgbClr val="FFCC00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2700000" dist="35921">
                <a:srgbClr val="000000"/>
              </a:outerShdw>
            </a:effectLst>
          </p:spPr>
        </p:cxnSp>
        <p:sp>
          <p:nvSpPr>
            <p:cNvPr id="310" name="Shape 310"/>
            <p:cNvSpPr txBox="1"/>
            <p:nvPr/>
          </p:nvSpPr>
          <p:spPr>
            <a:xfrm>
              <a:off x="6859587" y="2441575"/>
              <a:ext cx="5905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rIns="92075" wrap="square" tIns="46025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1000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2289175" y="685800"/>
            <a:ext cx="53530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Cursor…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933700" y="1371600"/>
            <a:ext cx="28765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469900" lvl="0" marL="342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 the cursor.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3533775" y="1706562"/>
            <a:ext cx="1722437" cy="873125"/>
            <a:chOff x="3533775" y="1414462"/>
            <a:chExt cx="1722437" cy="873125"/>
          </a:xfrm>
        </p:grpSpPr>
        <p:sp>
          <p:nvSpPr>
            <p:cNvPr id="319" name="Shape 319"/>
            <p:cNvSpPr/>
            <p:nvPr/>
          </p:nvSpPr>
          <p:spPr>
            <a:xfrm>
              <a:off x="3552825" y="1414462"/>
              <a:ext cx="1703387" cy="838200"/>
            </a:xfrm>
            <a:prstGeom prst="roundRect">
              <a:avLst>
                <a:gd fmla="val 2699" name="adj"/>
              </a:avLst>
            </a:prstGeom>
            <a:gradFill>
              <a:gsLst>
                <a:gs pos="0">
                  <a:srgbClr val="001966"/>
                </a:gs>
                <a:gs pos="50000">
                  <a:srgbClr val="0033CC"/>
                </a:gs>
                <a:gs pos="100000">
                  <a:srgbClr val="001966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2700000" dist="53881">
                <a:srgbClr val="000000"/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3533775" y="2017712"/>
              <a:ext cx="769937" cy="2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58725" rIns="58725" wrap="square" tIns="2857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CC"/>
                </a:buClr>
                <a:buSzPct val="100000"/>
                <a:buFont typeface="Arial"/>
                <a:buNone/>
              </a:pPr>
              <a:r>
                <a:rPr b="1" i="0" lang="en-US" sz="1400" u="none">
                  <a:solidFill>
                    <a:srgbClr val="FFFFCC"/>
                  </a:solidFill>
                  <a:latin typeface="Arial"/>
                  <a:ea typeface="Arial"/>
                  <a:cs typeface="Arial"/>
                  <a:sym typeface="Arial"/>
                </a:rPr>
                <a:t>Cursor</a:t>
              </a:r>
            </a:p>
          </p:txBody>
        </p:sp>
      </p:grpSp>
      <p:sp>
        <p:nvSpPr>
          <p:cNvPr id="321" name="Shape 321"/>
          <p:cNvSpPr/>
          <p:nvPr/>
        </p:nvSpPr>
        <p:spPr>
          <a:xfrm>
            <a:off x="4110037" y="1785937"/>
            <a:ext cx="639762" cy="84137"/>
          </a:xfrm>
          <a:prstGeom prst="roundRect">
            <a:avLst>
              <a:gd fmla="val 2699" name="adj"/>
            </a:avLst>
          </a:prstGeom>
          <a:solidFill>
            <a:srgbClr val="FF3300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19050" lIns="39675" rIns="39675" wrap="square" tIns="1905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4148137" y="1928812"/>
            <a:ext cx="639762" cy="85725"/>
          </a:xfrm>
          <a:prstGeom prst="roundRect">
            <a:avLst>
              <a:gd fmla="val 2699" name="adj"/>
            </a:avLst>
          </a:prstGeom>
          <a:solidFill>
            <a:srgbClr val="FF3300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19050" lIns="39675" rIns="39675" wrap="square" tIns="1905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186237" y="2068512"/>
            <a:ext cx="639762" cy="85725"/>
          </a:xfrm>
          <a:prstGeom prst="roundRect">
            <a:avLst>
              <a:gd fmla="val 2699" name="adj"/>
            </a:avLst>
          </a:prstGeom>
          <a:solidFill>
            <a:srgbClr val="FF3300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19050" lIns="39675" rIns="39675" wrap="square" tIns="1905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221162" y="2214562"/>
            <a:ext cx="638175" cy="85725"/>
          </a:xfrm>
          <a:prstGeom prst="roundRect">
            <a:avLst>
              <a:gd fmla="val 2699" name="adj"/>
            </a:avLst>
          </a:prstGeom>
          <a:solidFill>
            <a:srgbClr val="FF3300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19050" lIns="39675" rIns="39675" wrap="square" tIns="1905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4273550" y="2406650"/>
            <a:ext cx="639762" cy="85725"/>
          </a:xfrm>
          <a:prstGeom prst="roundRect">
            <a:avLst>
              <a:gd fmla="val 2699" name="adj"/>
            </a:avLst>
          </a:prstGeom>
          <a:solidFill>
            <a:srgbClr val="FF3300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19050" lIns="39675" rIns="39675" wrap="square" tIns="1905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Shape 326"/>
          <p:cNvGrpSpPr/>
          <p:nvPr/>
        </p:nvGrpSpPr>
        <p:grpSpPr>
          <a:xfrm>
            <a:off x="4743450" y="1639887"/>
            <a:ext cx="3859212" cy="396875"/>
            <a:chOff x="4743450" y="1347787"/>
            <a:chExt cx="3859212" cy="396875"/>
          </a:xfrm>
        </p:grpSpPr>
        <p:sp>
          <p:nvSpPr>
            <p:cNvPr id="327" name="Shape 327"/>
            <p:cNvSpPr txBox="1"/>
            <p:nvPr/>
          </p:nvSpPr>
          <p:spPr>
            <a:xfrm>
              <a:off x="7327900" y="1347787"/>
              <a:ext cx="12747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rIns="92075" wrap="square" tIns="46025">
              <a:noAutofit/>
            </a:bodyPr>
            <a:lstStyle/>
            <a:p>
              <a:pPr indent="-1270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100000"/>
                <a:buFont typeface="Arial"/>
                <a:buNone/>
              </a:pPr>
              <a:r>
                <a:rPr b="1" i="0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Pointer</a:t>
              </a:r>
            </a:p>
          </p:txBody>
        </p:sp>
        <p:cxnSp>
          <p:nvCxnSpPr>
            <p:cNvPr id="328" name="Shape 328"/>
            <p:cNvCxnSpPr/>
            <p:nvPr/>
          </p:nvCxnSpPr>
          <p:spPr>
            <a:xfrm rot="10800000">
              <a:off x="4743450" y="1533525"/>
              <a:ext cx="2452687" cy="1587"/>
            </a:xfrm>
            <a:prstGeom prst="straightConnector1">
              <a:avLst/>
            </a:prstGeom>
            <a:noFill/>
            <a:ln cap="flat" cmpd="sng" w="50800">
              <a:solidFill>
                <a:srgbClr val="FFCC00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2700000" dist="35921">
                <a:srgbClr val="000000"/>
              </a:outerShdw>
            </a:effectLst>
          </p:spPr>
        </p:cxnSp>
      </p:grpSp>
      <p:sp>
        <p:nvSpPr>
          <p:cNvPr id="329" name="Shape 329"/>
          <p:cNvSpPr txBox="1"/>
          <p:nvPr/>
        </p:nvSpPr>
        <p:spPr>
          <a:xfrm>
            <a:off x="2293937" y="2565400"/>
            <a:ext cx="4157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469900" lvl="0" marL="342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Fetch a row from the cursor.</a:t>
            </a:r>
          </a:p>
        </p:txBody>
      </p:sp>
      <p:grpSp>
        <p:nvGrpSpPr>
          <p:cNvPr id="330" name="Shape 330"/>
          <p:cNvGrpSpPr/>
          <p:nvPr/>
        </p:nvGrpSpPr>
        <p:grpSpPr>
          <a:xfrm>
            <a:off x="3533775" y="3074987"/>
            <a:ext cx="1722437" cy="876300"/>
            <a:chOff x="3533775" y="2782887"/>
            <a:chExt cx="1722437" cy="876300"/>
          </a:xfrm>
        </p:grpSpPr>
        <p:grpSp>
          <p:nvGrpSpPr>
            <p:cNvPr id="331" name="Shape 331"/>
            <p:cNvGrpSpPr/>
            <p:nvPr/>
          </p:nvGrpSpPr>
          <p:grpSpPr>
            <a:xfrm>
              <a:off x="3533775" y="2782887"/>
              <a:ext cx="1722437" cy="876300"/>
              <a:chOff x="3533775" y="2782887"/>
              <a:chExt cx="1722437" cy="876300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3552825" y="2782887"/>
                <a:ext cx="1703387" cy="838200"/>
              </a:xfrm>
              <a:prstGeom prst="roundRect">
                <a:avLst>
                  <a:gd fmla="val 2699" name="adj"/>
                </a:avLst>
              </a:prstGeom>
              <a:gradFill>
                <a:gsLst>
                  <a:gs pos="0">
                    <a:srgbClr val="001966"/>
                  </a:gs>
                  <a:gs pos="50000">
                    <a:srgbClr val="0033CC"/>
                  </a:gs>
                  <a:gs pos="100000">
                    <a:srgbClr val="001966"/>
                  </a:gs>
                </a:gsLst>
                <a:lin ang="2700000" scaled="0"/>
              </a:gradFill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2700000" dist="53881">
                  <a:srgbClr val="000000"/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3" name="Shape 333"/>
              <p:cNvSpPr txBox="1"/>
              <p:nvPr/>
            </p:nvSpPr>
            <p:spPr>
              <a:xfrm>
                <a:off x="3533775" y="3389312"/>
                <a:ext cx="728662" cy="269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8575" lIns="58725" rIns="58725" wrap="square" tIns="2857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CC"/>
                  </a:buClr>
                  <a:buSzPct val="100000"/>
                  <a:buFont typeface="Arial"/>
                  <a:buNone/>
                </a:pPr>
                <a:r>
                  <a:rPr b="1" i="0" lang="en-US" sz="1400" u="none">
                    <a:solidFill>
                      <a:srgbClr val="FFFFCC"/>
                    </a:solidFill>
                    <a:latin typeface="Arial"/>
                    <a:ea typeface="Arial"/>
                    <a:cs typeface="Arial"/>
                    <a:sym typeface="Arial"/>
                  </a:rPr>
                  <a:t>Cursor</a:t>
                </a:r>
              </a:p>
            </p:txBody>
          </p:sp>
        </p:grpSp>
        <p:sp>
          <p:nvSpPr>
            <p:cNvPr id="334" name="Shape 334"/>
            <p:cNvSpPr/>
            <p:nvPr/>
          </p:nvSpPr>
          <p:spPr>
            <a:xfrm>
              <a:off x="4425950" y="2967037"/>
              <a:ext cx="638175" cy="85725"/>
            </a:xfrm>
            <a:prstGeom prst="roundRect">
              <a:avLst>
                <a:gd fmla="val 2699" name="adj"/>
              </a:avLst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9050" lIns="39675" rIns="39675" wrap="square" tIns="19050">
              <a:noAutofit/>
            </a:bodyPr>
            <a:lstStyle/>
            <a:p>
              <a:pPr indent="-50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4464050" y="3111500"/>
              <a:ext cx="638175" cy="84137"/>
            </a:xfrm>
            <a:prstGeom prst="roundRect">
              <a:avLst>
                <a:gd fmla="val 2699" name="adj"/>
              </a:avLst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9050" lIns="39675" rIns="39675" wrap="square" tIns="19050">
              <a:noAutofit/>
            </a:bodyPr>
            <a:lstStyle/>
            <a:p>
              <a:pPr indent="-50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4502150" y="3251200"/>
              <a:ext cx="638175" cy="84137"/>
            </a:xfrm>
            <a:prstGeom prst="roundRect">
              <a:avLst>
                <a:gd fmla="val 2699" name="adj"/>
              </a:avLst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9050" lIns="39675" rIns="39675" wrap="square" tIns="19050">
              <a:noAutofit/>
            </a:bodyPr>
            <a:lstStyle/>
            <a:p>
              <a:pPr indent="-50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4537075" y="3397250"/>
              <a:ext cx="638175" cy="84137"/>
            </a:xfrm>
            <a:prstGeom prst="roundRect">
              <a:avLst>
                <a:gd fmla="val 2699" name="adj"/>
              </a:avLst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9050" lIns="39675" rIns="39675" wrap="square" tIns="19050">
              <a:noAutofit/>
            </a:bodyPr>
            <a:lstStyle/>
            <a:p>
              <a:pPr indent="-50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Shape 338"/>
          <p:cNvSpPr/>
          <p:nvPr/>
        </p:nvSpPr>
        <p:spPr>
          <a:xfrm>
            <a:off x="4402137" y="3182937"/>
            <a:ext cx="26987" cy="25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4402137" y="3087687"/>
            <a:ext cx="26987" cy="25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4402137" y="3006725"/>
            <a:ext cx="26987" cy="26987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4067175" y="2886075"/>
            <a:ext cx="639762" cy="85725"/>
          </a:xfrm>
          <a:prstGeom prst="roundRect">
            <a:avLst>
              <a:gd fmla="val 2699" name="adj"/>
            </a:avLst>
          </a:prstGeom>
          <a:solidFill>
            <a:srgbClr val="FF3300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19050" lIns="39675" rIns="39675" wrap="square" tIns="1905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Shape 342"/>
          <p:cNvGrpSpPr/>
          <p:nvPr/>
        </p:nvGrpSpPr>
        <p:grpSpPr>
          <a:xfrm>
            <a:off x="5076825" y="3101975"/>
            <a:ext cx="3536950" cy="396875"/>
            <a:chOff x="5076825" y="2809875"/>
            <a:chExt cx="3536950" cy="396875"/>
          </a:xfrm>
        </p:grpSpPr>
        <p:sp>
          <p:nvSpPr>
            <p:cNvPr id="343" name="Shape 343"/>
            <p:cNvSpPr txBox="1"/>
            <p:nvPr/>
          </p:nvSpPr>
          <p:spPr>
            <a:xfrm>
              <a:off x="7327900" y="2809875"/>
              <a:ext cx="12858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rIns="92075" wrap="square" tIns="46025">
              <a:noAutofit/>
            </a:bodyPr>
            <a:lstStyle/>
            <a:p>
              <a:pPr indent="-1270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100000"/>
                <a:buFont typeface="Arial"/>
                <a:buNone/>
              </a:pPr>
              <a:r>
                <a:rPr b="1" i="0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Pointer</a:t>
              </a:r>
            </a:p>
          </p:txBody>
        </p:sp>
        <p:cxnSp>
          <p:nvCxnSpPr>
            <p:cNvPr id="344" name="Shape 344"/>
            <p:cNvCxnSpPr/>
            <p:nvPr/>
          </p:nvCxnSpPr>
          <p:spPr>
            <a:xfrm rot="10800000">
              <a:off x="5076825" y="3008312"/>
              <a:ext cx="2119312" cy="0"/>
            </a:xfrm>
            <a:prstGeom prst="straightConnector1">
              <a:avLst/>
            </a:prstGeom>
            <a:noFill/>
            <a:ln cap="flat" cmpd="sng" w="50800">
              <a:solidFill>
                <a:srgbClr val="FFCC00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2700000" dist="35921">
                <a:srgbClr val="000000"/>
              </a:outerShdw>
            </a:effectLst>
          </p:spPr>
        </p:cxnSp>
      </p:grpSp>
      <p:sp>
        <p:nvSpPr>
          <p:cNvPr id="345" name="Shape 345"/>
          <p:cNvSpPr txBox="1"/>
          <p:nvPr/>
        </p:nvSpPr>
        <p:spPr>
          <a:xfrm>
            <a:off x="2730500" y="3902075"/>
            <a:ext cx="32829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469900" lvl="0" marL="342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Continue until empty.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3533775" y="4487862"/>
            <a:ext cx="1722437" cy="882650"/>
            <a:chOff x="3533775" y="4195762"/>
            <a:chExt cx="1722437" cy="882650"/>
          </a:xfrm>
        </p:grpSpPr>
        <p:sp>
          <p:nvSpPr>
            <p:cNvPr id="347" name="Shape 347"/>
            <p:cNvSpPr/>
            <p:nvPr/>
          </p:nvSpPr>
          <p:spPr>
            <a:xfrm>
              <a:off x="3552825" y="4195762"/>
              <a:ext cx="1703387" cy="838200"/>
            </a:xfrm>
            <a:prstGeom prst="roundRect">
              <a:avLst>
                <a:gd fmla="val 2699" name="adj"/>
              </a:avLst>
            </a:prstGeom>
            <a:gradFill>
              <a:gsLst>
                <a:gs pos="0">
                  <a:srgbClr val="001966"/>
                </a:gs>
                <a:gs pos="50000">
                  <a:srgbClr val="0033CC"/>
                </a:gs>
                <a:gs pos="100000">
                  <a:srgbClr val="001966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2700000" dist="53881">
                <a:srgbClr val="000000"/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3533775" y="4808537"/>
              <a:ext cx="784225" cy="2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58725" rIns="58725" wrap="square" tIns="2857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CC"/>
                </a:buClr>
                <a:buSzPct val="100000"/>
                <a:buFont typeface="Arial"/>
                <a:buNone/>
              </a:pPr>
              <a:r>
                <a:rPr b="1" i="0" lang="en-US" sz="1400" u="none">
                  <a:solidFill>
                    <a:srgbClr val="FFFFCC"/>
                  </a:solidFill>
                  <a:latin typeface="Arial"/>
                  <a:ea typeface="Arial"/>
                  <a:cs typeface="Arial"/>
                  <a:sym typeface="Arial"/>
                </a:rPr>
                <a:t>Cursor</a:t>
              </a:r>
            </a:p>
          </p:txBody>
        </p:sp>
      </p:grpSp>
      <p:sp>
        <p:nvSpPr>
          <p:cNvPr id="349" name="Shape 349"/>
          <p:cNvSpPr/>
          <p:nvPr/>
        </p:nvSpPr>
        <p:spPr>
          <a:xfrm>
            <a:off x="4402137" y="4551362"/>
            <a:ext cx="26987" cy="26987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402137" y="4456112"/>
            <a:ext cx="26987" cy="26987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402137" y="4376737"/>
            <a:ext cx="26987" cy="25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4067175" y="4256087"/>
            <a:ext cx="639762" cy="84137"/>
          </a:xfrm>
          <a:prstGeom prst="roundRect">
            <a:avLst>
              <a:gd fmla="val 2699" name="adj"/>
            </a:avLst>
          </a:prstGeom>
          <a:solidFill>
            <a:srgbClr val="FF3300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19050" lIns="39675" rIns="39675" wrap="square" tIns="1905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Shape 353"/>
          <p:cNvGrpSpPr/>
          <p:nvPr/>
        </p:nvGrpSpPr>
        <p:grpSpPr>
          <a:xfrm>
            <a:off x="5043487" y="4446587"/>
            <a:ext cx="3606800" cy="396875"/>
            <a:chOff x="5043487" y="4154487"/>
            <a:chExt cx="3606800" cy="396875"/>
          </a:xfrm>
        </p:grpSpPr>
        <p:sp>
          <p:nvSpPr>
            <p:cNvPr id="354" name="Shape 354"/>
            <p:cNvSpPr txBox="1"/>
            <p:nvPr/>
          </p:nvSpPr>
          <p:spPr>
            <a:xfrm>
              <a:off x="7356475" y="4154487"/>
              <a:ext cx="12938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rIns="92075" wrap="square" tIns="46025">
              <a:noAutofit/>
            </a:bodyPr>
            <a:lstStyle/>
            <a:p>
              <a:pPr indent="-1270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100000"/>
                <a:buFont typeface="Arial"/>
                <a:buNone/>
              </a:pPr>
              <a:r>
                <a:rPr b="1" i="0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Pointer</a:t>
              </a:r>
            </a:p>
          </p:txBody>
        </p:sp>
        <p:cxnSp>
          <p:nvCxnSpPr>
            <p:cNvPr id="355" name="Shape 355"/>
            <p:cNvCxnSpPr/>
            <p:nvPr/>
          </p:nvCxnSpPr>
          <p:spPr>
            <a:xfrm rot="10800000">
              <a:off x="5043487" y="4352925"/>
              <a:ext cx="2166937" cy="0"/>
            </a:xfrm>
            <a:prstGeom prst="straightConnector1">
              <a:avLst/>
            </a:prstGeom>
            <a:noFill/>
            <a:ln cap="flat" cmpd="sng" w="50800">
              <a:solidFill>
                <a:srgbClr val="FFCC00"/>
              </a:solidFill>
              <a:prstDash val="solid"/>
              <a:miter lim="800000"/>
              <a:headEnd len="med" w="med" type="none"/>
              <a:tailEnd len="med" w="med" type="stealth"/>
            </a:ln>
            <a:effectLst>
              <a:outerShdw blurRad="63500" dir="2700000" dist="35921">
                <a:srgbClr val="000000"/>
              </a:outerShdw>
            </a:effectLst>
          </p:spPr>
        </p:cxnSp>
      </p:grpSp>
      <p:sp>
        <p:nvSpPr>
          <p:cNvPr id="356" name="Shape 356"/>
          <p:cNvSpPr txBox="1"/>
          <p:nvPr/>
        </p:nvSpPr>
        <p:spPr>
          <a:xfrm>
            <a:off x="2933700" y="5360987"/>
            <a:ext cx="28765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469900" lvl="0" marL="342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Close the cursor.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3533775" y="5746750"/>
            <a:ext cx="1722437" cy="882650"/>
            <a:chOff x="3533775" y="5454650"/>
            <a:chExt cx="1722437" cy="882650"/>
          </a:xfrm>
        </p:grpSpPr>
        <p:sp>
          <p:nvSpPr>
            <p:cNvPr id="358" name="Shape 358"/>
            <p:cNvSpPr/>
            <p:nvPr/>
          </p:nvSpPr>
          <p:spPr>
            <a:xfrm>
              <a:off x="3552825" y="5454650"/>
              <a:ext cx="1703387" cy="838200"/>
            </a:xfrm>
            <a:prstGeom prst="roundRect">
              <a:avLst>
                <a:gd fmla="val 2699" name="adj"/>
              </a:avLst>
            </a:prstGeom>
            <a:gradFill>
              <a:gsLst>
                <a:gs pos="0">
                  <a:srgbClr val="001966"/>
                </a:gs>
                <a:gs pos="50000">
                  <a:srgbClr val="0033CC"/>
                </a:gs>
                <a:gs pos="100000">
                  <a:srgbClr val="001966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2700000" dist="53881">
                <a:srgbClr val="000000"/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3533775" y="6067425"/>
              <a:ext cx="728662" cy="2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58725" rIns="58725" wrap="square" tIns="2857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CC"/>
                </a:buClr>
                <a:buSzPct val="100000"/>
                <a:buFont typeface="Arial"/>
                <a:buNone/>
              </a:pPr>
              <a:r>
                <a:rPr b="1" i="0" lang="en-US" sz="1400" u="none">
                  <a:solidFill>
                    <a:srgbClr val="FFFFCC"/>
                  </a:solidFill>
                  <a:latin typeface="Arial"/>
                  <a:ea typeface="Arial"/>
                  <a:cs typeface="Arial"/>
                  <a:sym typeface="Arial"/>
                </a:rPr>
                <a:t>Cursor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65" name="Shape 365"/>
          <p:cNvSpPr txBox="1"/>
          <p:nvPr/>
        </p:nvSpPr>
        <p:spPr>
          <a:xfrm>
            <a:off x="2727325" y="685800"/>
            <a:ext cx="44815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 Attributes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869950" y="2260600"/>
            <a:ext cx="7816850" cy="3895725"/>
          </a:xfrm>
          <a:prstGeom prst="rect">
            <a:avLst/>
          </a:prstGeom>
          <a:solidFill>
            <a:srgbClr val="FFFF99"/>
          </a:solidFill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	Type 	Description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%ISOPEN	Boolean 	Evaluates to TRUE if the cursor 			is open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%NOTFOUND	Boolean 	Evaluates to TRUE if the most 			recent fetch does not return a row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%FOUND	Boolean 	Evaluates to TRUE if the most			recent fetch returns a row; 			complement of %NOTFOUND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%ROWCOUNT	Number	Evaluates to the total number of 		rows returned so far</a:t>
            </a:r>
          </a:p>
        </p:txBody>
      </p:sp>
      <p:cxnSp>
        <p:nvCxnSpPr>
          <p:cNvPr id="367" name="Shape 367"/>
          <p:cNvCxnSpPr/>
          <p:nvPr/>
        </p:nvCxnSpPr>
        <p:spPr>
          <a:xfrm>
            <a:off x="874712" y="2697162"/>
            <a:ext cx="7808912" cy="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8" name="Shape 368"/>
          <p:cNvCxnSpPr/>
          <p:nvPr/>
        </p:nvCxnSpPr>
        <p:spPr>
          <a:xfrm>
            <a:off x="873125" y="3475037"/>
            <a:ext cx="7810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9" name="Shape 369"/>
          <p:cNvCxnSpPr/>
          <p:nvPr/>
        </p:nvCxnSpPr>
        <p:spPr>
          <a:xfrm>
            <a:off x="865187" y="4283075"/>
            <a:ext cx="781843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0" name="Shape 370"/>
          <p:cNvCxnSpPr/>
          <p:nvPr/>
        </p:nvCxnSpPr>
        <p:spPr>
          <a:xfrm>
            <a:off x="862012" y="5394325"/>
            <a:ext cx="782161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1" name="Shape 371"/>
          <p:cNvCxnSpPr/>
          <p:nvPr/>
        </p:nvCxnSpPr>
        <p:spPr>
          <a:xfrm>
            <a:off x="4187825" y="2260600"/>
            <a:ext cx="0" cy="389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2" name="Shape 372"/>
          <p:cNvCxnSpPr/>
          <p:nvPr/>
        </p:nvCxnSpPr>
        <p:spPr>
          <a:xfrm>
            <a:off x="2938462" y="2259012"/>
            <a:ext cx="0" cy="38909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3" name="Shape 373"/>
          <p:cNvSpPr txBox="1"/>
          <p:nvPr/>
        </p:nvSpPr>
        <p:spPr>
          <a:xfrm>
            <a:off x="1127125" y="1466850"/>
            <a:ext cx="68453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status information about a cursor.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79" name="Shape 379"/>
          <p:cNvSpPr txBox="1"/>
          <p:nvPr/>
        </p:nvSpPr>
        <p:spPr>
          <a:xfrm>
            <a:off x="457200" y="990600"/>
            <a:ext cx="4648200" cy="55626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016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or replace procedure proc_test as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v_empid	number;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Cursor cur_sample is</a:t>
            </a:r>
          </a:p>
          <a:p>
            <a:pPr indent="-101600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 empid from employee</a:t>
            </a:r>
          </a:p>
          <a:p>
            <a:pPr indent="-101600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where grade &gt; 4;</a:t>
            </a:r>
          </a:p>
          <a:p>
            <a:pPr indent="-101600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open cur_sample;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loop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fetch cur_sample into v_empid;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exit when cur_sample%notfound;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 update employee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set salary = salary + 500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where empid = v_empid;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end loop;</a:t>
            </a:r>
          </a:p>
          <a:p>
            <a:pPr indent="-10160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5486400" y="3048000"/>
            <a:ext cx="3200400" cy="25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Open cursor for use.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Loops round each value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returned by the cursor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the value from the cursor into the variable v_empid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1905000" y="41148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82" name="Shape 382"/>
          <p:cNvSpPr txBox="1"/>
          <p:nvPr/>
        </p:nvSpPr>
        <p:spPr>
          <a:xfrm>
            <a:off x="152400" y="4495800"/>
            <a:ext cx="1158875" cy="10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Stop when not more records are found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>
            <a:off x="1981200" y="32004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4" name="Shape 384"/>
          <p:cNvCxnSpPr/>
          <p:nvPr/>
        </p:nvCxnSpPr>
        <p:spPr>
          <a:xfrm>
            <a:off x="1981200" y="3200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85" name="Shape 385"/>
          <p:cNvSpPr txBox="1"/>
          <p:nvPr/>
        </p:nvSpPr>
        <p:spPr>
          <a:xfrm>
            <a:off x="7620000" y="609600"/>
            <a:ext cx="1219200" cy="2235200"/>
          </a:xfrm>
          <a:prstGeom prst="rect">
            <a:avLst/>
          </a:prstGeom>
          <a:solidFill>
            <a:srgbClr val="FFFFCC"/>
          </a:solidFill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25463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12245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55983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12524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98543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715000" y="1219200"/>
            <a:ext cx="10668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returned by cursor</a:t>
            </a:r>
          </a:p>
        </p:txBody>
      </p:sp>
      <p:cxnSp>
        <p:nvCxnSpPr>
          <p:cNvPr id="387" name="Shape 387"/>
          <p:cNvCxnSpPr/>
          <p:nvPr/>
        </p:nvCxnSpPr>
        <p:spPr>
          <a:xfrm>
            <a:off x="6781800" y="14478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88" name="Shape 388"/>
          <p:cNvCxnSpPr/>
          <p:nvPr/>
        </p:nvCxnSpPr>
        <p:spPr>
          <a:xfrm>
            <a:off x="5410200" y="3810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9" name="Shape 389"/>
          <p:cNvCxnSpPr/>
          <p:nvPr/>
        </p:nvCxnSpPr>
        <p:spPr>
          <a:xfrm>
            <a:off x="5410200" y="3810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" name="Shape 390"/>
          <p:cNvCxnSpPr/>
          <p:nvPr/>
        </p:nvCxnSpPr>
        <p:spPr>
          <a:xfrm rot="10800000">
            <a:off x="4419600" y="4267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91" name="Shape 391"/>
          <p:cNvCxnSpPr/>
          <p:nvPr/>
        </p:nvCxnSpPr>
        <p:spPr>
          <a:xfrm>
            <a:off x="1295400" y="51816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2" name="Shape 392"/>
          <p:cNvCxnSpPr/>
          <p:nvPr/>
        </p:nvCxnSpPr>
        <p:spPr>
          <a:xfrm rot="10800000">
            <a:off x="1600200" y="4800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93" name="Shape 393"/>
          <p:cNvSpPr txBox="1"/>
          <p:nvPr/>
        </p:nvSpPr>
        <p:spPr>
          <a:xfrm>
            <a:off x="5486400" y="4572000"/>
            <a:ext cx="259080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4" name="Shape 394"/>
          <p:cNvCxnSpPr/>
          <p:nvPr/>
        </p:nvCxnSpPr>
        <p:spPr>
          <a:xfrm>
            <a:off x="5943600" y="4267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5" name="Shape 395"/>
          <p:cNvSpPr txBox="1"/>
          <p:nvPr/>
        </p:nvSpPr>
        <p:spPr>
          <a:xfrm>
            <a:off x="5562600" y="3505200"/>
            <a:ext cx="25146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5486400" y="3048000"/>
            <a:ext cx="2209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5638800" y="1143000"/>
            <a:ext cx="114300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3733800" y="2362200"/>
            <a:ext cx="1143000" cy="5905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3352800" y="28194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43338" l="13334" r="53340" t="18334"/>
          <a:stretch/>
        </p:blipFill>
        <p:spPr>
          <a:xfrm>
            <a:off x="914400" y="838200"/>
            <a:ext cx="3651748" cy="313575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5029200" y="1447800"/>
            <a:ext cx="34290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Notepad file called: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Create_procedure.sql</a:t>
            </a:r>
          </a:p>
        </p:txBody>
      </p:sp>
      <p:cxnSp>
        <p:nvCxnSpPr>
          <p:cNvPr id="407" name="Shape 407"/>
          <p:cNvCxnSpPr/>
          <p:nvPr/>
        </p:nvCxnSpPr>
        <p:spPr>
          <a:xfrm rot="10800000">
            <a:off x="4572000" y="1981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08" name="Shape 408"/>
          <p:cNvSpPr txBox="1"/>
          <p:nvPr/>
        </p:nvSpPr>
        <p:spPr>
          <a:xfrm>
            <a:off x="914400" y="4114800"/>
            <a:ext cx="7620000" cy="29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Open SQL*Plus and logon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At the prompt enter: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@create_procedure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You will get a prompt which should say ‘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created’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To run the procedure enter: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Execute proc_test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If you check your data you should now find that the procedure has run successfully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conditions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statements can be used </a:t>
            </a:r>
          </a:p>
          <a:p>
            <a:pPr indent="-291464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&lt;condition&gt; Then</a:t>
            </a:r>
          </a:p>
          <a:p>
            <a:pPr indent="-291464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…..</a:t>
            </a:r>
          </a:p>
          <a:p>
            <a:pPr indent="-291464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  <a:p>
            <a:pPr indent="-59055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9055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9055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9055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to end the if statement and use of indented code will make it easier to debug!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733800" y="3810000"/>
            <a:ext cx="4826000" cy="1784350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2700000" dist="89802">
              <a:srgbClr val="000000"/>
            </a:outerShdw>
          </a:effectLst>
        </p:spPr>
        <p:txBody>
          <a:bodyPr anchorCtr="0" anchor="ctr" bIns="46025" lIns="92075" rIns="92075" wrap="square" tIns="460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v_ename = 'MILLER' THEN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v_job := 'SALESMAN';     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v_deptno := 35;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v_new_comm := sal * 0.20; 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 IF;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%ISOPEN Attribute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1066800" y="2101850"/>
            <a:ext cx="7772400" cy="247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rows only when the cursor is open.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%ISOPEN cursor attribute before performing a fetch to test whether the cursor is open.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358900" y="4699000"/>
            <a:ext cx="6642100" cy="1549400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2700000" dist="89802">
              <a:srgbClr val="000000"/>
            </a:outerShdw>
          </a:effectLst>
        </p:spPr>
        <p:txBody>
          <a:bodyPr anchorCtr="0" anchor="t" bIns="46025" lIns="92075" rIns="92075" wrap="square" tIns="46025">
            <a:noAutofit/>
          </a:bodyPr>
          <a:lstStyle/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NOT cur_sample%ISOPEN THEN</a:t>
            </a:r>
          </a:p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OPEN cur_sample;</a:t>
            </a:r>
          </a:p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 IF;</a:t>
            </a:r>
          </a:p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FETCH cur_sample...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30" name="Shape 430"/>
          <p:cNvSpPr txBox="1"/>
          <p:nvPr/>
        </p:nvSpPr>
        <p:spPr>
          <a:xfrm>
            <a:off x="1220787" y="3540125"/>
            <a:ext cx="7008812" cy="2708275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2700000" dist="89802">
              <a:srgbClr val="000000"/>
            </a:outerShdw>
          </a:effectLst>
        </p:spPr>
        <p:txBody>
          <a:bodyPr anchorCtr="0" anchor="t" bIns="46025" lIns="92075" rIns="92075" wrap="square" tIns="46025">
            <a:noAutofit/>
          </a:bodyPr>
          <a:lstStyle/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DECLARE 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CURSOR emp_cursor IS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SELECT	empno, ename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FROM		emp;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emp_record	emp_cursor%ROWTYPE;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OPEN emp_cursor;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LOOP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FETCH emp_cursor INTO emp_record;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943100" y="609600"/>
            <a:ext cx="4838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Cursors and Records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1050925" y="1238250"/>
            <a:ext cx="7026275" cy="250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 the rows of the active set conveniently by fetching values into a PL/SQL RECORD.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066800" y="838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scripts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commands to run in sequence. 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as a text file (e.g. using Notepad) on a disk and not in the data dictionary. It is accessed by file name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Executed using @ or Start. 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44450" l="30836" r="26668" t="31114"/>
          <a:stretch/>
        </p:blipFill>
        <p:spPr>
          <a:xfrm>
            <a:off x="762000" y="4419600"/>
            <a:ext cx="4655027" cy="2012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638800" y="4495800"/>
            <a:ext cx="2819400" cy="788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called: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Create_User.sql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2819400" y="4572000"/>
            <a:ext cx="289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5410200" y="5638800"/>
            <a:ext cx="35814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Executed by: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@Create_User.sql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38" name="Shape 438"/>
          <p:cNvSpPr txBox="1"/>
          <p:nvPr>
            <p:ph type="title"/>
          </p:nvPr>
        </p:nvSpPr>
        <p:spPr>
          <a:xfrm>
            <a:off x="990600" y="914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 FOR Loops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277937" y="2371725"/>
            <a:ext cx="6799262" cy="1819275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2700000" dist="89802">
              <a:srgbClr val="000000"/>
            </a:outerShdw>
          </a:effectLst>
        </p:spPr>
        <p:txBody>
          <a:bodyPr anchorCtr="0" anchor="t" bIns="46025" lIns="92075" rIns="92075" wrap="square" tIns="46025">
            <a:noAutofit/>
          </a:bodyPr>
          <a:lstStyle/>
          <a:p>
            <a:pPr indent="-1143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record_name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cursor_name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LOOP   </a:t>
            </a:r>
          </a:p>
          <a:p>
            <a:pPr indent="-1143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1143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statement2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1143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</a:p>
          <a:p>
            <a:pPr indent="-1143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 LOOP;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898525" y="1611312"/>
            <a:ext cx="7483475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cursor FOR loop is a shortcut to process cursors.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Implicitly opens, fetches, and closes cursor.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record is implicitly declared.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46" name="Shape 446"/>
          <p:cNvSpPr txBox="1"/>
          <p:nvPr>
            <p:ph type="title"/>
          </p:nvPr>
        </p:nvSpPr>
        <p:spPr>
          <a:xfrm>
            <a:off x="990600" y="914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 FOR Loops: An Example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898525" y="1611312"/>
            <a:ext cx="7483475" cy="145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Retrieve employees one by one until no more are left.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006475" y="3279775"/>
            <a:ext cx="7451725" cy="2968625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2700000" dist="89802">
              <a:srgbClr val="000000"/>
            </a:outerShdw>
          </a:effectLst>
        </p:spPr>
        <p:txBody>
          <a:bodyPr anchorCtr="0" anchor="t" bIns="46025" lIns="92075" rIns="92075" wrap="square" tIns="46025">
            <a:noAutofit/>
          </a:bodyPr>
          <a:lstStyle/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CURSOR emp_cursor IS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ename, deptno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FROM   emp;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emp_record IN emp_cursor LOOP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-- implicit open and implicit fetch occur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emp_record.deptno = 30 THEN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 LOOP; -- implicit close occurs</a:t>
            </a:r>
          </a:p>
          <a:p>
            <a:pPr indent="-1143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454" name="Shape 454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455" name="Shape 455"/>
          <p:cNvSpPr txBox="1"/>
          <p:nvPr>
            <p:ph idx="1" type="subTitle"/>
          </p:nvPr>
        </p:nvSpPr>
        <p:spPr>
          <a:xfrm>
            <a:off x="0" y="1752600"/>
            <a:ext cx="914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302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database trigger is a stored PL/SQL program unit associated with a specific database table. ORACLE executes (fires) a database trigger automatically when a given SQL operation (like INSERT, UPDATE or DELETE) affects the table. Unlike a procedure, or a function, which must be invoked explicitly, database triggers are invoked implicitly.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461" name="Shape 461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462" name="Shape 462"/>
          <p:cNvSpPr txBox="1"/>
          <p:nvPr>
            <p:ph idx="1" type="subTitle"/>
          </p:nvPr>
        </p:nvSpPr>
        <p:spPr>
          <a:xfrm>
            <a:off x="0" y="1143000"/>
            <a:ext cx="914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302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triggers can be used to perform any of the following: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 data modification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events transparently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Enforce complex business rules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 column values automatically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complex security authorizations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replicate tables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468" name="Shape 468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469" name="Shape 469"/>
          <p:cNvSpPr txBox="1"/>
          <p:nvPr>
            <p:ph idx="1" type="subTitle"/>
          </p:nvPr>
        </p:nvSpPr>
        <p:spPr>
          <a:xfrm>
            <a:off x="0" y="15240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associate up to 12 database triggers with a given table. A database trigger has three parts: a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triggering event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 trigger constraint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 action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8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event occurs, a database trigger is fired, and an predefined PL/SQL block will perform the necessary action.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475" name="Shape 475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476" name="Shape 476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21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[OR REPLACE] TRIGGER trigger_name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{BEFORE|AFTER} triggering_event ON table_name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[FOR EACH ROW]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[WHEN condition]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Declaration statements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 statements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Exception-handling statements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482" name="Shape 482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483" name="Shape 483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21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trigger_name references the name of the trigger.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or AFTER specify when the trigger is fired (before or after the triggering event).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triggering_event references a DML statement issued against the table (e.g., INSERT, DELETE, UPDATE).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table_name is the name of the table associated with the trigger.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clause, FOR EACH ROW, specifies a trigger is a row trigger and fires once for each modified row.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WHEN clause specifies the condition for a trigger to be fired.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Bear in mind that if you drop a table, all the associated triggers for the table are dropped as well.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489" name="Shape 489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TRIGGERS</a:t>
            </a:r>
          </a:p>
        </p:txBody>
      </p:sp>
      <p:sp>
        <p:nvSpPr>
          <p:cNvPr id="490" name="Shape 490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302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 may be called BEFORE or AFTER the following events: 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INSERT, UPDATE and DELETE.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before/after options can be used to specify when the trigger body should be fired with respect to the triggering statement. If the user indicates a BEFORE option, then Oracle fires the trigger before executing the triggering statement. On the other hand, if an AFTER is used, Oracle fires the trigger after executing the triggering statement. 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496" name="Shape 496"/>
          <p:cNvSpPr txBox="1"/>
          <p:nvPr>
            <p:ph type="ctrTitle"/>
          </p:nvPr>
        </p:nvSpPr>
        <p:spPr>
          <a:xfrm>
            <a:off x="838200" y="0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24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ROW Trigger</a:t>
            </a:r>
            <a:br>
              <a:rPr b="1" i="0" lang="en-US" sz="24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497" name="Shape 497"/>
          <p:cNvSpPr txBox="1"/>
          <p:nvPr>
            <p:ph idx="1" type="subTitle"/>
          </p:nvPr>
        </p:nvSpPr>
        <p:spPr>
          <a:xfrm>
            <a:off x="0" y="6858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63575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OR REPLACE TRIGGER mytrig2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DELETE OR INSERT OR UPDATE ON employee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DELETING THEN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xemployee (emp_ssn, emp_last_name,emp_first_name, deldate)  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(:old.emp_ssn, :old.emp_last_name,:old.emp_first_name, sysdate); 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ELSIF INSERTING THEN 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 INTO nemployee (emp_ssn, emp_last_name,emp_first_name, adddate)   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(:new.emp_ssn, :new.emp_last_name,:new.emp_first_name, sysdate);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ELSIF UPDATING('emp_salary') THEN  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cemployee (emp_ssn, oldsalary, newsalary, up_date) 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(:old.emp_ssn,:old.emp_salary, :new.emp_salary, sysdate);     ELSE  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uemployee (emp_ssn, emp_address, up_date)   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(:old.emp_ssn, :new.emp_address, sysdate);        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  <a:p>
            <a:pPr indent="-663575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503" name="Shape 503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TRIGGERS</a:t>
            </a:r>
          </a:p>
        </p:txBody>
      </p:sp>
      <p:sp>
        <p:nvSpPr>
          <p:cNvPr id="504" name="Shape 504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302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ROW Trigger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previous trigger is used to keep track of all the transactions performed on the employee table. If any employee is deleted, a new row containing the details of this employee is stored in a table called xemployee. Similarly, if a new employee is inserted, a new row is created in another table called nemployee, and so on.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we can specify the old and new values of an updated row by prefixing the column names with the :OLD and :NEW qualifiers.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29" name="Shape 129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6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52400" y="9906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procedure is a module performing one or more actions; it does not need to return any values. </a:t>
            </a:r>
          </a:p>
          <a:p>
            <a:pPr indent="-577850" lvl="0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syntax for creating a procedure is as follows:</a:t>
            </a:r>
          </a:p>
          <a:p>
            <a:pPr indent="-5746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CREATE OR REPLACE PROCEDURE name</a:t>
            </a:r>
          </a:p>
          <a:p>
            <a:pPr indent="-5746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[(parameter[, parameter, ...])]</a:t>
            </a:r>
          </a:p>
          <a:p>
            <a:pPr indent="-5746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</a:p>
          <a:p>
            <a:pPr indent="-5746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[local declarations]</a:t>
            </a:r>
          </a:p>
          <a:p>
            <a:pPr indent="-5746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</a:p>
          <a:p>
            <a:pPr indent="-5746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executable statements</a:t>
            </a:r>
          </a:p>
          <a:p>
            <a:pPr indent="-5746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[EXCEPTION</a:t>
            </a:r>
          </a:p>
          <a:p>
            <a:pPr indent="-5746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exception handlers]</a:t>
            </a:r>
          </a:p>
          <a:p>
            <a:pPr indent="-5746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ct val="7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 [name];</a:t>
            </a:r>
          </a:p>
          <a:p>
            <a:pPr indent="-577850" lvl="0" marL="7429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510" name="Shape 510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TRIGGERS</a:t>
            </a:r>
          </a:p>
        </p:txBody>
      </p:sp>
      <p:sp>
        <p:nvSpPr>
          <p:cNvPr id="511" name="Shape 511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302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  DELETE FROM  employee WHERE emp_last_name = 'Joshi';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row deleted.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 SELECT * FROM xemployee;</a:t>
            </a:r>
          </a:p>
          <a:p>
            <a:pPr indent="-67310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7310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7310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EMP_SSN   EMP_LAST_NAME   EMP_FIRST_NAME DELDATE</a:t>
            </a:r>
          </a:p>
          <a:p>
            <a:pPr indent="-67310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   -----------------------    -------------------------- -----------------</a:t>
            </a:r>
          </a:p>
          <a:p>
            <a:pPr indent="-67310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999333333  Joshi                              Dinesh                         02-MAY-03</a:t>
            </a:r>
          </a:p>
          <a:p>
            <a:pPr indent="-95250" lvl="0" marL="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517" name="Shape 517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ENABLING, DISABLING, DROPPING TRIGGERS</a:t>
            </a:r>
          </a:p>
        </p:txBody>
      </p:sp>
      <p:sp>
        <p:nvSpPr>
          <p:cNvPr id="518" name="Shape 518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112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SQL&gt;ALTER TRIGGER trigger_name DISABLE;</a:t>
            </a:r>
          </a:p>
          <a:p>
            <a:pPr indent="-71120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SQL&gt;ALTER TABLE table_name DISABLE ALL TRIGGERS;</a:t>
            </a:r>
          </a:p>
          <a:p>
            <a:pPr indent="-71120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a trigger, which is disabled, we can use the following syntax:</a:t>
            </a:r>
          </a:p>
          <a:p>
            <a:pPr indent="-71120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SQL&gt;ALTER TABLE table_name ENABLE trigger_name;</a:t>
            </a:r>
          </a:p>
          <a:p>
            <a:pPr indent="-71120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triggers can be enabled for a specific table by using the following command</a:t>
            </a:r>
          </a:p>
          <a:p>
            <a:pPr indent="-71120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 ALTER TABLE table_name ENABLE ALL TRIGGERS;</a:t>
            </a:r>
          </a:p>
          <a:p>
            <a:pPr indent="-71120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 DROP TRIGGER trigger_name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/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304800" y="9144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397000" lvl="0" marL="1263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49400" lvl="0" marL="12636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indent="-1549400" lvl="0" marL="12636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END</a:t>
            </a:r>
          </a:p>
        </p:txBody>
      </p:sp>
      <p:pic>
        <p:nvPicPr>
          <p:cNvPr descr="DD01352_" id="525" name="Shape 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838200"/>
            <a:ext cx="3121076" cy="252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36" name="Shape 136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36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152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15950" lvl="0" marL="7810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procedure may have 0 to many parameters. </a:t>
            </a:r>
          </a:p>
          <a:p>
            <a:pPr indent="-615950" lvl="0" marL="781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procedure has two parts: </a:t>
            </a:r>
          </a:p>
          <a:p>
            <a:pPr indent="-539750" lvl="1" marL="1530350" marR="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header portion, which comes before AS (sometimes you will see IS—they are interchangeable), keyword (this contains the procedure name and the parameter list),</a:t>
            </a:r>
          </a:p>
          <a:p>
            <a:pPr indent="-539750" lvl="1" marL="1530350" marR="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body, which is everything after the IS keyword.</a:t>
            </a:r>
          </a:p>
          <a:p>
            <a:pPr indent="-615950" lvl="0" marL="781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word REPLACE is optional.</a:t>
            </a:r>
          </a:p>
          <a:p>
            <a:pPr indent="-615950" lvl="0" marL="781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word REPLACE is not used in the header of the procedure, in order to change the code in the procedure, it must be dropped first and then re-created.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43" name="Shape 143"/>
          <p:cNvSpPr txBox="1"/>
          <p:nvPr/>
        </p:nvSpPr>
        <p:spPr>
          <a:xfrm>
            <a:off x="533400" y="923925"/>
            <a:ext cx="3048000" cy="593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or replace command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to be created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object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variables accessed or imported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local variables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procedure declaration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048000" y="2819400"/>
            <a:ext cx="60960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or replace procedure inflation_rise (inf_rate in number)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employee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set salary = salary + (salary * inf_rate / 100);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commit;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2438400" y="16002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Shape 146"/>
          <p:cNvCxnSpPr/>
          <p:nvPr/>
        </p:nvCxnSpPr>
        <p:spPr>
          <a:xfrm>
            <a:off x="3733800" y="1600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>
            <a:off x="2133600" y="2438400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4876800" y="24384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>
            <a:off x="2667000" y="31242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2667000" y="3352800"/>
            <a:ext cx="365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6324600" y="31242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x="3048000" y="3581400"/>
            <a:ext cx="502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8077200" y="3124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 flipH="1" rot="10800000">
            <a:off x="2057400" y="4572000"/>
            <a:ext cx="1752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2971800" y="6248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3276600" y="56388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4419600" y="1066800"/>
            <a:ext cx="4419600" cy="107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procedure is called inflation_rise and used a variable accessed as inf_rate which is a number, this is passed in when the procedure is used.   It simply updates the salary by the rate of inflation.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Compiling and executing procedures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any program the code needs to be compiled.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@inflation_rise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compile the procedure and make it available in the database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inflation_rise(2)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cause the procedure to execute, with 2 as an inflation rate.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to compile a procedure once it has been amended.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ease of use, it is easiest to write procedures in notepad, store as script files, and then run them, this means that they can be easily edited – also you will have a copy if required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524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0" name="Shape 170"/>
          <p:cNvSpPr txBox="1"/>
          <p:nvPr/>
        </p:nvSpPr>
        <p:spPr>
          <a:xfrm>
            <a:off x="457200" y="1600200"/>
            <a:ext cx="8382000" cy="495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685800" y="990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09600" y="1600200"/>
            <a:ext cx="8382000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OR REPLACE PROCEDURE validate_customer ( v_cust IN VARCHAR ) AS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v_count	NUMBER;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SELECT COUNT(*) INTO V_COUNT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FROM customer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WHERE c_id = v_cust;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v_count &gt; 0 THEN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DBMS_OUTPUT.PUT_LINE( 'customer valid');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DBMS_OUTPUT.PUT_LINE('customer not recognised');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END IF;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553200" y="2133600"/>
            <a:ext cx="2057400" cy="119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variables passed into procedure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048000" y="1981200"/>
            <a:ext cx="2895600" cy="831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variables used by procedure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914400" y="2971800"/>
            <a:ext cx="914400" cy="4667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1828800" y="3276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 rot="10800000">
            <a:off x="6934200" y="1905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2590800" y="2209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84" name="Shape 184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r>
              <a:rPr b="1" i="0" lang="en-US" sz="3600" u="sng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PARAMETERS</a:t>
            </a: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152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15950" lvl="0" marL="781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 are the means to pass values to and from the calling environment to the server. 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values that will be processed or returned via the execution of the procedure.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types of parameters: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 OUT, and IN OUT.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Modes specify whether the parameter passed is read in or a receptacle for what comes out.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33350" lvl="0" marL="0" marR="0" rtl="0" algn="l"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