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Gill Sans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ill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GillSans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0" i="0" sz="1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  <a:defRPr b="1" i="0" sz="1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323EB"/>
            </a:gs>
            <a:gs pos="100000">
              <a:srgbClr val="12127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2323EB"/>
            </a:gs>
            <a:gs pos="100000">
              <a:srgbClr val="12127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x="381000" y="25908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PROCEDURES, FUNCTIONS &amp; TRIGGERS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47" name="Shape 147"/>
          <p:cNvSpPr txBox="1"/>
          <p:nvPr>
            <p:ph type="ctrTitle"/>
          </p:nvPr>
        </p:nvSpPr>
        <p:spPr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ACTUAL AND FORMAL PARAMETERS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52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methods can be used to match actual and formal parameters: positional notation and named notation. 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1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Positional notation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simply association by position: The order of the parameters used when executing the procedure matches the order in the procedure’s header exactly.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1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notation 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explicit association using the symbol =&gt;</a:t>
            </a:r>
          </a:p>
          <a:p>
            <a:pPr indent="-692150" lvl="1" marL="1530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Syntax: formal_parameter_name =&gt; argument_value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159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In named notation, the order does not matter. 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If you mix notation, list positional notation before named notation.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54" name="Shape 154"/>
          <p:cNvSpPr txBox="1"/>
          <p:nvPr>
            <p:ph type="ctrTitle"/>
          </p:nvPr>
        </p:nvSpPr>
        <p:spPr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ACTUAL AND FORMAL PARAMETERS</a:t>
            </a:r>
          </a:p>
        </p:txBody>
      </p:sp>
      <p:pic>
        <p:nvPicPr>
          <p:cNvPr id="155" name="Shape 155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8077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61" name="Shape 161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are a type of stored code and are very similar to procedures.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significant difference is that a function is a PL/SQL block that </a:t>
            </a:r>
            <a:r>
              <a:rPr b="0" i="1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</a:t>
            </a: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value. 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accept one, many, or no parameters, but a function must have a return clause in the executable section of the function.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datatype of the return value must be declared in the header of the function.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is not a stand-alone executable in the way that a procedure is: It must be used in some context. You can think of it as a sentence fragment.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has output that needs to be assigned to a variable, or it can be used in a SELECT statement.</a:t>
            </a:r>
          </a:p>
          <a:p>
            <a:pPr indent="-17780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68" name="Shape 168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syntax for creating a function is as follows:</a:t>
            </a:r>
          </a:p>
          <a:p>
            <a:pPr indent="-752475" lvl="2" marL="2136775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[OR REPLACE] FUNCTION function_name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(parameter list)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datatype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&lt;body&gt;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(</a:t>
            </a:r>
            <a:r>
              <a:rPr b="0" i="1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return_value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15240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75" name="Shape 175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does not necessarily have to have any parameters, but it must have a RETURN value declared in the header, and it must return values for all the varying possible execution streams.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statement does not have to appear as the last line of the main execution section, and there may be more than one RETURN statement (there should be a RETURN statement for each exception). 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may have IN, OUT, or IN OUT parameters.  but you rarely see anything except IN parameters.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82" name="Shape 182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01675" lvl="2" marL="2136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OR REPLACE FUNCTION show_description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(i_course_no number)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varchar2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v_description varchar2(50);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SELECT description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INTO v_description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FROM course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WHERE course_no = i_course_no;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v_description;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NO_DATA_FOUND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RETURN('The Course is not in the database');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WHEN OTHERS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RETURN('Error in running show_description');</a:t>
            </a:r>
          </a:p>
          <a:p>
            <a:pPr indent="-701675" lvl="2" marL="21367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89" name="Shape 189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Use Of  Functions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anonymous block</a:t>
            </a:r>
          </a:p>
          <a:p>
            <a:pPr indent="-619125" lvl="2" marL="2136775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1" i="0" sz="7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SERVEROUTPUT ON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v_description VARCHAR2(50);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v_description := show_description(&amp;sv_cnumber);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DBMS_OUTPUT.PUT_LINE(v_description);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650875" lvl="2" marL="2136775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1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SQL statement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course_no, show_description(course_no)</a:t>
            </a:r>
          </a:p>
          <a:p>
            <a:pPr indent="-727075" lvl="2" marL="2136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course;</a:t>
            </a:r>
          </a:p>
          <a:p>
            <a:pPr indent="-15240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96" name="Shape 196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0" y="1752600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810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33333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trigger is a stored PL/SQL program unit associated with a specific database table. ORACLE executes (fires) a database trigger automatically when a given SQL operation (like INSERT, UPDATE or DELETE) affects the table. Unlike a procedure, or a function, which must be invoked explicitly, database triggers are invoked implicitly.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03" name="Shape 203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204" name="Shape 204"/>
          <p:cNvSpPr txBox="1"/>
          <p:nvPr>
            <p:ph idx="1" type="subTitle"/>
          </p:nvPr>
        </p:nvSpPr>
        <p:spPr>
          <a:xfrm>
            <a:off x="0" y="11430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810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triggers can be used to perform any of the following: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Audit data modification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events transparently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Enforce complex business rules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column values automatically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complex security authorizations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replicate tables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10" name="Shape 210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0" y="15240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associate up to 12 database triggers with a given table. A database trigger has three parts: a </a:t>
            </a:r>
            <a:r>
              <a:rPr b="1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triggering event</a:t>
            </a:r>
            <a:r>
              <a:rPr b="0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</a:t>
            </a:r>
            <a:r>
              <a:rPr b="1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 trigger constraint</a:t>
            </a:r>
            <a:r>
              <a:rPr b="0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 </a:t>
            </a:r>
            <a:r>
              <a:rPr b="1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 action</a:t>
            </a:r>
            <a:r>
              <a:rPr b="0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30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6666"/>
              <a:buFont typeface="Times New Roman"/>
              <a:buChar char="•"/>
            </a:pPr>
            <a:r>
              <a:rPr b="0" i="0" lang="en-US" sz="3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event occurs, a database trigger is fired, and an predefined PL/SQL block will perform the necessary action.</a:t>
            </a: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91" name="Shape 91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52400" y="990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procedure is a module performing one or more actions; it does not need to return any values. </a:t>
            </a:r>
          </a:p>
          <a:p>
            <a:pPr indent="-577850" lvl="0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syntax for creating a procedure is as follows: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CREATE OR REPLACE PROCEDURE name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[(parameter[, parameter, ...])]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[local declarations]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executable statements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[EXCEPTION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exception handlers]</a:t>
            </a:r>
          </a:p>
          <a:p>
            <a:pPr indent="-727075" lvl="2" marL="2136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END [name];</a:t>
            </a:r>
          </a:p>
          <a:p>
            <a:pPr indent="-577850" lvl="0" marL="7429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17" name="Shape 217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[OR REPLACE] TRIGGER trigger_name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{BEFORE|AFTER} triggering_event ON table_name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[FOR EACH ROW]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[WHEN condition]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Declaration statements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Executable statements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Exception-handling statements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24" name="Shape 224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</a:t>
            </a:r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trigger_name references the name of the trigger. 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or AFTER specify when the trigger is fired (before or after the triggering event). 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triggering_event references a DML statement issued against the table (e.g., INSERT, DELETE, UPDATE). 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table_name is the name of the table associated with the trigger. 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clause, FOR EACH ROW, specifies a trigger is a row trigger and fires once for each modified row. </a:t>
            </a:r>
          </a:p>
          <a:p>
            <a:pPr indent="-730250" lvl="0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WHEN clause specifies the condition for a trigger to be fired. </a:t>
            </a:r>
          </a:p>
          <a:p>
            <a:pPr indent="-7810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33333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Bear in mind that if you drop a table, all the associated triggers for the table are dropped as well.</a:t>
            </a:r>
            <a:r>
              <a:rPr b="1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31" name="Shape 231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810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 may be called BEFORE or AFTER the following events: </a:t>
            </a:r>
          </a:p>
          <a:p>
            <a:pPr indent="-7810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INSERT, UPDATE and DELETE.</a:t>
            </a:r>
          </a:p>
          <a:p>
            <a:pPr indent="-7810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before/after options can be used to specify when the trigger body should be fired with respect to the triggering statement. If the user indicates a BEFORE option, then Oracle fires the trigger before executing the triggering statement. On the other hand, if an AFTER is used, Oracle fires the trigger after executing the triggering statement.</a:t>
            </a:r>
            <a:r>
              <a:rPr b="0" i="0" lang="en-US" sz="24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38" name="Shape 238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778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trigger may be a ROW or STATEMENT type. If the statement FOR EACH ROW is present in the CREATE TRIGGER clause of a trigger, the trigger is a row trigger. A row trigger is fired for each row affected by an triggering statement.</a:t>
            </a:r>
          </a:p>
          <a:p>
            <a:pPr indent="-5778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statement trigger, however, is fired only once for the triggering statement, regardless of the number of rows affected by the triggering statement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45" name="Shape 245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556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8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statement trigger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OR REPLACE TRIGGER mytrig1 BEFORE DELETE OR INSERT OR UPDATE ON employee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    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(TO_CHAR(SYSDATE, 'day') IN ('sat', 'sun')) OR     (TO_CHAR(SYSDATE,'hh:mi') NOT BETWEEN '08:30' AND '18:30') THEN           RAISE_APPLICATION_ERROR(-20500, 'table is secured');     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</a:p>
          <a:p>
            <a:pPr indent="-742950" lvl="0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above example shows a trigger that limits the DML actions to the employee table to weekdays from 8.30am to 6.30pm. If a user tries to insert/update/delete a row in the EMPLOYEE table, a warning message will be prompted.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52" name="Shape 252"/>
          <p:cNvSpPr txBox="1"/>
          <p:nvPr>
            <p:ph type="ctrTitle"/>
          </p:nvPr>
        </p:nvSpPr>
        <p:spPr>
          <a:xfrm>
            <a:off x="838200" y="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ROW Trigger</a:t>
            </a:r>
            <a:br>
              <a:rPr b="1" i="0" lang="en-US" sz="24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0" y="6858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21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OR REPLACE TRIGGER mytrig2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DELETE OR INSERT OR UPDATE ON employee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ROW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DELETING THEN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xemployee (emp_ssn, emp_last_name,emp_first_name, deldate) 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(:old.emp_ssn, :old.emp_last_name,:old.emp_first_name, sysdate);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 INSERTING THEN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 INTO nemployee (emp_ssn, emp_last_name,emp_first_name, adddate)  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(:new.emp_ssn, :new.emp_last_name,:new.emp_first_name, sysdate);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ELSIF UPDATING('emp_salary') THEN 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cemployee (emp_ssn, oldsalary, newsalary, up_date)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(:old.emp_ssn,:old.emp_salary, :new.emp_salary, sysdate);     ELSE 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uemployee (emp_ssn, emp_address, up_date)   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(:old.emp_ssn, :new.emp_address, sysdate);        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  <a:p>
            <a:pPr indent="-692150" lvl="0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59" name="Shape 259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30250" lvl="0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4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ROW Trigger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previous trigger is used to keep track of all the transactions performed on the employee table. If any employee is deleted, a new row containing the details of this employee is stored in a table called xemployee. Similarly, if a new employee is inserted, a new row is created in another table called nemployee, and so on.</a:t>
            </a:r>
          </a:p>
          <a:p>
            <a:pPr indent="-577850" lvl="0" marL="742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we can specify the old and new values of an updated row by prefixing the column names with the :OLD and :NEW qualifiers.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66" name="Shape 266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TRIGGERS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810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 DELETE FROM  employee WHERE emp_last_name = 'Joshi';</a:t>
            </a:r>
          </a:p>
          <a:p>
            <a:pPr indent="-7810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row deleted.</a:t>
            </a:r>
          </a:p>
          <a:p>
            <a:pPr indent="-7810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SELECT * FROM xemployee;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EMP_SSN   EMP_LAST_NAME   EMP_FIRST_NAME DELDATE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   -----------------------    -------------------------- -----------------</a:t>
            </a:r>
          </a:p>
          <a:p>
            <a:pPr indent="-70485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999333333  Joshi                              Dinesh                         02-MAY-03</a:t>
            </a:r>
          </a:p>
          <a:p>
            <a:pPr indent="-12700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73" name="Shape 273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ENABLING, DISABLING, DROPPING TRIGGERS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556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SQL&gt;ALTER TRIGGER trigger_name DISABLE;</a:t>
            </a:r>
          </a:p>
          <a:p>
            <a:pPr indent="-75565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SQL&gt;ALTER TABLE table_name DISABLE ALL TRIGGERS;</a:t>
            </a:r>
          </a:p>
          <a:p>
            <a:pPr indent="-75565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a trigger, which is disabled, we can use the following syntax:</a:t>
            </a:r>
          </a:p>
          <a:p>
            <a:pPr indent="-75565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SQL&gt;ALTER TABLE table_name ENABLE trigger_name;</a:t>
            </a:r>
          </a:p>
          <a:p>
            <a:pPr indent="-75565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triggers can be enabled for a specific table by using the following command</a:t>
            </a:r>
          </a:p>
          <a:p>
            <a:pPr indent="-75565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ALTER TABLE table_name ENABLE ALL TRIGGERS;</a:t>
            </a:r>
          </a:p>
          <a:p>
            <a:pPr indent="-755650" lvl="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SQL&gt; DROP TRIGGER trigger_name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04800" y="9144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41450" lvl="0" marL="1263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0" lvl="0" marL="12636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44650" lvl="0" marL="12636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indent="-1644650" lvl="0" marL="12636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END</a:t>
            </a:r>
          </a:p>
        </p:txBody>
      </p:sp>
      <p:pic>
        <p:nvPicPr>
          <p:cNvPr descr="DD01352_"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38200"/>
            <a:ext cx="3121076" cy="252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98" name="Shape 98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52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procedure may have 0 to many parameters. </a:t>
            </a:r>
          </a:p>
          <a:p>
            <a:pPr indent="-615950" lvl="0" marL="781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procedure has two parts: </a:t>
            </a:r>
          </a:p>
          <a:p>
            <a:pPr indent="-539750" lvl="1" marL="1530350" marR="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AutoNum type="arabicPeriod"/>
            </a:pPr>
            <a:r>
              <a:rPr b="0" i="0" lang="en-US" sz="2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portion, which comes before AS (sometimes you will see IS—they are interchangeable), keyword (this contains the procedure name and the parameter list),</a:t>
            </a:r>
          </a:p>
          <a:p>
            <a:pPr indent="-539750" lvl="1" marL="1530350" marR="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AutoNum type="arabicPeriod"/>
            </a:pPr>
            <a:r>
              <a:rPr b="0" i="0" lang="en-US" sz="26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body, which is everything after the IS keyword.</a:t>
            </a:r>
          </a:p>
          <a:p>
            <a:pPr indent="-615950" lvl="0" marL="781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word REPLACE is optional.</a:t>
            </a:r>
          </a:p>
          <a:p>
            <a:pPr indent="-615950" lvl="0" marL="781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word REPLACE is not used in the header of the procedure, in order to change the code in the procedure, it must be dropped first and then re-created.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228600" y="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52400" y="9906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83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-- ch11_01a.sql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CREATE OR REPLACE PROCEDURE Discount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CURSOR c_group_discount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IS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SELECT distinct s.course_no, c.description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FROM section s, enrollment e, course c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WHERE s.section_id = e.section_id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	AND c.course_no = s.course_no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GROUP BY s.course_no, c.description,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	e.section_id, s.section_id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HAVING COUNT(*) &gt;=8;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</a:p>
          <a:p>
            <a:pPr indent="-15240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CC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12" name="Shape 112"/>
          <p:cNvSpPr txBox="1"/>
          <p:nvPr>
            <p:ph type="ctrTitle"/>
          </p:nvPr>
        </p:nvSpPr>
        <p:spPr>
          <a:xfrm>
            <a:off x="228600" y="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152400" y="9906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83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FOR r_group_discount IN c_group_discount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LOOP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UPDATE course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	SET cost = cost * .95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WHERE course_no = r_group_discount.course_no;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DBMS_OUTPUT.PUT_LINE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	('A 5% discount has been given to'||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	r_group_discount.course_no||' '||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	r_group_discount.description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		);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END LOOP;</a:t>
            </a:r>
          </a:p>
          <a:p>
            <a:pPr indent="-768350" lvl="0" marL="781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4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END;</a:t>
            </a:r>
          </a:p>
          <a:p>
            <a:pPr indent="-15240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FFCC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19" name="Shape 119"/>
          <p:cNvSpPr txBox="1"/>
          <p:nvPr>
            <p:ph type="ctrTitle"/>
          </p:nvPr>
        </p:nvSpPr>
        <p:spPr>
          <a:xfrm>
            <a:off x="228600" y="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152400" y="9906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execute a procedure in SQL*Plus use the following syntax:</a:t>
            </a:r>
          </a:p>
          <a:p>
            <a:pPr indent="-7937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indent="-7937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EXECUTE Procedure_name</a:t>
            </a:r>
          </a:p>
          <a:p>
            <a:pPr indent="-7937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-7937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Courier"/>
              <a:buNone/>
            </a:pPr>
            <a:r>
              <a:rPr b="0" i="0" lang="en-US" sz="2800" u="none" cap="none" strike="noStrike">
                <a:solidFill>
                  <a:srgbClr val="FFCC00"/>
                </a:solidFill>
                <a:latin typeface="Courier"/>
                <a:ea typeface="Courier"/>
                <a:cs typeface="Courier"/>
                <a:sym typeface="Courier"/>
              </a:rPr>
              <a:t>	SQL&gt; EXECUTE Discount</a:t>
            </a:r>
          </a:p>
          <a:p>
            <a:pPr indent="-7937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Source Sans Pro"/>
              <a:buNone/>
            </a:pPr>
            <a:r>
              <a:rPr b="1" i="0" lang="en-US" sz="3600" u="sng" cap="none" strike="noStrike">
                <a:solidFill>
                  <a:srgbClr val="FFC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PARAMETERS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152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Parameters are the means to pass values to and from the calling environment to the server. 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These are the values that will be processed or returned via the execution of the procedure.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There are three types of parameters: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IN, OUT, and IN OUT.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Modes specify whether the parameter passed is read in or a receptacle for what comes out.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33" name="Shape 133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None/>
            </a:pPr>
            <a:r>
              <a:rPr b="1" i="0" lang="en-US" sz="4000" u="sng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Types of Parameters</a:t>
            </a:r>
          </a:p>
        </p:txBody>
      </p:sp>
      <p:pic>
        <p:nvPicPr>
          <p:cNvPr id="134" name="Shape 134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85344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EB"/>
              </a:buClr>
              <a:buSzPct val="1000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32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Bordoloi and Bock</a:t>
            </a:r>
          </a:p>
        </p:txBody>
      </p:sp>
      <p:sp>
        <p:nvSpPr>
          <p:cNvPr id="140" name="Shape 140"/>
          <p:cNvSpPr txBox="1"/>
          <p:nvPr>
            <p:ph type="ctrTitle"/>
          </p:nvPr>
        </p:nvSpPr>
        <p:spPr>
          <a:xfrm>
            <a:off x="838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03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rPr b="1" i="0" lang="en-US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AND ACTUAL PARAMETERS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52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15950" lvl="0" marL="781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parameters </a:t>
            </a: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names specified within parentheses as part of the header of a module. 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1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parameters </a:t>
            </a: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values—expressions specified within parentheses as a parameter list—when a call is made to the module.</a:t>
            </a:r>
          </a:p>
          <a:p>
            <a:pPr indent="-615950" lvl="0" marL="7810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formal parameter and the related actual parameter must be of the same or compatible data types.</a:t>
            </a:r>
          </a:p>
          <a:p>
            <a:pPr indent="-17780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