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arlow Medium"/>
      <p:regular r:id="rId13"/>
      <p:bold r:id="rId14"/>
      <p:italic r:id="rId15"/>
      <p:boldItalic r:id="rId16"/>
    </p:embeddedFont>
    <p:embeddedFont>
      <p:font typeface="Barl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5L1ZKy2qjHy5D2tGcyi9j0p0F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BarlowMedium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Medium-italic.fntdata"/><Relationship Id="rId14" Type="http://schemas.openxmlformats.org/officeDocument/2006/relationships/font" Target="fonts/BarlowMedium-bold.fntdata"/><Relationship Id="rId17" Type="http://schemas.openxmlformats.org/officeDocument/2006/relationships/font" Target="fonts/Barlow-regular.fntdata"/><Relationship Id="rId16" Type="http://schemas.openxmlformats.org/officeDocument/2006/relationships/font" Target="fonts/BarlowMedium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italic.fntdata"/><Relationship Id="rId6" Type="http://schemas.openxmlformats.org/officeDocument/2006/relationships/slide" Target="slides/slide2.xml"/><Relationship Id="rId18" Type="http://schemas.openxmlformats.org/officeDocument/2006/relationships/font" Target="fonts/Barl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0023d827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80023d82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200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(NLP) service that uses machine learning to uncover valuable insights and connections in text</a:t>
            </a:r>
            <a:endParaRPr b="1" sz="1200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2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457123" y="2571749"/>
            <a:ext cx="4676682" cy="13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Real Time Market Research</a:t>
            </a:r>
            <a:br>
              <a:rPr lang="en"/>
            </a:br>
            <a:r>
              <a:rPr lang="en" sz="3600"/>
              <a:t>on reviews and tweets using AWS tools</a:t>
            </a:r>
            <a:br>
              <a:rPr lang="en"/>
            </a:b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29810" r="18507" t="0"/>
          <a:stretch/>
        </p:blipFill>
        <p:spPr>
          <a:xfrm>
            <a:off x="5555434" y="796979"/>
            <a:ext cx="2810655" cy="362574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>
            <a:off x="5133805" y="340995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7441602" y="1384379"/>
            <a:ext cx="1400232" cy="700707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180023d827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50"/>
            <a:ext cx="9130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180023d8276_0_3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463525" y="1935175"/>
            <a:ext cx="44997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Traditional way of product market research is ineffective and time consuming</a:t>
            </a:r>
            <a:endParaRPr/>
          </a:p>
        </p:txBody>
      </p:sp>
      <p:pic>
        <p:nvPicPr>
          <p:cNvPr descr="How to designate reviews in App Store as “Helpful” or “Not Helpful”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233" y="1890052"/>
            <a:ext cx="2967091" cy="295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07" y="377975"/>
            <a:ext cx="3076502" cy="186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 tips for writing great customer reviews – Trustpilot Help Center"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3130" y="3320053"/>
            <a:ext cx="36671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879294" y="2402950"/>
            <a:ext cx="4698345" cy="23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4100"/>
              <a:buNone/>
            </a:pPr>
            <a:r>
              <a:rPr lang="en"/>
              <a:t>AWS can provide integrated solution with scalable </a:t>
            </a:r>
            <a:r>
              <a:rPr i="1" lang="en"/>
              <a:t>and</a:t>
            </a:r>
            <a:r>
              <a:rPr lang="en"/>
              <a:t> data driven insights to product teams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81482"/>
          <a:stretch/>
        </p:blipFill>
        <p:spPr>
          <a:xfrm flipH="1" rot="-5400000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4"/>
          <p:cNvGrpSpPr/>
          <p:nvPr/>
        </p:nvGrpSpPr>
        <p:grpSpPr>
          <a:xfrm>
            <a:off x="514350" y="2282192"/>
            <a:ext cx="503421" cy="471217"/>
            <a:chOff x="1028700" y="4564384"/>
            <a:chExt cx="1006842" cy="942434"/>
          </a:xfrm>
        </p:grpSpPr>
        <p:sp>
          <p:nvSpPr>
            <p:cNvPr id="77" name="Google Shape;77;p4"/>
            <p:cNvSpPr/>
            <p:nvPr/>
          </p:nvSpPr>
          <p:spPr>
            <a:xfrm>
              <a:off x="1028700" y="4926696"/>
              <a:ext cx="218499" cy="580122"/>
            </a:xfrm>
            <a:custGeom>
              <a:rect b="b" l="l" r="r" t="t"/>
              <a:pathLst>
                <a:path extrusionOk="0" h="580122" w="218499">
                  <a:moveTo>
                    <a:pt x="0" y="580123"/>
                  </a:moveTo>
                  <a:cubicBezTo>
                    <a:pt x="0" y="385440"/>
                    <a:pt x="0" y="193300"/>
                    <a:pt x="0" y="0"/>
                  </a:cubicBezTo>
                  <a:cubicBezTo>
                    <a:pt x="73104" y="0"/>
                    <a:pt x="145002" y="0"/>
                    <a:pt x="218499" y="0"/>
                  </a:cubicBezTo>
                  <a:cubicBezTo>
                    <a:pt x="218499" y="193591"/>
                    <a:pt x="218499" y="386292"/>
                    <a:pt x="218499" y="580123"/>
                  </a:cubicBezTo>
                  <a:cubicBezTo>
                    <a:pt x="145303" y="580123"/>
                    <a:pt x="73380" y="580123"/>
                    <a:pt x="0" y="580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45596" y="4564384"/>
              <a:ext cx="689946" cy="920464"/>
            </a:xfrm>
            <a:custGeom>
              <a:rect b="b" l="l" r="r" t="t"/>
              <a:pathLst>
                <a:path extrusionOk="0" h="920464" w="689946">
                  <a:moveTo>
                    <a:pt x="403957" y="920464"/>
                  </a:moveTo>
                  <a:cubicBezTo>
                    <a:pt x="337360" y="920464"/>
                    <a:pt x="269180" y="919786"/>
                    <a:pt x="200119" y="918436"/>
                  </a:cubicBezTo>
                  <a:cubicBezTo>
                    <a:pt x="138450" y="917220"/>
                    <a:pt x="81984" y="894167"/>
                    <a:pt x="27375" y="871876"/>
                  </a:cubicBezTo>
                  <a:lnTo>
                    <a:pt x="18743" y="868351"/>
                  </a:lnTo>
                  <a:cubicBezTo>
                    <a:pt x="7176" y="863650"/>
                    <a:pt x="811" y="847046"/>
                    <a:pt x="660" y="836864"/>
                  </a:cubicBezTo>
                  <a:cubicBezTo>
                    <a:pt x="-47" y="788304"/>
                    <a:pt x="26" y="738970"/>
                    <a:pt x="98" y="691255"/>
                  </a:cubicBezTo>
                  <a:lnTo>
                    <a:pt x="244" y="582557"/>
                  </a:lnTo>
                  <a:cubicBezTo>
                    <a:pt x="368" y="521327"/>
                    <a:pt x="491" y="458017"/>
                    <a:pt x="3" y="395778"/>
                  </a:cubicBezTo>
                  <a:cubicBezTo>
                    <a:pt x="-154" y="375387"/>
                    <a:pt x="5700" y="360240"/>
                    <a:pt x="19585" y="345139"/>
                  </a:cubicBezTo>
                  <a:cubicBezTo>
                    <a:pt x="49448" y="312649"/>
                    <a:pt x="79312" y="279095"/>
                    <a:pt x="108194" y="246645"/>
                  </a:cubicBezTo>
                  <a:cubicBezTo>
                    <a:pt x="128634" y="223676"/>
                    <a:pt x="149074" y="200706"/>
                    <a:pt x="169694" y="177900"/>
                  </a:cubicBezTo>
                  <a:cubicBezTo>
                    <a:pt x="182687" y="163521"/>
                    <a:pt x="187766" y="150257"/>
                    <a:pt x="186666" y="133553"/>
                  </a:cubicBezTo>
                  <a:cubicBezTo>
                    <a:pt x="185207" y="111290"/>
                    <a:pt x="185752" y="88780"/>
                    <a:pt x="186279" y="67016"/>
                  </a:cubicBezTo>
                  <a:lnTo>
                    <a:pt x="186554" y="54884"/>
                  </a:lnTo>
                  <a:cubicBezTo>
                    <a:pt x="186913" y="37704"/>
                    <a:pt x="192548" y="23527"/>
                    <a:pt x="202847" y="13877"/>
                  </a:cubicBezTo>
                  <a:cubicBezTo>
                    <a:pt x="213292" y="4094"/>
                    <a:pt x="228024" y="-669"/>
                    <a:pt x="245799" y="76"/>
                  </a:cubicBezTo>
                  <a:cubicBezTo>
                    <a:pt x="332275" y="3785"/>
                    <a:pt x="405455" y="75102"/>
                    <a:pt x="412398" y="162434"/>
                  </a:cubicBezTo>
                  <a:cubicBezTo>
                    <a:pt x="415754" y="204769"/>
                    <a:pt x="409288" y="248707"/>
                    <a:pt x="392620" y="296757"/>
                  </a:cubicBezTo>
                  <a:cubicBezTo>
                    <a:pt x="390728" y="302227"/>
                    <a:pt x="389241" y="308077"/>
                    <a:pt x="387602" y="314734"/>
                  </a:cubicBezTo>
                  <a:lnTo>
                    <a:pt x="406505" y="314734"/>
                  </a:lnTo>
                  <a:cubicBezTo>
                    <a:pt x="423061" y="314734"/>
                    <a:pt x="439623" y="314807"/>
                    <a:pt x="456186" y="314879"/>
                  </a:cubicBezTo>
                  <a:cubicBezTo>
                    <a:pt x="493626" y="315048"/>
                    <a:pt x="532352" y="315221"/>
                    <a:pt x="570337" y="314487"/>
                  </a:cubicBezTo>
                  <a:cubicBezTo>
                    <a:pt x="624710" y="313338"/>
                    <a:pt x="662189" y="335411"/>
                    <a:pt x="681013" y="379791"/>
                  </a:cubicBezTo>
                  <a:cubicBezTo>
                    <a:pt x="698866" y="421880"/>
                    <a:pt x="689847" y="462523"/>
                    <a:pt x="654966" y="497579"/>
                  </a:cubicBezTo>
                  <a:cubicBezTo>
                    <a:pt x="679150" y="552180"/>
                    <a:pt x="674610" y="582568"/>
                    <a:pt x="635104" y="629588"/>
                  </a:cubicBezTo>
                  <a:cubicBezTo>
                    <a:pt x="636726" y="632956"/>
                    <a:pt x="638359" y="636396"/>
                    <a:pt x="639846" y="639910"/>
                  </a:cubicBezTo>
                  <a:cubicBezTo>
                    <a:pt x="655264" y="676367"/>
                    <a:pt x="654158" y="707489"/>
                    <a:pt x="636658" y="729926"/>
                  </a:cubicBezTo>
                  <a:cubicBezTo>
                    <a:pt x="618659" y="752990"/>
                    <a:pt x="619052" y="771493"/>
                    <a:pt x="626304" y="799629"/>
                  </a:cubicBezTo>
                  <a:cubicBezTo>
                    <a:pt x="633224" y="826459"/>
                    <a:pt x="626893" y="855295"/>
                    <a:pt x="608933" y="878751"/>
                  </a:cubicBezTo>
                  <a:cubicBezTo>
                    <a:pt x="589643" y="903945"/>
                    <a:pt x="559600" y="919232"/>
                    <a:pt x="528563" y="919646"/>
                  </a:cubicBezTo>
                  <a:cubicBezTo>
                    <a:pt x="487784" y="920190"/>
                    <a:pt x="446190" y="920464"/>
                    <a:pt x="403957" y="920464"/>
                  </a:cubicBezTo>
                  <a:close/>
                  <a:moveTo>
                    <a:pt x="242083" y="22950"/>
                  </a:moveTo>
                  <a:cubicBezTo>
                    <a:pt x="231914" y="22950"/>
                    <a:pt x="224017" y="25522"/>
                    <a:pt x="218579" y="30615"/>
                  </a:cubicBezTo>
                  <a:cubicBezTo>
                    <a:pt x="212809" y="36017"/>
                    <a:pt x="209773" y="44344"/>
                    <a:pt x="209543" y="55366"/>
                  </a:cubicBezTo>
                  <a:lnTo>
                    <a:pt x="209256" y="67565"/>
                  </a:lnTo>
                  <a:cubicBezTo>
                    <a:pt x="208746" y="88825"/>
                    <a:pt x="208218" y="110814"/>
                    <a:pt x="209610" y="132051"/>
                  </a:cubicBezTo>
                  <a:cubicBezTo>
                    <a:pt x="211108" y="154914"/>
                    <a:pt x="203846" y="174370"/>
                    <a:pt x="186756" y="193276"/>
                  </a:cubicBezTo>
                  <a:cubicBezTo>
                    <a:pt x="166181" y="216043"/>
                    <a:pt x="145780" y="238968"/>
                    <a:pt x="125373" y="261892"/>
                  </a:cubicBezTo>
                  <a:cubicBezTo>
                    <a:pt x="96436" y="294410"/>
                    <a:pt x="66510" y="328031"/>
                    <a:pt x="36523" y="360661"/>
                  </a:cubicBezTo>
                  <a:cubicBezTo>
                    <a:pt x="26673" y="371375"/>
                    <a:pt x="22879" y="381170"/>
                    <a:pt x="22992" y="395599"/>
                  </a:cubicBezTo>
                  <a:cubicBezTo>
                    <a:pt x="23480" y="457950"/>
                    <a:pt x="23356" y="521321"/>
                    <a:pt x="23233" y="582602"/>
                  </a:cubicBezTo>
                  <a:lnTo>
                    <a:pt x="23087" y="691289"/>
                  </a:lnTo>
                  <a:cubicBezTo>
                    <a:pt x="23014" y="738908"/>
                    <a:pt x="22941" y="788152"/>
                    <a:pt x="23648" y="836528"/>
                  </a:cubicBezTo>
                  <a:cubicBezTo>
                    <a:pt x="23699" y="840204"/>
                    <a:pt x="26578" y="846222"/>
                    <a:pt x="28161" y="847494"/>
                  </a:cubicBezTo>
                  <a:lnTo>
                    <a:pt x="36074" y="850627"/>
                  </a:lnTo>
                  <a:cubicBezTo>
                    <a:pt x="88735" y="872128"/>
                    <a:pt x="143187" y="894357"/>
                    <a:pt x="200568" y="895484"/>
                  </a:cubicBezTo>
                  <a:cubicBezTo>
                    <a:pt x="313170" y="897686"/>
                    <a:pt x="423409" y="898089"/>
                    <a:pt x="528260" y="896694"/>
                  </a:cubicBezTo>
                  <a:cubicBezTo>
                    <a:pt x="552298" y="896374"/>
                    <a:pt x="575629" y="884456"/>
                    <a:pt x="590670" y="864809"/>
                  </a:cubicBezTo>
                  <a:cubicBezTo>
                    <a:pt x="604320" y="846990"/>
                    <a:pt x="609191" y="825315"/>
                    <a:pt x="604045" y="805356"/>
                  </a:cubicBezTo>
                  <a:cubicBezTo>
                    <a:pt x="595553" y="772418"/>
                    <a:pt x="595009" y="745952"/>
                    <a:pt x="618519" y="715816"/>
                  </a:cubicBezTo>
                  <a:cubicBezTo>
                    <a:pt x="630771" y="700115"/>
                    <a:pt x="630822" y="677577"/>
                    <a:pt x="618665" y="648836"/>
                  </a:cubicBezTo>
                  <a:cubicBezTo>
                    <a:pt x="617088" y="645099"/>
                    <a:pt x="615314" y="641445"/>
                    <a:pt x="613591" y="637892"/>
                  </a:cubicBezTo>
                  <a:lnTo>
                    <a:pt x="611094" y="632681"/>
                  </a:lnTo>
                  <a:cubicBezTo>
                    <a:pt x="609158" y="628562"/>
                    <a:pt x="609842" y="623687"/>
                    <a:pt x="612839" y="620258"/>
                  </a:cubicBezTo>
                  <a:cubicBezTo>
                    <a:pt x="652553" y="574830"/>
                    <a:pt x="655825" y="553654"/>
                    <a:pt x="631276" y="501008"/>
                  </a:cubicBezTo>
                  <a:cubicBezTo>
                    <a:pt x="629766" y="497764"/>
                    <a:pt x="629856" y="493998"/>
                    <a:pt x="631523" y="490832"/>
                  </a:cubicBezTo>
                  <a:cubicBezTo>
                    <a:pt x="632342" y="488932"/>
                    <a:pt x="633420" y="486456"/>
                    <a:pt x="635766" y="484220"/>
                  </a:cubicBezTo>
                  <a:cubicBezTo>
                    <a:pt x="666735" y="454779"/>
                    <a:pt x="674610" y="423550"/>
                    <a:pt x="659843" y="388746"/>
                  </a:cubicBezTo>
                  <a:cubicBezTo>
                    <a:pt x="644628" y="352872"/>
                    <a:pt x="616476" y="336627"/>
                    <a:pt x="570780" y="337440"/>
                  </a:cubicBezTo>
                  <a:cubicBezTo>
                    <a:pt x="532520" y="338174"/>
                    <a:pt x="493654" y="338000"/>
                    <a:pt x="456085" y="337832"/>
                  </a:cubicBezTo>
                  <a:cubicBezTo>
                    <a:pt x="439556" y="337759"/>
                    <a:pt x="423028" y="337686"/>
                    <a:pt x="406499" y="337686"/>
                  </a:cubicBezTo>
                  <a:lnTo>
                    <a:pt x="372858" y="337686"/>
                  </a:lnTo>
                  <a:cubicBezTo>
                    <a:pt x="369294" y="337686"/>
                    <a:pt x="365927" y="336033"/>
                    <a:pt x="363755" y="333214"/>
                  </a:cubicBezTo>
                  <a:cubicBezTo>
                    <a:pt x="361577" y="330396"/>
                    <a:pt x="360836" y="326725"/>
                    <a:pt x="361746" y="323279"/>
                  </a:cubicBezTo>
                  <a:cubicBezTo>
                    <a:pt x="362902" y="318908"/>
                    <a:pt x="363890" y="314879"/>
                    <a:pt x="364821" y="311097"/>
                  </a:cubicBezTo>
                  <a:cubicBezTo>
                    <a:pt x="366786" y="303118"/>
                    <a:pt x="368480" y="296225"/>
                    <a:pt x="370894" y="289254"/>
                  </a:cubicBezTo>
                  <a:cubicBezTo>
                    <a:pt x="386721" y="243624"/>
                    <a:pt x="392625" y="203906"/>
                    <a:pt x="389477" y="164250"/>
                  </a:cubicBezTo>
                  <a:cubicBezTo>
                    <a:pt x="383438" y="88271"/>
                    <a:pt x="319894" y="26228"/>
                    <a:pt x="244811" y="23006"/>
                  </a:cubicBezTo>
                  <a:cubicBezTo>
                    <a:pt x="243885" y="22966"/>
                    <a:pt x="242976" y="22950"/>
                    <a:pt x="242083" y="2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70574" y="4861938"/>
              <a:ext cx="241485" cy="603074"/>
            </a:xfrm>
            <a:custGeom>
              <a:rect b="b" l="l" r="r" t="t"/>
              <a:pathLst>
                <a:path extrusionOk="0" h="603074" w="241485">
                  <a:moveTo>
                    <a:pt x="229991" y="603074"/>
                  </a:moveTo>
                  <a:lnTo>
                    <a:pt x="11494" y="603074"/>
                  </a:lnTo>
                  <a:cubicBezTo>
                    <a:pt x="5147" y="603074"/>
                    <a:pt x="0" y="597936"/>
                    <a:pt x="0" y="591598"/>
                  </a:cubicBezTo>
                  <a:lnTo>
                    <a:pt x="0" y="11476"/>
                  </a:lnTo>
                  <a:cubicBezTo>
                    <a:pt x="0" y="5138"/>
                    <a:pt x="5147" y="0"/>
                    <a:pt x="11494" y="0"/>
                  </a:cubicBezTo>
                  <a:lnTo>
                    <a:pt x="229991" y="0"/>
                  </a:lnTo>
                  <a:cubicBezTo>
                    <a:pt x="236339" y="0"/>
                    <a:pt x="241485" y="5138"/>
                    <a:pt x="241485" y="11476"/>
                  </a:cubicBezTo>
                  <a:lnTo>
                    <a:pt x="241485" y="591598"/>
                  </a:lnTo>
                  <a:cubicBezTo>
                    <a:pt x="241485" y="597936"/>
                    <a:pt x="236339" y="603074"/>
                    <a:pt x="229991" y="603074"/>
                  </a:cubicBezTo>
                  <a:close/>
                  <a:moveTo>
                    <a:pt x="22988" y="580122"/>
                  </a:moveTo>
                  <a:lnTo>
                    <a:pt x="218497" y="580122"/>
                  </a:lnTo>
                  <a:lnTo>
                    <a:pt x="218497" y="22952"/>
                  </a:lnTo>
                  <a:lnTo>
                    <a:pt x="22988" y="22952"/>
                  </a:lnTo>
                  <a:lnTo>
                    <a:pt x="22988" y="5801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81482"/>
          <a:stretch/>
        </p:blipFill>
        <p:spPr>
          <a:xfrm flipH="1" rot="-5400000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>
            <p:ph idx="1" type="body"/>
          </p:nvPr>
        </p:nvSpPr>
        <p:spPr>
          <a:xfrm>
            <a:off x="535287" y="2980375"/>
            <a:ext cx="21087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Cost Effective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Reasonable cost comparison to other on-premise services</a:t>
            </a:r>
            <a:endParaRPr/>
          </a:p>
        </p:txBody>
      </p:sp>
      <p:sp>
        <p:nvSpPr>
          <p:cNvPr id="82" name="Google Shape;82;p4"/>
          <p:cNvSpPr txBox="1"/>
          <p:nvPr>
            <p:ph idx="2" type="body"/>
          </p:nvPr>
        </p:nvSpPr>
        <p:spPr>
          <a:xfrm>
            <a:off x="2846688" y="2980375"/>
            <a:ext cx="21087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Flexibility</a:t>
            </a:r>
            <a:endParaRPr/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300"/>
              <a:t>Enable to select operating system, programming language, web application platform, database</a:t>
            </a:r>
            <a:endParaRPr b="1" sz="1300"/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3" type="body"/>
          </p:nvPr>
        </p:nvSpPr>
        <p:spPr>
          <a:xfrm>
            <a:off x="5176776" y="2980375"/>
            <a:ext cx="21087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Data security</a:t>
            </a:r>
            <a:br>
              <a:rPr lang="en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Data will be stored in the secure Amazon data center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Why AWS?</a:t>
            </a:r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5133984" y="2164105"/>
            <a:ext cx="551225" cy="598485"/>
            <a:chOff x="14502770" y="2866629"/>
            <a:chExt cx="1102451" cy="1196969"/>
          </a:xfrm>
        </p:grpSpPr>
        <p:sp>
          <p:nvSpPr>
            <p:cNvPr id="87" name="Google Shape;87;p4"/>
            <p:cNvSpPr/>
            <p:nvPr/>
          </p:nvSpPr>
          <p:spPr>
            <a:xfrm>
              <a:off x="14642948" y="3880516"/>
              <a:ext cx="301519" cy="171343"/>
            </a:xfrm>
            <a:custGeom>
              <a:rect b="b" l="l" r="r" t="t"/>
              <a:pathLst>
                <a:path extrusionOk="0" h="171343" w="301519">
                  <a:moveTo>
                    <a:pt x="0" y="0"/>
                  </a:moveTo>
                  <a:lnTo>
                    <a:pt x="301520" y="0"/>
                  </a:lnTo>
                  <a:lnTo>
                    <a:pt x="301520" y="171344"/>
                  </a:lnTo>
                  <a:lnTo>
                    <a:pt x="0" y="171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5230128" y="3880516"/>
              <a:ext cx="206093" cy="171343"/>
            </a:xfrm>
            <a:custGeom>
              <a:rect b="b" l="l" r="r" t="t"/>
              <a:pathLst>
                <a:path extrusionOk="0" h="171343" w="206093">
                  <a:moveTo>
                    <a:pt x="0" y="0"/>
                  </a:moveTo>
                  <a:lnTo>
                    <a:pt x="206093" y="0"/>
                  </a:lnTo>
                  <a:lnTo>
                    <a:pt x="206093" y="171344"/>
                  </a:lnTo>
                  <a:lnTo>
                    <a:pt x="0" y="171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4502770" y="2866629"/>
              <a:ext cx="581874" cy="1196969"/>
            </a:xfrm>
            <a:custGeom>
              <a:rect b="b" l="l" r="r" t="t"/>
              <a:pathLst>
                <a:path extrusionOk="0" h="1196969" w="581874">
                  <a:moveTo>
                    <a:pt x="570116" y="1196969"/>
                  </a:moveTo>
                  <a:lnTo>
                    <a:pt x="11758" y="1196969"/>
                  </a:lnTo>
                  <a:cubicBezTo>
                    <a:pt x="5265" y="1196969"/>
                    <a:pt x="0" y="1191715"/>
                    <a:pt x="0" y="1185234"/>
                  </a:cubicBezTo>
                  <a:lnTo>
                    <a:pt x="0" y="11735"/>
                  </a:lnTo>
                  <a:cubicBezTo>
                    <a:pt x="0" y="5254"/>
                    <a:pt x="5265" y="0"/>
                    <a:pt x="11758" y="0"/>
                  </a:cubicBezTo>
                  <a:lnTo>
                    <a:pt x="570116" y="0"/>
                  </a:lnTo>
                  <a:cubicBezTo>
                    <a:pt x="576610" y="0"/>
                    <a:pt x="581875" y="5254"/>
                    <a:pt x="581875" y="11735"/>
                  </a:cubicBezTo>
                  <a:lnTo>
                    <a:pt x="581875" y="1185234"/>
                  </a:lnTo>
                  <a:cubicBezTo>
                    <a:pt x="581875" y="1191715"/>
                    <a:pt x="576610" y="1196969"/>
                    <a:pt x="570116" y="1196969"/>
                  </a:cubicBezTo>
                  <a:close/>
                  <a:moveTo>
                    <a:pt x="23516" y="1173499"/>
                  </a:moveTo>
                  <a:lnTo>
                    <a:pt x="558358" y="1173499"/>
                  </a:lnTo>
                  <a:lnTo>
                    <a:pt x="558358" y="23470"/>
                  </a:lnTo>
                  <a:lnTo>
                    <a:pt x="23516" y="23470"/>
                  </a:lnTo>
                  <a:lnTo>
                    <a:pt x="23516" y="11734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5061130" y="3057901"/>
              <a:ext cx="544091" cy="1005696"/>
            </a:xfrm>
            <a:custGeom>
              <a:rect b="b" l="l" r="r" t="t"/>
              <a:pathLst>
                <a:path extrusionOk="0" h="1005696" w="544091">
                  <a:moveTo>
                    <a:pt x="532333" y="1005697"/>
                  </a:moveTo>
                  <a:lnTo>
                    <a:pt x="11758" y="1005697"/>
                  </a:lnTo>
                  <a:cubicBezTo>
                    <a:pt x="5265" y="1005697"/>
                    <a:pt x="0" y="1000442"/>
                    <a:pt x="0" y="993962"/>
                  </a:cubicBezTo>
                  <a:lnTo>
                    <a:pt x="0" y="11735"/>
                  </a:lnTo>
                  <a:cubicBezTo>
                    <a:pt x="0" y="5254"/>
                    <a:pt x="5265" y="0"/>
                    <a:pt x="11758" y="0"/>
                  </a:cubicBezTo>
                  <a:lnTo>
                    <a:pt x="532333" y="0"/>
                  </a:lnTo>
                  <a:cubicBezTo>
                    <a:pt x="538826" y="0"/>
                    <a:pt x="544091" y="5254"/>
                    <a:pt x="544091" y="11735"/>
                  </a:cubicBezTo>
                  <a:lnTo>
                    <a:pt x="544091" y="993962"/>
                  </a:lnTo>
                  <a:cubicBezTo>
                    <a:pt x="544091" y="1000442"/>
                    <a:pt x="538826" y="1005697"/>
                    <a:pt x="532333" y="1005697"/>
                  </a:cubicBezTo>
                  <a:close/>
                  <a:moveTo>
                    <a:pt x="23516" y="982227"/>
                  </a:moveTo>
                  <a:lnTo>
                    <a:pt x="520575" y="982227"/>
                  </a:lnTo>
                  <a:lnTo>
                    <a:pt x="520575" y="23470"/>
                  </a:lnTo>
                  <a:lnTo>
                    <a:pt x="23516" y="23470"/>
                  </a:lnTo>
                  <a:lnTo>
                    <a:pt x="23516" y="9822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4841520" y="299393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4635620" y="299393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4635620" y="316452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4635620" y="3335125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4635620" y="350572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635620" y="367631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4841520" y="316452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4841520" y="3335125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4841520" y="350572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4841520" y="367631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5381083" y="316452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5175188" y="316452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5175188" y="3335125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5175188" y="350572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5175188" y="367631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381083" y="3335125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5381083" y="3505721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381083" y="3676318"/>
              <a:ext cx="110276" cy="110058"/>
            </a:xfrm>
            <a:custGeom>
              <a:rect b="b" l="l" r="r" t="t"/>
              <a:pathLst>
                <a:path extrusionOk="0" h="110058" w="110276">
                  <a:moveTo>
                    <a:pt x="0" y="0"/>
                  </a:moveTo>
                  <a:lnTo>
                    <a:pt x="110276" y="0"/>
                  </a:lnTo>
                  <a:lnTo>
                    <a:pt x="110276" y="110059"/>
                  </a:lnTo>
                  <a:lnTo>
                    <a:pt x="0" y="110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2792131" y="2184408"/>
            <a:ext cx="598485" cy="598485"/>
            <a:chOff x="16062331" y="8061331"/>
            <a:chExt cx="1196969" cy="1196969"/>
          </a:xfrm>
        </p:grpSpPr>
        <p:sp>
          <p:nvSpPr>
            <p:cNvPr id="110" name="Google Shape;110;p4"/>
            <p:cNvSpPr/>
            <p:nvPr/>
          </p:nvSpPr>
          <p:spPr>
            <a:xfrm>
              <a:off x="16295102" y="8294109"/>
              <a:ext cx="731418" cy="731418"/>
            </a:xfrm>
            <a:custGeom>
              <a:rect b="b" l="l" r="r" t="t"/>
              <a:pathLst>
                <a:path extrusionOk="0" h="731418" w="731418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6444772" y="8443774"/>
              <a:ext cx="432081" cy="432081"/>
            </a:xfrm>
            <a:custGeom>
              <a:rect b="b" l="l" r="r" t="t"/>
              <a:pathLst>
                <a:path extrusionOk="0" h="432081" w="432081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6062331" y="8061331"/>
              <a:ext cx="1196969" cy="1196969"/>
            </a:xfrm>
            <a:custGeom>
              <a:rect b="b" l="l" r="r" t="t"/>
              <a:pathLst>
                <a:path extrusionOk="0" h="1196969" w="1196969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61428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18" name="Google Shape;118;p5"/>
          <p:cNvSpPr/>
          <p:nvPr/>
        </p:nvSpPr>
        <p:spPr>
          <a:xfrm>
            <a:off x="2628971" y="4482377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62897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"/>
          <p:cNvSpPr/>
          <p:nvPr/>
        </p:nvSpPr>
        <p:spPr>
          <a:xfrm>
            <a:off x="4643661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21" name="Google Shape;121;p5"/>
          <p:cNvSpPr/>
          <p:nvPr/>
        </p:nvSpPr>
        <p:spPr>
          <a:xfrm>
            <a:off x="6658352" y="805397"/>
            <a:ext cx="1883642" cy="3555879"/>
          </a:xfrm>
          <a:custGeom>
            <a:rect b="b" l="l" r="r" t="t"/>
            <a:pathLst>
              <a:path extrusionOk="0" h="21550784" w="11416014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122" name="Google Shape;122;p5"/>
          <p:cNvGrpSpPr/>
          <p:nvPr/>
        </p:nvGrpSpPr>
        <p:grpSpPr>
          <a:xfrm>
            <a:off x="809485" y="2180963"/>
            <a:ext cx="1480950" cy="1577766"/>
            <a:chOff x="0" y="-19050"/>
            <a:chExt cx="3949200" cy="2825012"/>
          </a:xfrm>
        </p:grpSpPr>
        <p:sp>
          <p:nvSpPr>
            <p:cNvPr id="123" name="Google Shape;123;p5"/>
            <p:cNvSpPr txBox="1"/>
            <p:nvPr/>
          </p:nvSpPr>
          <p:spPr>
            <a:xfrm>
              <a:off x="0" y="-19050"/>
              <a:ext cx="39492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</a:t>
              </a:r>
              <a:r>
                <a:rPr b="1" lang="en" sz="15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</a:t>
              </a: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ple Storage Service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1086062"/>
              <a:ext cx="3949200" cy="17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object storage service that offers scalability,</a:t>
              </a: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s</a:t>
              </a: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ecur</a:t>
              </a: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</a:t>
              </a: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, and performance</a:t>
              </a:r>
              <a:endParaRPr b="1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2721241" y="2628690"/>
            <a:ext cx="1883642" cy="1103021"/>
            <a:chOff x="0" y="-19050"/>
            <a:chExt cx="3949200" cy="2941389"/>
          </a:xfrm>
        </p:grpSpPr>
        <p:sp>
          <p:nvSpPr>
            <p:cNvPr id="126" name="Google Shape;126;p5"/>
            <p:cNvSpPr txBox="1"/>
            <p:nvPr/>
          </p:nvSpPr>
          <p:spPr>
            <a:xfrm>
              <a:off x="0" y="-19050"/>
              <a:ext cx="3949200" cy="34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360939"/>
              <a:ext cx="3595500" cy="25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Sentiment Analysis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Key Phrases Extraction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4833532" y="2336288"/>
            <a:ext cx="1486119" cy="770137"/>
            <a:chOff x="-13784" y="-565474"/>
            <a:chExt cx="3962984" cy="2053699"/>
          </a:xfrm>
        </p:grpSpPr>
        <p:sp>
          <p:nvSpPr>
            <p:cNvPr id="129" name="Google Shape;129;p5"/>
            <p:cNvSpPr txBox="1"/>
            <p:nvPr/>
          </p:nvSpPr>
          <p:spPr>
            <a:xfrm>
              <a:off x="-13784" y="-565474"/>
              <a:ext cx="39492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Athena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1086062"/>
              <a:ext cx="3949200" cy="40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6853564" y="2336288"/>
            <a:ext cx="1480950" cy="1372844"/>
            <a:chOff x="0" y="-13455"/>
            <a:chExt cx="3949200" cy="3660917"/>
          </a:xfrm>
        </p:grpSpPr>
        <p:sp>
          <p:nvSpPr>
            <p:cNvPr id="132" name="Google Shape;132;p5"/>
            <p:cNvSpPr txBox="1"/>
            <p:nvPr/>
          </p:nvSpPr>
          <p:spPr>
            <a:xfrm>
              <a:off x="0" y="-13455"/>
              <a:ext cx="39492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Quicksight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1086062"/>
              <a:ext cx="3949200" cy="25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What are the blockers you're facing? What are factors outside of your control?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4" name="Google Shape;134;p5"/>
          <p:cNvSpPr/>
          <p:nvPr/>
        </p:nvSpPr>
        <p:spPr>
          <a:xfrm rot="5400000">
            <a:off x="7724914" y="291208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WS Athena Limitations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380" y="1089090"/>
            <a:ext cx="1285253" cy="12852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4697152" y="2757956"/>
            <a:ext cx="1753711" cy="1161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serverless, interactive analytics service built on open-source frameworks</a:t>
            </a:r>
            <a:endParaRPr/>
          </a:p>
        </p:txBody>
      </p:sp>
      <p:pic>
        <p:nvPicPr>
          <p:cNvPr descr="Amazon Comprehend | AWS Machine Learning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0865" y="1228346"/>
            <a:ext cx="947244" cy="94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2693127" y="2351065"/>
            <a:ext cx="17569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AWS Comprehend</a:t>
            </a:r>
            <a:endParaRPr b="0" i="0" sz="7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9807" y="1148178"/>
            <a:ext cx="900358" cy="1077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-quicksight-logo-png-transparent - Ziv Himmelfarb" id="142" name="Google Shape;14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315" y="1251453"/>
            <a:ext cx="1167103" cy="875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2628971" y="87184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AWS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Automatic </a:t>
            </a:r>
            <a:br>
              <a:rPr lang="en"/>
            </a:br>
            <a:r>
              <a:rPr lang="en"/>
              <a:t>Sentiment </a:t>
            </a:r>
            <a:br>
              <a:rPr lang="en"/>
            </a:br>
            <a:r>
              <a:rPr lang="en"/>
              <a:t>Visualization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7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To understand the sentiment of the product reviews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0" y="2498575"/>
            <a:ext cx="4643398" cy="248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849" y="206551"/>
            <a:ext cx="3124500" cy="20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8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158" name="Google Shape;158;p8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2022225" y="1913392"/>
            <a:ext cx="5099518" cy="1305869"/>
            <a:chOff x="-14" y="285750"/>
            <a:chExt cx="13598714" cy="3482317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b="1" i="0" lang="en" sz="7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Demo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82" name="Google Shape;182;p8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