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handoutMasterIdLst>
    <p:handoutMasterId r:id="rId8"/>
  </p:handoutMasterIdLst>
  <p:sldIdLst>
    <p:sldId id="2147376911" r:id="rId2"/>
    <p:sldId id="2147376908" r:id="rId3"/>
    <p:sldId id="2147376909" r:id="rId4"/>
    <p:sldId id="2147376910" r:id="rId5"/>
    <p:sldId id="21473769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9AE3"/>
    <a:srgbClr val="FF3300"/>
    <a:srgbClr val="00CC00"/>
    <a:srgbClr val="528EE6"/>
    <a:srgbClr val="8DB5EF"/>
    <a:srgbClr val="94B9F0"/>
    <a:srgbClr val="66CCFF"/>
    <a:srgbClr val="33993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5" autoAdjust="0"/>
    <p:restoredTop sz="93792" autoAdjust="0"/>
  </p:normalViewPr>
  <p:slideViewPr>
    <p:cSldViewPr snapToGrid="0">
      <p:cViewPr varScale="1">
        <p:scale>
          <a:sx n="65" d="100"/>
          <a:sy n="65" d="100"/>
        </p:scale>
        <p:origin x="-720" y="-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11D5B5B-FCB3-41CD-8B8D-083870A425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3A7B29-729D-4719-9E33-7BA6CFE2B6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FAD79-2776-472B-8DE3-C66058D2EA1A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4D21E51-F1C3-4BB4-B982-FFE5E5F775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942D5-6484-4FB4-AC3F-14E6AA084F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25727-DF87-4AA8-9C68-4C7B97C23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268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9AAE5-B745-4E75-99E3-FB1B0977039A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60B59-4B8C-441C-8184-84B93881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65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2733-6111-4CA4-9E5E-9B355D3D49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05968" y="6492875"/>
            <a:ext cx="2844800" cy="365125"/>
          </a:xfrm>
          <a:prstGeom prst="rect">
            <a:avLst/>
          </a:prstGeom>
        </p:spPr>
        <p:txBody>
          <a:bodyPr/>
          <a:lstStyle/>
          <a:p>
            <a:fld id="{FC7ADEF6-E0E7-3E43-981F-EE09481E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xmlns="" id="{B1596EE7-C156-46FD-BB1F-BDAF2DBA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05968" y="6492875"/>
            <a:ext cx="2844800" cy="365125"/>
          </a:xfrm>
          <a:prstGeom prst="rect">
            <a:avLst/>
          </a:prstGeom>
        </p:spPr>
        <p:txBody>
          <a:bodyPr/>
          <a:lstStyle/>
          <a:p>
            <a:fld id="{FC7ADEF6-E0E7-3E43-981F-EE09481E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0E46B98A-82E8-41B6-98C9-B6C88BD7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05968" y="6492875"/>
            <a:ext cx="2844800" cy="365125"/>
          </a:xfrm>
          <a:prstGeom prst="rect">
            <a:avLst/>
          </a:prstGeom>
        </p:spPr>
        <p:txBody>
          <a:bodyPr/>
          <a:lstStyle/>
          <a:p>
            <a:fld id="{FC7ADEF6-E0E7-3E43-981F-EE09481E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5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C1647FC-E94F-4980-9674-B7728A1C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05968" y="6492875"/>
            <a:ext cx="2844800" cy="365125"/>
          </a:xfrm>
          <a:prstGeom prst="rect">
            <a:avLst/>
          </a:prstGeom>
        </p:spPr>
        <p:txBody>
          <a:bodyPr/>
          <a:lstStyle/>
          <a:p>
            <a:fld id="{FC7ADEF6-E0E7-3E43-981F-EE09481E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0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96333" y="1307592"/>
            <a:ext cx="11590867" cy="473659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5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5.png"/><Relationship Id="rId18" Type="http://schemas.openxmlformats.org/officeDocument/2006/relationships/image" Target="../media/image12.svg"/><Relationship Id="rId26" Type="http://schemas.openxmlformats.org/officeDocument/2006/relationships/image" Target="../media/image20.sv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png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7.png"/><Relationship Id="rId25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24" Type="http://schemas.openxmlformats.org/officeDocument/2006/relationships/image" Target="../media/image18.sv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28" Type="http://schemas.openxmlformats.org/officeDocument/2006/relationships/image" Target="../media/image22.svg"/><Relationship Id="rId10" Type="http://schemas.openxmlformats.org/officeDocument/2006/relationships/image" Target="../media/image4.svg"/><Relationship Id="rId19" Type="http://schemas.openxmlformats.org/officeDocument/2006/relationships/image" Target="../media/image8.png"/><Relationship Id="rId31" Type="http://schemas.openxmlformats.org/officeDocument/2006/relationships/image" Target="../media/image1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image" Target="../media/image16.svg"/><Relationship Id="rId27" Type="http://schemas.openxmlformats.org/officeDocument/2006/relationships/image" Target="../media/image12.png"/><Relationship Id="rId30" Type="http://schemas.openxmlformats.org/officeDocument/2006/relationships/image" Target="../media/image2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D4724446-308D-455C-9DB8-470D1EE0B2D0}"/>
              </a:ext>
            </a:extLst>
          </p:cNvPr>
          <p:cNvGrpSpPr/>
          <p:nvPr userDrawn="1"/>
        </p:nvGrpSpPr>
        <p:grpSpPr>
          <a:xfrm>
            <a:off x="0" y="141695"/>
            <a:ext cx="12191188" cy="6754013"/>
            <a:chOff x="813" y="207010"/>
            <a:chExt cx="12191188" cy="6754013"/>
          </a:xfrm>
        </p:grpSpPr>
        <p:pic>
          <p:nvPicPr>
            <p:cNvPr id="6" name="Picture 5" descr="tatalogo.png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5521" y="207010"/>
              <a:ext cx="780236" cy="512030"/>
            </a:xfrm>
            <a:prstGeom prst="rect">
              <a:avLst/>
            </a:prstGeom>
          </p:spPr>
        </p:pic>
        <p:pic>
          <p:nvPicPr>
            <p:cNvPr id="8" name="Picture 7" descr="Blue line.png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" y="647700"/>
              <a:ext cx="10966343" cy="65797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3F4B7D04-A6E5-4FFF-9DFE-64415F52CFAD}"/>
                </a:ext>
              </a:extLst>
            </p:cNvPr>
            <p:cNvSpPr/>
            <p:nvPr userDrawn="1"/>
          </p:nvSpPr>
          <p:spPr>
            <a:xfrm>
              <a:off x="1693427" y="6543581"/>
              <a:ext cx="10498574" cy="3709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Graphic 31" descr="Head with Gears">
              <a:extLst>
                <a:ext uri="{FF2B5EF4-FFF2-40B4-BE49-F238E27FC236}">
                  <a16:creationId xmlns:a16="http://schemas.microsoft.com/office/drawing/2014/main" xmlns="" id="{F56AF491-D079-40E9-8E16-D619D5E256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7871639" y="6536894"/>
              <a:ext cx="390412" cy="390412"/>
            </a:xfrm>
            <a:prstGeom prst="rect">
              <a:avLst/>
            </a:prstGeom>
          </p:spPr>
        </p:pic>
        <p:pic>
          <p:nvPicPr>
            <p:cNvPr id="33" name="Graphic 32" descr="Upward trend">
              <a:extLst>
                <a:ext uri="{FF2B5EF4-FFF2-40B4-BE49-F238E27FC236}">
                  <a16:creationId xmlns:a16="http://schemas.microsoft.com/office/drawing/2014/main" xmlns="" id="{AB9283C8-3DDB-4038-BD2F-3785D28368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8366456" y="6526157"/>
              <a:ext cx="333143" cy="333143"/>
            </a:xfrm>
            <a:prstGeom prst="rect">
              <a:avLst/>
            </a:prstGeom>
          </p:spPr>
        </p:pic>
        <p:pic>
          <p:nvPicPr>
            <p:cNvPr id="34" name="Graphic 33" descr="Filter">
              <a:extLst>
                <a:ext uri="{FF2B5EF4-FFF2-40B4-BE49-F238E27FC236}">
                  <a16:creationId xmlns:a16="http://schemas.microsoft.com/office/drawing/2014/main" xmlns="" id="{A7B9E66D-272C-4B65-BCA2-FE9C0793FF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8760460" y="6533464"/>
              <a:ext cx="337280" cy="337280"/>
            </a:xfrm>
            <a:prstGeom prst="rect">
              <a:avLst/>
            </a:prstGeom>
          </p:spPr>
        </p:pic>
        <p:pic>
          <p:nvPicPr>
            <p:cNvPr id="35" name="Graphic 34" descr="Gears">
              <a:extLst>
                <a:ext uri="{FF2B5EF4-FFF2-40B4-BE49-F238E27FC236}">
                  <a16:creationId xmlns:a16="http://schemas.microsoft.com/office/drawing/2014/main" xmlns="" id="{78681F61-6E72-4CBF-B61D-24A9B3296D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9047532" y="6528611"/>
              <a:ext cx="358085" cy="358085"/>
            </a:xfrm>
            <a:prstGeom prst="rect">
              <a:avLst/>
            </a:prstGeom>
          </p:spPr>
        </p:pic>
        <p:pic>
          <p:nvPicPr>
            <p:cNvPr id="36" name="Graphic 35" descr="Playbook">
              <a:extLst>
                <a:ext uri="{FF2B5EF4-FFF2-40B4-BE49-F238E27FC236}">
                  <a16:creationId xmlns:a16="http://schemas.microsoft.com/office/drawing/2014/main" xmlns="" id="{97679F61-199E-4C30-993F-3790E3BE9A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9395954" y="6562434"/>
              <a:ext cx="382987" cy="382987"/>
            </a:xfrm>
            <a:prstGeom prst="rect">
              <a:avLst/>
            </a:prstGeom>
          </p:spPr>
        </p:pic>
        <p:pic>
          <p:nvPicPr>
            <p:cNvPr id="37" name="Graphic 36" descr="Puzzle">
              <a:extLst>
                <a:ext uri="{FF2B5EF4-FFF2-40B4-BE49-F238E27FC236}">
                  <a16:creationId xmlns:a16="http://schemas.microsoft.com/office/drawing/2014/main" xmlns="" id="{9208B4B4-9849-4362-9BF1-CB70423805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9785220" y="6524726"/>
              <a:ext cx="436297" cy="436297"/>
            </a:xfrm>
            <a:prstGeom prst="rect">
              <a:avLst/>
            </a:prstGeom>
          </p:spPr>
        </p:pic>
        <p:pic>
          <p:nvPicPr>
            <p:cNvPr id="38" name="Graphic 37" descr="Bullseye">
              <a:extLst>
                <a:ext uri="{FF2B5EF4-FFF2-40B4-BE49-F238E27FC236}">
                  <a16:creationId xmlns:a16="http://schemas.microsoft.com/office/drawing/2014/main" xmlns="" id="{1A826155-6C62-4014-82C7-CDDF8961D3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10264763" y="6554438"/>
              <a:ext cx="368698" cy="368698"/>
            </a:xfrm>
            <a:prstGeom prst="rect">
              <a:avLst/>
            </a:prstGeom>
          </p:spPr>
        </p:pic>
        <p:pic>
          <p:nvPicPr>
            <p:cNvPr id="39" name="Graphic 38" descr="Pie chart">
              <a:extLst>
                <a:ext uri="{FF2B5EF4-FFF2-40B4-BE49-F238E27FC236}">
                  <a16:creationId xmlns:a16="http://schemas.microsoft.com/office/drawing/2014/main" xmlns="" id="{AB57FF33-F29B-4F63-A64B-5CE7766978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10640449" y="6563865"/>
              <a:ext cx="357860" cy="357860"/>
            </a:xfrm>
            <a:prstGeom prst="rect">
              <a:avLst/>
            </a:prstGeom>
          </p:spPr>
        </p:pic>
        <p:pic>
          <p:nvPicPr>
            <p:cNvPr id="40" name="Graphic 39" descr="Bar chart">
              <a:extLst>
                <a:ext uri="{FF2B5EF4-FFF2-40B4-BE49-F238E27FC236}">
                  <a16:creationId xmlns:a16="http://schemas.microsoft.com/office/drawing/2014/main" xmlns="" id="{CD2D6106-3530-49E2-A7BA-4A5244C625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p:blipFill>
          <p:spPr>
            <a:xfrm>
              <a:off x="11058033" y="6561745"/>
              <a:ext cx="298833" cy="298833"/>
            </a:xfrm>
            <a:prstGeom prst="rect">
              <a:avLst/>
            </a:prstGeom>
          </p:spPr>
        </p:pic>
        <p:pic>
          <p:nvPicPr>
            <p:cNvPr id="41" name="Graphic 40" descr="Lightbulb">
              <a:extLst>
                <a:ext uri="{FF2B5EF4-FFF2-40B4-BE49-F238E27FC236}">
                  <a16:creationId xmlns:a16="http://schemas.microsoft.com/office/drawing/2014/main" xmlns="" id="{BE0A0284-1D86-4AF0-80AB-17399B0248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p:blipFill>
          <p:spPr>
            <a:xfrm>
              <a:off x="11376155" y="6561728"/>
              <a:ext cx="296271" cy="296271"/>
            </a:xfrm>
            <a:prstGeom prst="rect">
              <a:avLst/>
            </a:prstGeom>
          </p:spPr>
        </p:pic>
        <p:pic>
          <p:nvPicPr>
            <p:cNvPr id="42" name="Graphic 41" descr="Gauge">
              <a:extLst>
                <a:ext uri="{FF2B5EF4-FFF2-40B4-BE49-F238E27FC236}">
                  <a16:creationId xmlns:a16="http://schemas.microsoft.com/office/drawing/2014/main" xmlns="" id="{EEED0466-C584-4061-8CEF-51F9A24D7B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0"/>
                </a:ext>
              </a:extLst>
            </a:blip>
            <a:stretch>
              <a:fillRect/>
            </a:stretch>
          </p:blipFill>
          <p:spPr>
            <a:xfrm>
              <a:off x="11672960" y="6507304"/>
              <a:ext cx="332258" cy="332258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FF889F0-0514-461D-94FE-361CC935367D}"/>
              </a:ext>
            </a:extLst>
          </p:cNvPr>
          <p:cNvSpPr txBox="1"/>
          <p:nvPr userDrawn="1"/>
        </p:nvSpPr>
        <p:spPr>
          <a:xfrm>
            <a:off x="2055770" y="6459411"/>
            <a:ext cx="3416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dirty="0">
                <a:solidFill>
                  <a:schemeClr val="bg1"/>
                </a:solidFill>
              </a:rPr>
              <a:t>ANALYTICS AND INSIGHT</a:t>
            </a:r>
          </a:p>
        </p:txBody>
      </p:sp>
      <p:pic>
        <p:nvPicPr>
          <p:cNvPr id="1026" name="Picture 3" descr="image004">
            <a:extLst>
              <a:ext uri="{FF2B5EF4-FFF2-40B4-BE49-F238E27FC236}">
                <a16:creationId xmlns:a16="http://schemas.microsoft.com/office/drawing/2014/main" xmlns="" id="{B1E856FF-3357-464F-9059-EDDB066B74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2" y="6369132"/>
            <a:ext cx="1410030" cy="41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61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0" r:id="rId3"/>
    <p:sldLayoutId id="2147483674" r:id="rId4"/>
    <p:sldLayoutId id="2147483675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yriad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yriad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yriad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1C8E446-5C15-34A9-B61F-DDE746420762}"/>
              </a:ext>
            </a:extLst>
          </p:cNvPr>
          <p:cNvSpPr txBox="1"/>
          <p:nvPr/>
        </p:nvSpPr>
        <p:spPr>
          <a:xfrm>
            <a:off x="0" y="55987"/>
            <a:ext cx="124420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kern="0" dirty="0" smtClean="0">
                <a:solidFill>
                  <a:srgbClr val="3D7EDB"/>
                </a:solidFill>
                <a:latin typeface="Arial" pitchFamily="34" charset="0"/>
                <a:cs typeface="Arial" pitchFamily="34" charset="0"/>
              </a:rPr>
              <a:t>Problem Statement and Objective.</a:t>
            </a: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srgbClr val="3D7ED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BF3C367-7956-1867-4F88-A8D26894E611}"/>
              </a:ext>
            </a:extLst>
          </p:cNvPr>
          <p:cNvSpPr txBox="1">
            <a:spLocks/>
          </p:cNvSpPr>
          <p:nvPr/>
        </p:nvSpPr>
        <p:spPr>
          <a:xfrm>
            <a:off x="261392" y="843227"/>
            <a:ext cx="11353049" cy="56872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22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sz="22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Tata Steel imports bulk material such as coal, iron ore and flux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Most imports are from Australia, South Africa and Middle East through vessels such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Capesize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Panamax through sea routes.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vessel daily hire rates are dynamic, route specific and market driven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/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Prediction of daily vessel hire rate well in advance [1-6 months].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model should adjust according to recent trends.</a:t>
            </a:r>
            <a:r>
              <a:rPr lang="en-IN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freight rate in 3 months advance</a:t>
            </a:r>
          </a:p>
        </p:txBody>
      </p:sp>
    </p:spTree>
    <p:extLst>
      <p:ext uri="{BB962C8B-B14F-4D97-AF65-F5344CB8AC3E}">
        <p14:creationId xmlns:p14="http://schemas.microsoft.com/office/powerpoint/2010/main" val="153957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A5CC16-9B41-4283-0F38-52717F81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DEF6-E0E7-3E43-981F-EE09481EC5AA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BF8D6F-376E-25F8-4462-8BE1CFA0C48F}"/>
              </a:ext>
            </a:extLst>
          </p:cNvPr>
          <p:cNvSpPr txBox="1"/>
          <p:nvPr/>
        </p:nvSpPr>
        <p:spPr>
          <a:xfrm>
            <a:off x="0" y="67807"/>
            <a:ext cx="118282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kern="0" dirty="0" smtClean="0">
                <a:solidFill>
                  <a:srgbClr val="3D7EDB"/>
                </a:solidFill>
                <a:latin typeface="Arial" pitchFamily="34" charset="0"/>
                <a:ea typeface="+mj-ea"/>
                <a:cs typeface="Arial" pitchFamily="34" charset="0"/>
              </a:rPr>
              <a:t>Flow of work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7821" y="914400"/>
            <a:ext cx="108074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Preprocessed the data to make it suitable for modelling.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Preformed Autocorrelation and stationarity test on BCI-C5TC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Formatted data for daily and weekly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different ways to predict ocean freight price (Different shifts on Data 15 days ,30 days ,2 week , 4 week).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pycaret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regression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the best performing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Calculated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Mape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analysis the performance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77820" y="4371844"/>
            <a:ext cx="1072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Multicollinearity is high between features.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5BF8D6F-376E-25F8-4462-8BE1CFA0C48F}"/>
              </a:ext>
            </a:extLst>
          </p:cNvPr>
          <p:cNvSpPr txBox="1"/>
          <p:nvPr/>
        </p:nvSpPr>
        <p:spPr>
          <a:xfrm>
            <a:off x="-1" y="3848624"/>
            <a:ext cx="118282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kern="0" dirty="0" smtClean="0">
                <a:solidFill>
                  <a:srgbClr val="3D7EDB"/>
                </a:solidFill>
                <a:latin typeface="Arial" pitchFamily="34" charset="0"/>
                <a:ea typeface="+mj-ea"/>
                <a:cs typeface="Arial" pitchFamily="34" charset="0"/>
              </a:rPr>
              <a:t>Current Challenges 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3698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6DC6E47-18BD-D61A-1EC4-F74C395C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DEF6-E0E7-3E43-981F-EE09481EC5AA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E1CBC8-1181-6186-7943-9D406EC3CE96}"/>
              </a:ext>
            </a:extLst>
          </p:cNvPr>
          <p:cNvSpPr txBox="1"/>
          <p:nvPr/>
        </p:nvSpPr>
        <p:spPr>
          <a:xfrm>
            <a:off x="0" y="67807"/>
            <a:ext cx="118282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kern="0" dirty="0" smtClean="0">
                <a:solidFill>
                  <a:srgbClr val="3D7EDB"/>
                </a:solidFill>
                <a:latin typeface="Arial" pitchFamily="34" charset="0"/>
                <a:ea typeface="+mj-ea"/>
                <a:cs typeface="Arial" pitchFamily="34" charset="0"/>
              </a:rPr>
              <a:t>Correlation and Prediction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6A94EE0-3F8A-0161-C4F3-6F6ECEA72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54" y="1388259"/>
            <a:ext cx="7644242" cy="324210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5D279C68-0C70-10E6-8485-46AFEB55C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59452"/>
              </p:ext>
            </p:extLst>
          </p:nvPr>
        </p:nvGraphicFramePr>
        <p:xfrm>
          <a:off x="92467" y="5155412"/>
          <a:ext cx="10962525" cy="891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551398">
                  <a:extLst>
                    <a:ext uri="{9D8B030D-6E8A-4147-A177-3AD203B41FA5}">
                      <a16:colId xmlns="" xmlns:a16="http://schemas.microsoft.com/office/drawing/2014/main" val="2795953420"/>
                    </a:ext>
                  </a:extLst>
                </a:gridCol>
                <a:gridCol w="1900719">
                  <a:extLst>
                    <a:ext uri="{9D8B030D-6E8A-4147-A177-3AD203B41FA5}">
                      <a16:colId xmlns="" xmlns:a16="http://schemas.microsoft.com/office/drawing/2014/main" val="1057615875"/>
                    </a:ext>
                  </a:extLst>
                </a:gridCol>
                <a:gridCol w="2671281">
                  <a:extLst>
                    <a:ext uri="{9D8B030D-6E8A-4147-A177-3AD203B41FA5}">
                      <a16:colId xmlns="" xmlns:a16="http://schemas.microsoft.com/office/drawing/2014/main" val="2755285236"/>
                    </a:ext>
                  </a:extLst>
                </a:gridCol>
                <a:gridCol w="2646622">
                  <a:extLst>
                    <a:ext uri="{9D8B030D-6E8A-4147-A177-3AD203B41FA5}">
                      <a16:colId xmlns="" xmlns:a16="http://schemas.microsoft.com/office/drawing/2014/main" val="1419640052"/>
                    </a:ext>
                  </a:extLst>
                </a:gridCol>
                <a:gridCol w="2192505">
                  <a:extLst>
                    <a:ext uri="{9D8B030D-6E8A-4147-A177-3AD203B41FA5}">
                      <a16:colId xmlns="" xmlns:a16="http://schemas.microsoft.com/office/drawing/2014/main" val="313624929"/>
                    </a:ext>
                  </a:extLst>
                </a:gridCol>
              </a:tblGrid>
              <a:tr h="4456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week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weeks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weeks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month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2449386384"/>
                  </a:ext>
                </a:extLst>
              </a:tr>
              <a:tr h="4456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Autocorrelation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2045101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1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DEF6-E0E7-3E43-981F-EE09481EC5AA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1" y="1215957"/>
            <a:ext cx="10739336" cy="382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1107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 vs Actual Plot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281" y="5252936"/>
            <a:ext cx="246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MAPE=0.59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92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DEF6-E0E7-3E43-981F-EE09481EC5AA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9ED8384-6390-BF42-E61D-5A42D5A5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69" y="1178425"/>
            <a:ext cx="11447683" cy="4236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472" y="5710136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MAPE=.30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925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12565</TotalTime>
  <Words>202</Words>
  <Application>Microsoft Office PowerPoint</Application>
  <PresentationFormat>Custom</PresentationFormat>
  <Paragraphs>38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Kumar</dc:creator>
  <cp:lastModifiedBy>RAHUL RANJAN SINGH</cp:lastModifiedBy>
  <cp:revision>293</cp:revision>
  <dcterms:created xsi:type="dcterms:W3CDTF">2018-08-29T10:44:16Z</dcterms:created>
  <dcterms:modified xsi:type="dcterms:W3CDTF">2024-01-31T06:56:49Z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50afb6-ab6e-4e8b-96b5-6e00ab52e29e_Enabled">
    <vt:lpwstr>true</vt:lpwstr>
  </property>
  <property fmtid="{D5CDD505-2E9C-101B-9397-08002B2CF9AE}" pid="3" name="MSIP_Label_2f50afb6-ab6e-4e8b-96b5-6e00ab52e29e_SetDate">
    <vt:lpwstr>2023-09-15T06:50:43Z</vt:lpwstr>
  </property>
  <property fmtid="{D5CDD505-2E9C-101B-9397-08002B2CF9AE}" pid="4" name="MSIP_Label_2f50afb6-ab6e-4e8b-96b5-6e00ab52e29e_Method">
    <vt:lpwstr>Standard</vt:lpwstr>
  </property>
  <property fmtid="{D5CDD505-2E9C-101B-9397-08002B2CF9AE}" pid="5" name="MSIP_Label_2f50afb6-ab6e-4e8b-96b5-6e00ab52e29e_Name">
    <vt:lpwstr>2f50afb6-ab6e-4e8b-96b5-6e00ab52e29e</vt:lpwstr>
  </property>
  <property fmtid="{D5CDD505-2E9C-101B-9397-08002B2CF9AE}" pid="6" name="MSIP_Label_2f50afb6-ab6e-4e8b-96b5-6e00ab52e29e_SiteId">
    <vt:lpwstr>f35425af-4755-4e0c-b1bb-b3cb9f1c6afd</vt:lpwstr>
  </property>
  <property fmtid="{D5CDD505-2E9C-101B-9397-08002B2CF9AE}" pid="7" name="MSIP_Label_2f50afb6-ab6e-4e8b-96b5-6e00ab52e29e_ActionId">
    <vt:lpwstr>21d24b15-e03b-41c5-98f5-921ab7e40944</vt:lpwstr>
  </property>
  <property fmtid="{D5CDD505-2E9C-101B-9397-08002B2CF9AE}" pid="8" name="MSIP_Label_2f50afb6-ab6e-4e8b-96b5-6e00ab52e29e_ContentBits">
    <vt:lpwstr>0</vt:lpwstr>
  </property>
</Properties>
</file>