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3"/>
  </p:notesMasterIdLst>
  <p:handoutMasterIdLst>
    <p:handoutMasterId r:id="rId14"/>
  </p:handoutMasterIdLst>
  <p:sldIdLst>
    <p:sldId id="2147376907" r:id="rId2"/>
    <p:sldId id="2147376908" r:id="rId3"/>
    <p:sldId id="2147376909" r:id="rId4"/>
    <p:sldId id="2147376911" r:id="rId5"/>
    <p:sldId id="2147376914" r:id="rId6"/>
    <p:sldId id="2147376912" r:id="rId7"/>
    <p:sldId id="2147376913" r:id="rId8"/>
    <p:sldId id="2147376922" r:id="rId9"/>
    <p:sldId id="2147376923" r:id="rId10"/>
    <p:sldId id="2147376925" r:id="rId11"/>
    <p:sldId id="214737692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9AE3"/>
    <a:srgbClr val="FF3300"/>
    <a:srgbClr val="00CC00"/>
    <a:srgbClr val="528EE6"/>
    <a:srgbClr val="8DB5EF"/>
    <a:srgbClr val="94B9F0"/>
    <a:srgbClr val="66CCFF"/>
    <a:srgbClr val="339933"/>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75" autoAdjust="0"/>
    <p:restoredTop sz="93792" autoAdjust="0"/>
  </p:normalViewPr>
  <p:slideViewPr>
    <p:cSldViewPr snapToGrid="0">
      <p:cViewPr varScale="1">
        <p:scale>
          <a:sx n="59" d="100"/>
          <a:sy n="59" d="100"/>
        </p:scale>
        <p:origin x="988" y="3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64DC60-55CF-4F69-9BB4-7031132CC96B}"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EC82AC87-D2E2-4E31-AB4B-3A678207EA31}">
      <dgm:prSet phldrT="[Text]" custT="1"/>
      <dgm:spPr/>
      <dgm:t>
        <a:bodyPr/>
        <a:lstStyle/>
        <a:p>
          <a:pPr algn="ctr"/>
          <a:r>
            <a:rPr lang="en-IN" sz="2400" dirty="0"/>
            <a:t>Customer Payment Information</a:t>
          </a:r>
        </a:p>
      </dgm:t>
    </dgm:pt>
    <dgm:pt modelId="{B2CD5FA9-2518-4C8A-8177-87EADDE87FC4}" type="parTrans" cxnId="{251B18F7-9DEF-4719-9940-92202CBA8EC5}">
      <dgm:prSet/>
      <dgm:spPr/>
      <dgm:t>
        <a:bodyPr/>
        <a:lstStyle/>
        <a:p>
          <a:endParaRPr lang="en-IN"/>
        </a:p>
      </dgm:t>
    </dgm:pt>
    <dgm:pt modelId="{2AE7EF85-0F3F-49EC-9F1F-D66F03AD76F9}" type="sibTrans" cxnId="{251B18F7-9DEF-4719-9940-92202CBA8EC5}">
      <dgm:prSet/>
      <dgm:spPr/>
      <dgm:t>
        <a:bodyPr/>
        <a:lstStyle/>
        <a:p>
          <a:endParaRPr lang="en-IN"/>
        </a:p>
      </dgm:t>
    </dgm:pt>
    <dgm:pt modelId="{1016B284-835E-46C5-A8BF-AB0664684817}">
      <dgm:prSet phldrT="[Text]" custT="1"/>
      <dgm:spPr/>
      <dgm:t>
        <a:bodyPr/>
        <a:lstStyle/>
        <a:p>
          <a:r>
            <a:rPr lang="en-US" sz="2400" dirty="0">
              <a:latin typeface="Calibri" panose="020F0502020204030204" pitchFamily="34" charset="0"/>
              <a:ea typeface="Calibri" panose="020F0502020204030204" pitchFamily="34" charset="0"/>
              <a:cs typeface="Calibri" panose="020F0502020204030204" pitchFamily="34" charset="0"/>
            </a:rPr>
            <a:t>Invoices contains the total invoice amount, posting date, due date , clearing date, customer name etc. </a:t>
          </a:r>
          <a:endParaRPr lang="en-IN" sz="2400" dirty="0"/>
        </a:p>
      </dgm:t>
    </dgm:pt>
    <dgm:pt modelId="{35F660A6-0D0F-4B3B-868E-54F214D18D63}" type="parTrans" cxnId="{8F7A5EC8-3A46-4CD3-8465-913DB3E10DC1}">
      <dgm:prSet/>
      <dgm:spPr/>
      <dgm:t>
        <a:bodyPr/>
        <a:lstStyle/>
        <a:p>
          <a:endParaRPr lang="en-IN"/>
        </a:p>
      </dgm:t>
    </dgm:pt>
    <dgm:pt modelId="{BC2E07B3-0BD1-4014-A265-1305B98018B2}" type="sibTrans" cxnId="{8F7A5EC8-3A46-4CD3-8465-913DB3E10DC1}">
      <dgm:prSet/>
      <dgm:spPr/>
      <dgm:t>
        <a:bodyPr/>
        <a:lstStyle/>
        <a:p>
          <a:endParaRPr lang="en-IN"/>
        </a:p>
      </dgm:t>
    </dgm:pt>
    <dgm:pt modelId="{160BCC6C-E325-4407-B49B-B474A649362C}">
      <dgm:prSet phldrT="[Text]" custT="1"/>
      <dgm:spPr/>
      <dgm:t>
        <a:bodyPr/>
        <a:lstStyle/>
        <a:p>
          <a:r>
            <a:rPr lang="en-US" sz="2400" dirty="0"/>
            <a:t>Collection data</a:t>
          </a:r>
          <a:endParaRPr lang="en-IN" sz="2400" dirty="0"/>
        </a:p>
      </dgm:t>
    </dgm:pt>
    <dgm:pt modelId="{9134064A-AD42-43D6-8956-430C19C8C300}" type="parTrans" cxnId="{5EA7DB19-0EA0-404F-90DA-F61D21A6C9E9}">
      <dgm:prSet/>
      <dgm:spPr/>
      <dgm:t>
        <a:bodyPr/>
        <a:lstStyle/>
        <a:p>
          <a:endParaRPr lang="en-IN"/>
        </a:p>
      </dgm:t>
    </dgm:pt>
    <dgm:pt modelId="{4CBD648A-E65D-4A7A-82DE-3DFA489B38ED}" type="sibTrans" cxnId="{5EA7DB19-0EA0-404F-90DA-F61D21A6C9E9}">
      <dgm:prSet/>
      <dgm:spPr/>
      <dgm:t>
        <a:bodyPr/>
        <a:lstStyle/>
        <a:p>
          <a:endParaRPr lang="en-IN"/>
        </a:p>
      </dgm:t>
    </dgm:pt>
    <dgm:pt modelId="{D000F4E4-F228-4346-89C6-C6EDDF013F2D}">
      <dgm:prSet phldrT="[Text]"/>
      <dgm:spPr/>
      <dgm:t>
        <a:bodyPr/>
        <a:lstStyle/>
        <a:p>
          <a:r>
            <a:rPr lang="en-US" dirty="0"/>
            <a:t> </a:t>
          </a:r>
          <a:endParaRPr lang="en-IN" dirty="0"/>
        </a:p>
      </dgm:t>
    </dgm:pt>
    <dgm:pt modelId="{AD789845-2BC1-410A-9B47-3FFD98B4466E}" type="parTrans" cxnId="{D6686C09-8B5C-4D1E-B1C0-7B14A96E97A1}">
      <dgm:prSet/>
      <dgm:spPr/>
      <dgm:t>
        <a:bodyPr/>
        <a:lstStyle/>
        <a:p>
          <a:endParaRPr lang="en-IN"/>
        </a:p>
      </dgm:t>
    </dgm:pt>
    <dgm:pt modelId="{0F626E9C-B7C0-4E8A-B135-7E634B7CFAB0}" type="sibTrans" cxnId="{D6686C09-8B5C-4D1E-B1C0-7B14A96E97A1}">
      <dgm:prSet/>
      <dgm:spPr/>
      <dgm:t>
        <a:bodyPr/>
        <a:lstStyle/>
        <a:p>
          <a:endParaRPr lang="en-IN"/>
        </a:p>
      </dgm:t>
    </dgm:pt>
    <dgm:pt modelId="{6A6FD0F8-3395-405A-A6BC-931D68A5BE05}">
      <dgm:prSet phldrT="[Text]" custT="1"/>
      <dgm:spPr/>
      <dgm:t>
        <a:bodyPr/>
        <a:lstStyle/>
        <a:p>
          <a:r>
            <a:rPr lang="en-US" sz="2400" dirty="0">
              <a:latin typeface="Calibri" panose="020F0502020204030204" pitchFamily="34" charset="0"/>
              <a:ea typeface="Calibri" panose="020F0502020204030204" pitchFamily="34" charset="0"/>
              <a:cs typeface="Calibri" panose="020F0502020204030204" pitchFamily="34" charset="0"/>
            </a:rPr>
            <a:t>Segment wise total collection received for past 2 years. Updated on real time basis. (Target)</a:t>
          </a:r>
          <a:endParaRPr lang="en-IN" sz="2400" dirty="0"/>
        </a:p>
      </dgm:t>
    </dgm:pt>
    <dgm:pt modelId="{7F075697-55AB-4AB0-9D8F-8733F1C377D0}" type="parTrans" cxnId="{7E256814-7455-4E38-A4BA-0B6C539910B4}">
      <dgm:prSet/>
      <dgm:spPr/>
      <dgm:t>
        <a:bodyPr/>
        <a:lstStyle/>
        <a:p>
          <a:endParaRPr lang="en-IN"/>
        </a:p>
      </dgm:t>
    </dgm:pt>
    <dgm:pt modelId="{91EA826A-E8EB-4D0A-845F-AE222124589F}" type="sibTrans" cxnId="{7E256814-7455-4E38-A4BA-0B6C539910B4}">
      <dgm:prSet/>
      <dgm:spPr/>
      <dgm:t>
        <a:bodyPr/>
        <a:lstStyle/>
        <a:p>
          <a:endParaRPr lang="en-IN"/>
        </a:p>
      </dgm:t>
    </dgm:pt>
    <dgm:pt modelId="{1867C83D-C1E7-41E1-849E-FF5D16130CA5}">
      <dgm:prSet phldrT="[Text]"/>
      <dgm:spPr/>
      <dgm:t>
        <a:bodyPr/>
        <a:lstStyle/>
        <a:p>
          <a:r>
            <a:rPr lang="en-US" dirty="0"/>
            <a:t>Sales Plan data (BPM - Biz planning meeting)</a:t>
          </a:r>
          <a:endParaRPr lang="en-IN" dirty="0"/>
        </a:p>
      </dgm:t>
    </dgm:pt>
    <dgm:pt modelId="{53C9D752-2808-4803-B067-A251AFA51023}" type="parTrans" cxnId="{79673D25-EF89-4043-97CB-4569C1B56584}">
      <dgm:prSet/>
      <dgm:spPr/>
      <dgm:t>
        <a:bodyPr/>
        <a:lstStyle/>
        <a:p>
          <a:endParaRPr lang="en-IN"/>
        </a:p>
      </dgm:t>
    </dgm:pt>
    <dgm:pt modelId="{65DD8864-AC13-4C6D-8974-B36BBBEA89AD}" type="sibTrans" cxnId="{79673D25-EF89-4043-97CB-4569C1B56584}">
      <dgm:prSet/>
      <dgm:spPr/>
      <dgm:t>
        <a:bodyPr/>
        <a:lstStyle/>
        <a:p>
          <a:endParaRPr lang="en-IN"/>
        </a:p>
      </dgm:t>
    </dgm:pt>
    <dgm:pt modelId="{50D12FB6-183E-4B56-A750-528F0C67D66F}">
      <dgm:prSet phldrT="[Text]" custT="1"/>
      <dgm:spPr/>
      <dgm:t>
        <a:bodyPr/>
        <a:lstStyle/>
        <a:p>
          <a:r>
            <a:rPr lang="en-US" sz="2400" dirty="0">
              <a:latin typeface="Calibri" panose="020F0502020204030204" pitchFamily="34" charset="0"/>
              <a:ea typeface="Calibri" panose="020F0502020204030204" pitchFamily="34" charset="0"/>
              <a:cs typeface="Calibri" panose="020F0502020204030204" pitchFamily="34" charset="0"/>
            </a:rPr>
            <a:t>Monthly sales plan information on quantity to be sold and rate/unit across different product lines given by M&amp;S  team. </a:t>
          </a:r>
          <a:endParaRPr lang="en-IN" sz="2400" dirty="0"/>
        </a:p>
      </dgm:t>
    </dgm:pt>
    <dgm:pt modelId="{D1AB9131-8C58-422A-B41E-7F552399271D}" type="parTrans" cxnId="{8B7938C0-B3D0-42C2-89E5-85F193969A95}">
      <dgm:prSet/>
      <dgm:spPr/>
      <dgm:t>
        <a:bodyPr/>
        <a:lstStyle/>
        <a:p>
          <a:endParaRPr lang="en-IN"/>
        </a:p>
      </dgm:t>
    </dgm:pt>
    <dgm:pt modelId="{780379D4-6274-4964-8B24-83BAAE71B6C3}" type="sibTrans" cxnId="{8B7938C0-B3D0-42C2-89E5-85F193969A95}">
      <dgm:prSet/>
      <dgm:spPr/>
      <dgm:t>
        <a:bodyPr/>
        <a:lstStyle/>
        <a:p>
          <a:endParaRPr lang="en-IN"/>
        </a:p>
      </dgm:t>
    </dgm:pt>
    <dgm:pt modelId="{01CA279D-B99A-4057-B4C2-22482866D5AC}">
      <dgm:prSet phldrT="[Text]" custT="1"/>
      <dgm:spPr/>
      <dgm:t>
        <a:bodyPr/>
        <a:lstStyle/>
        <a:p>
          <a:r>
            <a:rPr lang="en-US" sz="2400" dirty="0"/>
            <a:t>Holiday data</a:t>
          </a:r>
          <a:endParaRPr lang="en-IN" sz="2400" dirty="0"/>
        </a:p>
      </dgm:t>
    </dgm:pt>
    <dgm:pt modelId="{2A91AB11-49E0-46A3-9B45-BB3A39C0BE20}" type="parTrans" cxnId="{D469A64F-4C88-46CC-B477-DBBBE4145BCE}">
      <dgm:prSet/>
      <dgm:spPr/>
      <dgm:t>
        <a:bodyPr/>
        <a:lstStyle/>
        <a:p>
          <a:endParaRPr lang="en-IN"/>
        </a:p>
      </dgm:t>
    </dgm:pt>
    <dgm:pt modelId="{E9F04E82-9A4F-4C3E-8B2C-7EBBB89F1F10}" type="sibTrans" cxnId="{D469A64F-4C88-46CC-B477-DBBBE4145BCE}">
      <dgm:prSet/>
      <dgm:spPr/>
      <dgm:t>
        <a:bodyPr/>
        <a:lstStyle/>
        <a:p>
          <a:endParaRPr lang="en-IN"/>
        </a:p>
      </dgm:t>
    </dgm:pt>
    <dgm:pt modelId="{C87628AF-530F-484E-9925-080406E8100D}">
      <dgm:prSet phldrT="[Text]"/>
      <dgm:spPr/>
      <dgm:t>
        <a:bodyPr/>
        <a:lstStyle/>
        <a:p>
          <a:r>
            <a:rPr lang="en-US" dirty="0"/>
            <a:t> </a:t>
          </a:r>
          <a:endParaRPr lang="en-IN" dirty="0"/>
        </a:p>
      </dgm:t>
    </dgm:pt>
    <dgm:pt modelId="{19794A61-17C8-4862-B87C-C0045962DA40}" type="parTrans" cxnId="{1C9EF13F-ACE2-4A35-A2D2-E21113ED5BA9}">
      <dgm:prSet/>
      <dgm:spPr/>
      <dgm:t>
        <a:bodyPr/>
        <a:lstStyle/>
        <a:p>
          <a:endParaRPr lang="en-IN"/>
        </a:p>
      </dgm:t>
    </dgm:pt>
    <dgm:pt modelId="{E176315A-C839-44F8-9486-72B402042108}" type="sibTrans" cxnId="{1C9EF13F-ACE2-4A35-A2D2-E21113ED5BA9}">
      <dgm:prSet/>
      <dgm:spPr/>
      <dgm:t>
        <a:bodyPr/>
        <a:lstStyle/>
        <a:p>
          <a:endParaRPr lang="en-IN"/>
        </a:p>
      </dgm:t>
    </dgm:pt>
    <dgm:pt modelId="{5C071F4C-8C2F-4649-A141-AD146612C001}">
      <dgm:prSet phldrT="[Text]" custT="1"/>
      <dgm:spPr/>
      <dgm:t>
        <a:bodyPr/>
        <a:lstStyle/>
        <a:p>
          <a:r>
            <a:rPr lang="en-US" sz="2400" dirty="0">
              <a:latin typeface="Calibri" panose="020F0502020204030204" pitchFamily="34" charset="0"/>
              <a:ea typeface="Calibri" panose="020F0502020204030204" pitchFamily="34" charset="0"/>
              <a:cs typeface="Calibri" panose="020F0502020204030204" pitchFamily="34" charset="0"/>
            </a:rPr>
            <a:t>RBI’s list of bank holidays for Mumbai , Delhi and Kolkata. </a:t>
          </a:r>
          <a:endParaRPr lang="en-IN" sz="2400" dirty="0"/>
        </a:p>
      </dgm:t>
    </dgm:pt>
    <dgm:pt modelId="{B9A3C872-3327-41AF-9858-1304765F777F}" type="parTrans" cxnId="{C7CC92DB-D965-4695-8BE3-5A28A2BA384C}">
      <dgm:prSet/>
      <dgm:spPr/>
      <dgm:t>
        <a:bodyPr/>
        <a:lstStyle/>
        <a:p>
          <a:endParaRPr lang="en-IN"/>
        </a:p>
      </dgm:t>
    </dgm:pt>
    <dgm:pt modelId="{FCC6BD01-B7E1-4D99-8B3E-A4643C2AD1CF}" type="sibTrans" cxnId="{C7CC92DB-D965-4695-8BE3-5A28A2BA384C}">
      <dgm:prSet/>
      <dgm:spPr/>
      <dgm:t>
        <a:bodyPr/>
        <a:lstStyle/>
        <a:p>
          <a:endParaRPr lang="en-IN"/>
        </a:p>
      </dgm:t>
    </dgm:pt>
    <dgm:pt modelId="{BF29B48E-178B-453E-98AE-8F30136946EE}">
      <dgm:prSet phldrT="[Text]"/>
      <dgm:spPr/>
      <dgm:t>
        <a:bodyPr/>
        <a:lstStyle/>
        <a:p>
          <a:r>
            <a:rPr lang="en-US" dirty="0"/>
            <a:t> </a:t>
          </a:r>
          <a:endParaRPr lang="en-IN" dirty="0"/>
        </a:p>
      </dgm:t>
    </dgm:pt>
    <dgm:pt modelId="{37E34FCC-6F6C-4F0B-9C5C-FD0EA556E10C}" type="sibTrans" cxnId="{465D29B7-65C5-4DB6-A2C5-B7B1475F0307}">
      <dgm:prSet/>
      <dgm:spPr/>
      <dgm:t>
        <a:bodyPr/>
        <a:lstStyle/>
        <a:p>
          <a:endParaRPr lang="en-IN"/>
        </a:p>
      </dgm:t>
    </dgm:pt>
    <dgm:pt modelId="{73580CE9-6E87-4A76-AF7A-23910F8F7170}" type="parTrans" cxnId="{465D29B7-65C5-4DB6-A2C5-B7B1475F0307}">
      <dgm:prSet/>
      <dgm:spPr/>
      <dgm:t>
        <a:bodyPr/>
        <a:lstStyle/>
        <a:p>
          <a:endParaRPr lang="en-IN"/>
        </a:p>
      </dgm:t>
    </dgm:pt>
    <dgm:pt modelId="{910C8E70-27B3-4AD7-B041-64F299BFB2CA}">
      <dgm:prSet phldrT="[Text]"/>
      <dgm:spPr/>
      <dgm:t>
        <a:bodyPr/>
        <a:lstStyle/>
        <a:p>
          <a:r>
            <a:rPr lang="en-US" dirty="0"/>
            <a:t> </a:t>
          </a:r>
          <a:endParaRPr lang="en-IN" dirty="0"/>
        </a:p>
      </dgm:t>
    </dgm:pt>
    <dgm:pt modelId="{926126FD-0C9D-45D4-AB88-FD913014809F}" type="sibTrans" cxnId="{D02302AF-E826-4C71-8FE2-A7644C07B970}">
      <dgm:prSet/>
      <dgm:spPr/>
      <dgm:t>
        <a:bodyPr/>
        <a:lstStyle/>
        <a:p>
          <a:endParaRPr lang="en-IN"/>
        </a:p>
      </dgm:t>
    </dgm:pt>
    <dgm:pt modelId="{34DBD058-DF46-44A1-A9A1-5A5640541EF3}" type="parTrans" cxnId="{D02302AF-E826-4C71-8FE2-A7644C07B970}">
      <dgm:prSet/>
      <dgm:spPr/>
      <dgm:t>
        <a:bodyPr/>
        <a:lstStyle/>
        <a:p>
          <a:endParaRPr lang="en-IN"/>
        </a:p>
      </dgm:t>
    </dgm:pt>
    <dgm:pt modelId="{2734D92C-2E98-41F5-B077-6E3642C67A65}" type="pres">
      <dgm:prSet presAssocID="{2C64DC60-55CF-4F69-9BB4-7031132CC96B}" presName="Name0" presStyleCnt="0">
        <dgm:presLayoutVars>
          <dgm:chMax/>
          <dgm:chPref val="3"/>
          <dgm:dir/>
          <dgm:animOne val="branch"/>
          <dgm:animLvl val="lvl"/>
        </dgm:presLayoutVars>
      </dgm:prSet>
      <dgm:spPr/>
    </dgm:pt>
    <dgm:pt modelId="{80680A30-8ABA-44B6-B8D4-B85626EDE8B8}" type="pres">
      <dgm:prSet presAssocID="{EC82AC87-D2E2-4E31-AB4B-3A678207EA31}" presName="composite" presStyleCnt="0"/>
      <dgm:spPr/>
    </dgm:pt>
    <dgm:pt modelId="{A50D8C74-029C-44F5-8F21-56972DE52172}" type="pres">
      <dgm:prSet presAssocID="{EC82AC87-D2E2-4E31-AB4B-3A678207EA31}" presName="FirstChild" presStyleLbl="revTx" presStyleIdx="0" presStyleCnt="8">
        <dgm:presLayoutVars>
          <dgm:chMax val="0"/>
          <dgm:chPref val="0"/>
          <dgm:bulletEnabled val="1"/>
        </dgm:presLayoutVars>
      </dgm:prSet>
      <dgm:spPr/>
    </dgm:pt>
    <dgm:pt modelId="{ED6C3480-1C7E-42E6-BF39-99997B11C83A}" type="pres">
      <dgm:prSet presAssocID="{EC82AC87-D2E2-4E31-AB4B-3A678207EA31}" presName="Parent" presStyleLbl="alignNode1" presStyleIdx="0" presStyleCnt="4" custScaleX="173333" custLinFactNeighborX="24898" custLinFactNeighborY="-294">
        <dgm:presLayoutVars>
          <dgm:chMax val="3"/>
          <dgm:chPref val="3"/>
          <dgm:bulletEnabled val="1"/>
        </dgm:presLayoutVars>
      </dgm:prSet>
      <dgm:spPr/>
    </dgm:pt>
    <dgm:pt modelId="{98336E2D-87B7-421D-82BB-78AB450C817C}" type="pres">
      <dgm:prSet presAssocID="{EC82AC87-D2E2-4E31-AB4B-3A678207EA31}" presName="Accent" presStyleLbl="parChTrans1D1" presStyleIdx="0" presStyleCnt="4" custSzY="67108" custScaleX="100000" custLinFactY="77800" custLinFactNeighborX="-4767" custLinFactNeighborY="100000"/>
      <dgm:spPr/>
    </dgm:pt>
    <dgm:pt modelId="{B920DEC6-A4B8-4E3E-84E9-7B8FE47742CC}" type="pres">
      <dgm:prSet presAssocID="{EC82AC87-D2E2-4E31-AB4B-3A678207EA31}" presName="Child" presStyleLbl="revTx" presStyleIdx="1" presStyleCnt="8">
        <dgm:presLayoutVars>
          <dgm:chMax val="0"/>
          <dgm:chPref val="0"/>
          <dgm:bulletEnabled val="1"/>
        </dgm:presLayoutVars>
      </dgm:prSet>
      <dgm:spPr/>
    </dgm:pt>
    <dgm:pt modelId="{9B7AF4E4-F06C-4FB8-9DAD-0BD2C05F728E}" type="pres">
      <dgm:prSet presAssocID="{2AE7EF85-0F3F-49EC-9F1F-D66F03AD76F9}" presName="sibTrans" presStyleCnt="0"/>
      <dgm:spPr/>
    </dgm:pt>
    <dgm:pt modelId="{629A7784-D8B2-4527-9984-508B5C711A8B}" type="pres">
      <dgm:prSet presAssocID="{160BCC6C-E325-4407-B49B-B474A649362C}" presName="composite" presStyleCnt="0"/>
      <dgm:spPr/>
    </dgm:pt>
    <dgm:pt modelId="{19436750-8F29-49C6-AFFC-9F351DA244BC}" type="pres">
      <dgm:prSet presAssocID="{160BCC6C-E325-4407-B49B-B474A649362C}" presName="FirstChild" presStyleLbl="revTx" presStyleIdx="2" presStyleCnt="8">
        <dgm:presLayoutVars>
          <dgm:chMax val="0"/>
          <dgm:chPref val="0"/>
          <dgm:bulletEnabled val="1"/>
        </dgm:presLayoutVars>
      </dgm:prSet>
      <dgm:spPr/>
    </dgm:pt>
    <dgm:pt modelId="{0F48EBA6-05DA-4105-8AAF-EE1B3856BF0E}" type="pres">
      <dgm:prSet presAssocID="{160BCC6C-E325-4407-B49B-B474A649362C}" presName="Parent" presStyleLbl="alignNode1" presStyleIdx="1" presStyleCnt="4" custScaleX="173275" custLinFactNeighborX="23554" custLinFactNeighborY="-27306">
        <dgm:presLayoutVars>
          <dgm:chMax val="3"/>
          <dgm:chPref val="3"/>
          <dgm:bulletEnabled val="1"/>
        </dgm:presLayoutVars>
      </dgm:prSet>
      <dgm:spPr/>
    </dgm:pt>
    <dgm:pt modelId="{9D3086F7-C297-4622-8332-492F0FB1BE36}" type="pres">
      <dgm:prSet presAssocID="{160BCC6C-E325-4407-B49B-B474A649362C}" presName="Accent" presStyleLbl="parChTrans1D1" presStyleIdx="1" presStyleCnt="4" custSzY="122985" custScaleX="100000" custLinFactNeighborX="-4763"/>
      <dgm:spPr/>
    </dgm:pt>
    <dgm:pt modelId="{E71C9A82-7302-4345-AA0C-460F314DF411}" type="pres">
      <dgm:prSet presAssocID="{160BCC6C-E325-4407-B49B-B474A649362C}" presName="Child" presStyleLbl="revTx" presStyleIdx="3" presStyleCnt="8">
        <dgm:presLayoutVars>
          <dgm:chMax val="0"/>
          <dgm:chPref val="0"/>
          <dgm:bulletEnabled val="1"/>
        </dgm:presLayoutVars>
      </dgm:prSet>
      <dgm:spPr/>
    </dgm:pt>
    <dgm:pt modelId="{AB0EC5F5-EB81-4112-B84C-B459C3DC7E9D}" type="pres">
      <dgm:prSet presAssocID="{4CBD648A-E65D-4A7A-82DE-3DFA489B38ED}" presName="sibTrans" presStyleCnt="0"/>
      <dgm:spPr/>
    </dgm:pt>
    <dgm:pt modelId="{7311A022-6B97-454C-9FDF-AC626F2118C9}" type="pres">
      <dgm:prSet presAssocID="{1867C83D-C1E7-41E1-849E-FF5D16130CA5}" presName="composite" presStyleCnt="0"/>
      <dgm:spPr/>
    </dgm:pt>
    <dgm:pt modelId="{90599B0E-0365-466F-9BD0-ADD8054806EC}" type="pres">
      <dgm:prSet presAssocID="{1867C83D-C1E7-41E1-849E-FF5D16130CA5}" presName="FirstChild" presStyleLbl="revTx" presStyleIdx="4" presStyleCnt="8" custScaleX="86597">
        <dgm:presLayoutVars>
          <dgm:chMax val="0"/>
          <dgm:chPref val="0"/>
          <dgm:bulletEnabled val="1"/>
        </dgm:presLayoutVars>
      </dgm:prSet>
      <dgm:spPr/>
    </dgm:pt>
    <dgm:pt modelId="{EA299C38-9CFD-47F4-AE37-54FF072E039E}" type="pres">
      <dgm:prSet presAssocID="{1867C83D-C1E7-41E1-849E-FF5D16130CA5}" presName="Parent" presStyleLbl="alignNode1" presStyleIdx="2" presStyleCnt="4" custScaleX="173681" custLinFactNeighborX="22845" custLinFactNeighborY="-10737">
        <dgm:presLayoutVars>
          <dgm:chMax val="3"/>
          <dgm:chPref val="3"/>
          <dgm:bulletEnabled val="1"/>
        </dgm:presLayoutVars>
      </dgm:prSet>
      <dgm:spPr/>
    </dgm:pt>
    <dgm:pt modelId="{729817E0-5985-4B6B-8E1F-9A448774902A}" type="pres">
      <dgm:prSet presAssocID="{1867C83D-C1E7-41E1-849E-FF5D16130CA5}" presName="Accent" presStyleLbl="parChTrans1D1" presStyleIdx="2" presStyleCnt="4" custFlipVert="1" custSzY="45720" custScaleX="98959" custLinFactNeighborX="-16257"/>
      <dgm:spPr/>
    </dgm:pt>
    <dgm:pt modelId="{BC557260-36A3-4E63-972C-F30AF02D80EB}" type="pres">
      <dgm:prSet presAssocID="{1867C83D-C1E7-41E1-849E-FF5D16130CA5}" presName="Child" presStyleLbl="revTx" presStyleIdx="5" presStyleCnt="8">
        <dgm:presLayoutVars>
          <dgm:chMax val="0"/>
          <dgm:chPref val="0"/>
          <dgm:bulletEnabled val="1"/>
        </dgm:presLayoutVars>
      </dgm:prSet>
      <dgm:spPr/>
    </dgm:pt>
    <dgm:pt modelId="{2D3E0CCC-5632-45CD-A417-2F3680660F6F}" type="pres">
      <dgm:prSet presAssocID="{65DD8864-AC13-4C6D-8974-B36BBBEA89AD}" presName="sibTrans" presStyleCnt="0"/>
      <dgm:spPr/>
    </dgm:pt>
    <dgm:pt modelId="{F870DF64-13D9-48BB-B2A5-377CD5AD0186}" type="pres">
      <dgm:prSet presAssocID="{01CA279D-B99A-4057-B4C2-22482866D5AC}" presName="composite" presStyleCnt="0"/>
      <dgm:spPr/>
    </dgm:pt>
    <dgm:pt modelId="{1A81C2FE-C0D9-4663-A20F-7D944ED07755}" type="pres">
      <dgm:prSet presAssocID="{01CA279D-B99A-4057-B4C2-22482866D5AC}" presName="FirstChild" presStyleLbl="revTx" presStyleIdx="6" presStyleCnt="8">
        <dgm:presLayoutVars>
          <dgm:chMax val="0"/>
          <dgm:chPref val="0"/>
          <dgm:bulletEnabled val="1"/>
        </dgm:presLayoutVars>
      </dgm:prSet>
      <dgm:spPr/>
    </dgm:pt>
    <dgm:pt modelId="{1F97478B-44D1-44CE-A439-01B0B6618016}" type="pres">
      <dgm:prSet presAssocID="{01CA279D-B99A-4057-B4C2-22482866D5AC}" presName="Parent" presStyleLbl="alignNode1" presStyleIdx="3" presStyleCnt="4" custScaleX="173198" custLinFactNeighborX="24407" custLinFactNeighborY="-2110">
        <dgm:presLayoutVars>
          <dgm:chMax val="3"/>
          <dgm:chPref val="3"/>
          <dgm:bulletEnabled val="1"/>
        </dgm:presLayoutVars>
      </dgm:prSet>
      <dgm:spPr/>
    </dgm:pt>
    <dgm:pt modelId="{014A5044-F75D-40A0-96D5-F3D5C01EFB68}" type="pres">
      <dgm:prSet presAssocID="{01CA279D-B99A-4057-B4C2-22482866D5AC}" presName="Accent" presStyleLbl="parChTrans1D1" presStyleIdx="3" presStyleCnt="4" custSzY="63008" custScaleX="100000" custLinFactY="99775" custLinFactNeighborX="-10110" custLinFactNeighborY="100000"/>
      <dgm:spPr/>
    </dgm:pt>
    <dgm:pt modelId="{A383126C-56BA-462F-8F5A-415BC71E403C}" type="pres">
      <dgm:prSet presAssocID="{01CA279D-B99A-4057-B4C2-22482866D5AC}" presName="Child" presStyleLbl="revTx" presStyleIdx="7" presStyleCnt="8">
        <dgm:presLayoutVars>
          <dgm:chMax val="0"/>
          <dgm:chPref val="0"/>
          <dgm:bulletEnabled val="1"/>
        </dgm:presLayoutVars>
      </dgm:prSet>
      <dgm:spPr/>
    </dgm:pt>
  </dgm:ptLst>
  <dgm:cxnLst>
    <dgm:cxn modelId="{249BE002-2CEC-46DE-9C43-143F9C2E6409}" type="presOf" srcId="{D000F4E4-F228-4346-89C6-C6EDDF013F2D}" destId="{19436750-8F29-49C6-AFFC-9F351DA244BC}" srcOrd="0" destOrd="0" presId="urn:microsoft.com/office/officeart/2011/layout/TabList"/>
    <dgm:cxn modelId="{D6686C09-8B5C-4D1E-B1C0-7B14A96E97A1}" srcId="{160BCC6C-E325-4407-B49B-B474A649362C}" destId="{D000F4E4-F228-4346-89C6-C6EDDF013F2D}" srcOrd="0" destOrd="0" parTransId="{AD789845-2BC1-410A-9B47-3FFD98B4466E}" sibTransId="{0F626E9C-B7C0-4E8A-B135-7E634B7CFAB0}"/>
    <dgm:cxn modelId="{7E256814-7455-4E38-A4BA-0B6C539910B4}" srcId="{160BCC6C-E325-4407-B49B-B474A649362C}" destId="{6A6FD0F8-3395-405A-A6BC-931D68A5BE05}" srcOrd="1" destOrd="0" parTransId="{7F075697-55AB-4AB0-9D8F-8733F1C377D0}" sibTransId="{91EA826A-E8EB-4D0A-845F-AE222124589F}"/>
    <dgm:cxn modelId="{F427E716-24D5-4D31-8BF6-6933DE44CB98}" type="presOf" srcId="{BF29B48E-178B-453E-98AE-8F30136946EE}" destId="{A50D8C74-029C-44F5-8F21-56972DE52172}" srcOrd="0" destOrd="0" presId="urn:microsoft.com/office/officeart/2011/layout/TabList"/>
    <dgm:cxn modelId="{5EA7DB19-0EA0-404F-90DA-F61D21A6C9E9}" srcId="{2C64DC60-55CF-4F69-9BB4-7031132CC96B}" destId="{160BCC6C-E325-4407-B49B-B474A649362C}" srcOrd="1" destOrd="0" parTransId="{9134064A-AD42-43D6-8956-430C19C8C300}" sibTransId="{4CBD648A-E65D-4A7A-82DE-3DFA489B38ED}"/>
    <dgm:cxn modelId="{354CE924-0A7E-4C16-99A6-6D95E5305B48}" type="presOf" srcId="{2C64DC60-55CF-4F69-9BB4-7031132CC96B}" destId="{2734D92C-2E98-41F5-B077-6E3642C67A65}" srcOrd="0" destOrd="0" presId="urn:microsoft.com/office/officeart/2011/layout/TabList"/>
    <dgm:cxn modelId="{79673D25-EF89-4043-97CB-4569C1B56584}" srcId="{2C64DC60-55CF-4F69-9BB4-7031132CC96B}" destId="{1867C83D-C1E7-41E1-849E-FF5D16130CA5}" srcOrd="2" destOrd="0" parTransId="{53C9D752-2808-4803-B067-A251AFA51023}" sibTransId="{65DD8864-AC13-4C6D-8974-B36BBBEA89AD}"/>
    <dgm:cxn modelId="{C4F04A25-4BD1-46EB-A32C-8F8535CD21BF}" type="presOf" srcId="{EC82AC87-D2E2-4E31-AB4B-3A678207EA31}" destId="{ED6C3480-1C7E-42E6-BF39-99997B11C83A}" srcOrd="0" destOrd="0" presId="urn:microsoft.com/office/officeart/2011/layout/TabList"/>
    <dgm:cxn modelId="{1C9EF13F-ACE2-4A35-A2D2-E21113ED5BA9}" srcId="{01CA279D-B99A-4057-B4C2-22482866D5AC}" destId="{C87628AF-530F-484E-9925-080406E8100D}" srcOrd="0" destOrd="0" parTransId="{19794A61-17C8-4862-B87C-C0045962DA40}" sibTransId="{E176315A-C839-44F8-9486-72B402042108}"/>
    <dgm:cxn modelId="{09F93263-38D2-47B8-9CB5-DE7722B53391}" type="presOf" srcId="{01CA279D-B99A-4057-B4C2-22482866D5AC}" destId="{1F97478B-44D1-44CE-A439-01B0B6618016}" srcOrd="0" destOrd="0" presId="urn:microsoft.com/office/officeart/2011/layout/TabList"/>
    <dgm:cxn modelId="{D469A64F-4C88-46CC-B477-DBBBE4145BCE}" srcId="{2C64DC60-55CF-4F69-9BB4-7031132CC96B}" destId="{01CA279D-B99A-4057-B4C2-22482866D5AC}" srcOrd="3" destOrd="0" parTransId="{2A91AB11-49E0-46A3-9B45-BB3A39C0BE20}" sibTransId="{E9F04E82-9A4F-4C3E-8B2C-7EBBB89F1F10}"/>
    <dgm:cxn modelId="{0F33CA71-67A0-4226-8055-27E6D5230154}" type="presOf" srcId="{5C071F4C-8C2F-4649-A141-AD146612C001}" destId="{A383126C-56BA-462F-8F5A-415BC71E403C}" srcOrd="0" destOrd="0" presId="urn:microsoft.com/office/officeart/2011/layout/TabList"/>
    <dgm:cxn modelId="{AC6E3A76-E81E-455F-A248-CDBC20F7B8BB}" type="presOf" srcId="{50D12FB6-183E-4B56-A750-528F0C67D66F}" destId="{BC557260-36A3-4E63-972C-F30AF02D80EB}" srcOrd="0" destOrd="0" presId="urn:microsoft.com/office/officeart/2011/layout/TabList"/>
    <dgm:cxn modelId="{F1D3E37B-27EC-4BAA-8F78-BFF85FAD6D37}" type="presOf" srcId="{C87628AF-530F-484E-9925-080406E8100D}" destId="{1A81C2FE-C0D9-4663-A20F-7D944ED07755}" srcOrd="0" destOrd="0" presId="urn:microsoft.com/office/officeart/2011/layout/TabList"/>
    <dgm:cxn modelId="{0EB8F098-AD5D-464F-BC8A-D55BCBFCA070}" type="presOf" srcId="{6A6FD0F8-3395-405A-A6BC-931D68A5BE05}" destId="{E71C9A82-7302-4345-AA0C-460F314DF411}" srcOrd="0" destOrd="0" presId="urn:microsoft.com/office/officeart/2011/layout/TabList"/>
    <dgm:cxn modelId="{6F538DA0-B867-4B7B-B597-1E9574C980C4}" type="presOf" srcId="{1867C83D-C1E7-41E1-849E-FF5D16130CA5}" destId="{EA299C38-9CFD-47F4-AE37-54FF072E039E}" srcOrd="0" destOrd="0" presId="urn:microsoft.com/office/officeart/2011/layout/TabList"/>
    <dgm:cxn modelId="{D02302AF-E826-4C71-8FE2-A7644C07B970}" srcId="{1867C83D-C1E7-41E1-849E-FF5D16130CA5}" destId="{910C8E70-27B3-4AD7-B041-64F299BFB2CA}" srcOrd="0" destOrd="0" parTransId="{34DBD058-DF46-44A1-A9A1-5A5640541EF3}" sibTransId="{926126FD-0C9D-45D4-AB88-FD913014809F}"/>
    <dgm:cxn modelId="{465D29B7-65C5-4DB6-A2C5-B7B1475F0307}" srcId="{EC82AC87-D2E2-4E31-AB4B-3A678207EA31}" destId="{BF29B48E-178B-453E-98AE-8F30136946EE}" srcOrd="0" destOrd="0" parTransId="{73580CE9-6E87-4A76-AF7A-23910F8F7170}" sibTransId="{37E34FCC-6F6C-4F0B-9C5C-FD0EA556E10C}"/>
    <dgm:cxn modelId="{8B7938C0-B3D0-42C2-89E5-85F193969A95}" srcId="{1867C83D-C1E7-41E1-849E-FF5D16130CA5}" destId="{50D12FB6-183E-4B56-A750-528F0C67D66F}" srcOrd="1" destOrd="0" parTransId="{D1AB9131-8C58-422A-B41E-7F552399271D}" sibTransId="{780379D4-6274-4964-8B24-83BAAE71B6C3}"/>
    <dgm:cxn modelId="{C2D435C3-A65B-421B-B9E6-1973216B77AC}" type="presOf" srcId="{910C8E70-27B3-4AD7-B041-64F299BFB2CA}" destId="{90599B0E-0365-466F-9BD0-ADD8054806EC}" srcOrd="0" destOrd="0" presId="urn:microsoft.com/office/officeart/2011/layout/TabList"/>
    <dgm:cxn modelId="{E49E46C4-DC65-4DD1-9AA0-27F4176E2FD5}" type="presOf" srcId="{160BCC6C-E325-4407-B49B-B474A649362C}" destId="{0F48EBA6-05DA-4105-8AAF-EE1B3856BF0E}" srcOrd="0" destOrd="0" presId="urn:microsoft.com/office/officeart/2011/layout/TabList"/>
    <dgm:cxn modelId="{EB72ABC7-F86B-4891-953D-4C071C33EBAC}" type="presOf" srcId="{1016B284-835E-46C5-A8BF-AB0664684817}" destId="{B920DEC6-A4B8-4E3E-84E9-7B8FE47742CC}" srcOrd="0" destOrd="0" presId="urn:microsoft.com/office/officeart/2011/layout/TabList"/>
    <dgm:cxn modelId="{8F7A5EC8-3A46-4CD3-8465-913DB3E10DC1}" srcId="{EC82AC87-D2E2-4E31-AB4B-3A678207EA31}" destId="{1016B284-835E-46C5-A8BF-AB0664684817}" srcOrd="1" destOrd="0" parTransId="{35F660A6-0D0F-4B3B-868E-54F214D18D63}" sibTransId="{BC2E07B3-0BD1-4014-A265-1305B98018B2}"/>
    <dgm:cxn modelId="{C7CC92DB-D965-4695-8BE3-5A28A2BA384C}" srcId="{01CA279D-B99A-4057-B4C2-22482866D5AC}" destId="{5C071F4C-8C2F-4649-A141-AD146612C001}" srcOrd="1" destOrd="0" parTransId="{B9A3C872-3327-41AF-9858-1304765F777F}" sibTransId="{FCC6BD01-B7E1-4D99-8B3E-A4643C2AD1CF}"/>
    <dgm:cxn modelId="{251B18F7-9DEF-4719-9940-92202CBA8EC5}" srcId="{2C64DC60-55CF-4F69-9BB4-7031132CC96B}" destId="{EC82AC87-D2E2-4E31-AB4B-3A678207EA31}" srcOrd="0" destOrd="0" parTransId="{B2CD5FA9-2518-4C8A-8177-87EADDE87FC4}" sibTransId="{2AE7EF85-0F3F-49EC-9F1F-D66F03AD76F9}"/>
    <dgm:cxn modelId="{DF1F1366-195F-4D93-A6B9-296D34DB1A46}" type="presParOf" srcId="{2734D92C-2E98-41F5-B077-6E3642C67A65}" destId="{80680A30-8ABA-44B6-B8D4-B85626EDE8B8}" srcOrd="0" destOrd="0" presId="urn:microsoft.com/office/officeart/2011/layout/TabList"/>
    <dgm:cxn modelId="{4DB043B9-0454-4883-ADC5-949873DECACC}" type="presParOf" srcId="{80680A30-8ABA-44B6-B8D4-B85626EDE8B8}" destId="{A50D8C74-029C-44F5-8F21-56972DE52172}" srcOrd="0" destOrd="0" presId="urn:microsoft.com/office/officeart/2011/layout/TabList"/>
    <dgm:cxn modelId="{450C6DA1-AC9D-4E7B-8047-CE748464231D}" type="presParOf" srcId="{80680A30-8ABA-44B6-B8D4-B85626EDE8B8}" destId="{ED6C3480-1C7E-42E6-BF39-99997B11C83A}" srcOrd="1" destOrd="0" presId="urn:microsoft.com/office/officeart/2011/layout/TabList"/>
    <dgm:cxn modelId="{12F3CCA9-F185-4816-9CF0-161537F20E14}" type="presParOf" srcId="{80680A30-8ABA-44B6-B8D4-B85626EDE8B8}" destId="{98336E2D-87B7-421D-82BB-78AB450C817C}" srcOrd="2" destOrd="0" presId="urn:microsoft.com/office/officeart/2011/layout/TabList"/>
    <dgm:cxn modelId="{88F10B46-005A-4D6F-AE37-C60B3932D0C5}" type="presParOf" srcId="{2734D92C-2E98-41F5-B077-6E3642C67A65}" destId="{B920DEC6-A4B8-4E3E-84E9-7B8FE47742CC}" srcOrd="1" destOrd="0" presId="urn:microsoft.com/office/officeart/2011/layout/TabList"/>
    <dgm:cxn modelId="{551AD688-7451-4CC7-B9A7-797F07C3002B}" type="presParOf" srcId="{2734D92C-2E98-41F5-B077-6E3642C67A65}" destId="{9B7AF4E4-F06C-4FB8-9DAD-0BD2C05F728E}" srcOrd="2" destOrd="0" presId="urn:microsoft.com/office/officeart/2011/layout/TabList"/>
    <dgm:cxn modelId="{330EB97E-B281-4F02-9928-2A75C10A7C41}" type="presParOf" srcId="{2734D92C-2E98-41F5-B077-6E3642C67A65}" destId="{629A7784-D8B2-4527-9984-508B5C711A8B}" srcOrd="3" destOrd="0" presId="urn:microsoft.com/office/officeart/2011/layout/TabList"/>
    <dgm:cxn modelId="{68EDFF8D-4837-45E6-A1B0-6F3723C6ED14}" type="presParOf" srcId="{629A7784-D8B2-4527-9984-508B5C711A8B}" destId="{19436750-8F29-49C6-AFFC-9F351DA244BC}" srcOrd="0" destOrd="0" presId="urn:microsoft.com/office/officeart/2011/layout/TabList"/>
    <dgm:cxn modelId="{154FDDDC-2846-45D3-916E-417A34875A31}" type="presParOf" srcId="{629A7784-D8B2-4527-9984-508B5C711A8B}" destId="{0F48EBA6-05DA-4105-8AAF-EE1B3856BF0E}" srcOrd="1" destOrd="0" presId="urn:microsoft.com/office/officeart/2011/layout/TabList"/>
    <dgm:cxn modelId="{12FD70ED-F7D5-4481-8CA7-63D14ECBAC38}" type="presParOf" srcId="{629A7784-D8B2-4527-9984-508B5C711A8B}" destId="{9D3086F7-C297-4622-8332-492F0FB1BE36}" srcOrd="2" destOrd="0" presId="urn:microsoft.com/office/officeart/2011/layout/TabList"/>
    <dgm:cxn modelId="{3530C30D-6FDF-4253-835D-FD6A634BC6C9}" type="presParOf" srcId="{2734D92C-2E98-41F5-B077-6E3642C67A65}" destId="{E71C9A82-7302-4345-AA0C-460F314DF411}" srcOrd="4" destOrd="0" presId="urn:microsoft.com/office/officeart/2011/layout/TabList"/>
    <dgm:cxn modelId="{D20D8E62-2A80-41AC-A2F6-8CE8DD5255FA}" type="presParOf" srcId="{2734D92C-2E98-41F5-B077-6E3642C67A65}" destId="{AB0EC5F5-EB81-4112-B84C-B459C3DC7E9D}" srcOrd="5" destOrd="0" presId="urn:microsoft.com/office/officeart/2011/layout/TabList"/>
    <dgm:cxn modelId="{FAFF8C03-7E13-4EF4-A7F8-1418945E760D}" type="presParOf" srcId="{2734D92C-2E98-41F5-B077-6E3642C67A65}" destId="{7311A022-6B97-454C-9FDF-AC626F2118C9}" srcOrd="6" destOrd="0" presId="urn:microsoft.com/office/officeart/2011/layout/TabList"/>
    <dgm:cxn modelId="{CE0D7B91-C3F3-4AE2-BF81-063BB57E920C}" type="presParOf" srcId="{7311A022-6B97-454C-9FDF-AC626F2118C9}" destId="{90599B0E-0365-466F-9BD0-ADD8054806EC}" srcOrd="0" destOrd="0" presId="urn:microsoft.com/office/officeart/2011/layout/TabList"/>
    <dgm:cxn modelId="{408ED088-5D86-43FA-AB65-E97EF9D90578}" type="presParOf" srcId="{7311A022-6B97-454C-9FDF-AC626F2118C9}" destId="{EA299C38-9CFD-47F4-AE37-54FF072E039E}" srcOrd="1" destOrd="0" presId="urn:microsoft.com/office/officeart/2011/layout/TabList"/>
    <dgm:cxn modelId="{F050167D-A8C0-446E-9DAA-38D7228B494A}" type="presParOf" srcId="{7311A022-6B97-454C-9FDF-AC626F2118C9}" destId="{729817E0-5985-4B6B-8E1F-9A448774902A}" srcOrd="2" destOrd="0" presId="urn:microsoft.com/office/officeart/2011/layout/TabList"/>
    <dgm:cxn modelId="{6AB4C4FC-798B-45D4-AD1D-B576FEE3A204}" type="presParOf" srcId="{2734D92C-2E98-41F5-B077-6E3642C67A65}" destId="{BC557260-36A3-4E63-972C-F30AF02D80EB}" srcOrd="7" destOrd="0" presId="urn:microsoft.com/office/officeart/2011/layout/TabList"/>
    <dgm:cxn modelId="{32D9EB14-9D80-45AB-90E8-B47E37D6D03D}" type="presParOf" srcId="{2734D92C-2E98-41F5-B077-6E3642C67A65}" destId="{2D3E0CCC-5632-45CD-A417-2F3680660F6F}" srcOrd="8" destOrd="0" presId="urn:microsoft.com/office/officeart/2011/layout/TabList"/>
    <dgm:cxn modelId="{AAA4599F-D0F3-4F2C-80D1-8FC12DAF8A46}" type="presParOf" srcId="{2734D92C-2E98-41F5-B077-6E3642C67A65}" destId="{F870DF64-13D9-48BB-B2A5-377CD5AD0186}" srcOrd="9" destOrd="0" presId="urn:microsoft.com/office/officeart/2011/layout/TabList"/>
    <dgm:cxn modelId="{38D06315-F8A8-4E8E-96DA-35736D1054CA}" type="presParOf" srcId="{F870DF64-13D9-48BB-B2A5-377CD5AD0186}" destId="{1A81C2FE-C0D9-4663-A20F-7D944ED07755}" srcOrd="0" destOrd="0" presId="urn:microsoft.com/office/officeart/2011/layout/TabList"/>
    <dgm:cxn modelId="{7986EA93-2968-47DA-A8E1-A3C214EA2BDE}" type="presParOf" srcId="{F870DF64-13D9-48BB-B2A5-377CD5AD0186}" destId="{1F97478B-44D1-44CE-A439-01B0B6618016}" srcOrd="1" destOrd="0" presId="urn:microsoft.com/office/officeart/2011/layout/TabList"/>
    <dgm:cxn modelId="{F9F6C760-7497-4389-BA44-7C8C82012010}" type="presParOf" srcId="{F870DF64-13D9-48BB-B2A5-377CD5AD0186}" destId="{014A5044-F75D-40A0-96D5-F3D5C01EFB68}" srcOrd="2" destOrd="0" presId="urn:microsoft.com/office/officeart/2011/layout/TabList"/>
    <dgm:cxn modelId="{24ABDEB9-037C-4D44-8F16-5FBDF00642FD}" type="presParOf" srcId="{2734D92C-2E98-41F5-B077-6E3642C67A65}" destId="{A383126C-56BA-462F-8F5A-415BC71E403C}" srcOrd="10"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4122DB-54FF-4DC4-BFBA-AD72271AC09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FF4A3556-1E3E-41B7-920F-08D2DB0F82E3}">
      <dgm:prSet phldrT="[Text]" custT="1"/>
      <dgm:spPr>
        <a:ln>
          <a:solidFill>
            <a:srgbClr val="C00000"/>
          </a:solidFill>
        </a:ln>
      </dgm:spPr>
      <dgm:t>
        <a:bodyPr/>
        <a:lstStyle/>
        <a:p>
          <a:r>
            <a:rPr lang="en-US" sz="2400" dirty="0"/>
            <a:t>Calendar Features</a:t>
          </a:r>
          <a:endParaRPr lang="en-IN" sz="2400" dirty="0"/>
        </a:p>
      </dgm:t>
    </dgm:pt>
    <dgm:pt modelId="{C139C1A1-F9ED-438C-B380-88975D874560}" type="parTrans" cxnId="{429DE8B0-80D7-42F8-BB04-6E0656247BA0}">
      <dgm:prSet/>
      <dgm:spPr/>
      <dgm:t>
        <a:bodyPr/>
        <a:lstStyle/>
        <a:p>
          <a:endParaRPr lang="en-IN"/>
        </a:p>
      </dgm:t>
    </dgm:pt>
    <dgm:pt modelId="{F4BE71EC-534F-40B9-8B2F-ADAB49447BB4}" type="sibTrans" cxnId="{429DE8B0-80D7-42F8-BB04-6E0656247BA0}">
      <dgm:prSet/>
      <dgm:spPr/>
      <dgm:t>
        <a:bodyPr/>
        <a:lstStyle/>
        <a:p>
          <a:endParaRPr lang="en-IN"/>
        </a:p>
      </dgm:t>
    </dgm:pt>
    <dgm:pt modelId="{F5F7E453-976A-4C9B-A633-51C16B84F3BD}">
      <dgm:prSet phldrT="[Text]" custT="1"/>
      <dgm:spPr/>
      <dgm:t>
        <a:bodyPr/>
        <a:lstStyle/>
        <a:p>
          <a:pPr>
            <a:buChar char="•"/>
          </a:pPr>
          <a:r>
            <a:rPr lang="en-US" sz="2000" dirty="0">
              <a:solidFill>
                <a:sysClr val="windowText" lastClr="000000">
                  <a:hueOff val="0"/>
                  <a:satOff val="0"/>
                  <a:lumOff val="0"/>
                  <a:alphaOff val="0"/>
                </a:sysClr>
              </a:solidFill>
              <a:latin typeface="Calibri" panose="020F0502020204030204" pitchFamily="34" charset="0"/>
              <a:ea typeface="+mn-ea"/>
              <a:cs typeface="Calibri" panose="020F0502020204030204" pitchFamily="34" charset="0"/>
            </a:rPr>
            <a:t>Year, Month, Day, Quarter, Week of month, Day of Week, Month start day, Last day of month, Last week of month, last week of quarter, working day #, weekend</a:t>
          </a:r>
          <a:endParaRPr lang="en-IN" sz="2000" dirty="0"/>
        </a:p>
      </dgm:t>
    </dgm:pt>
    <dgm:pt modelId="{838C2EE1-38A1-4088-A30F-CCDC451957CD}" type="parTrans" cxnId="{89848EDF-1175-4AD8-89DE-2CD947EBF820}">
      <dgm:prSet/>
      <dgm:spPr/>
      <dgm:t>
        <a:bodyPr/>
        <a:lstStyle/>
        <a:p>
          <a:endParaRPr lang="en-IN"/>
        </a:p>
      </dgm:t>
    </dgm:pt>
    <dgm:pt modelId="{200355B4-10FD-49D6-A61D-FDC5CEB0F38C}" type="sibTrans" cxnId="{89848EDF-1175-4AD8-89DE-2CD947EBF820}">
      <dgm:prSet/>
      <dgm:spPr/>
      <dgm:t>
        <a:bodyPr/>
        <a:lstStyle/>
        <a:p>
          <a:endParaRPr lang="en-IN"/>
        </a:p>
      </dgm:t>
    </dgm:pt>
    <dgm:pt modelId="{8C264BF1-A206-420E-A027-C3D06B96A5C3}">
      <dgm:prSet phldrT="[Text]" custT="1"/>
      <dgm:spPr>
        <a:ln>
          <a:solidFill>
            <a:srgbClr val="C00000"/>
          </a:solidFill>
        </a:ln>
      </dgm:spPr>
      <dgm:t>
        <a:bodyPr/>
        <a:lstStyle/>
        <a:p>
          <a:r>
            <a:rPr lang="en-US" sz="2400" dirty="0"/>
            <a:t>Holiday Features</a:t>
          </a:r>
          <a:endParaRPr lang="en-IN" sz="2400" dirty="0"/>
        </a:p>
      </dgm:t>
    </dgm:pt>
    <dgm:pt modelId="{2FBDC720-74C5-42F3-B059-F1F876161553}" type="parTrans" cxnId="{B5031D62-2247-401F-9C97-929E8C5F86D0}">
      <dgm:prSet/>
      <dgm:spPr/>
      <dgm:t>
        <a:bodyPr/>
        <a:lstStyle/>
        <a:p>
          <a:endParaRPr lang="en-IN"/>
        </a:p>
      </dgm:t>
    </dgm:pt>
    <dgm:pt modelId="{07712683-F44A-44C3-8433-702185D31389}" type="sibTrans" cxnId="{B5031D62-2247-401F-9C97-929E8C5F86D0}">
      <dgm:prSet/>
      <dgm:spPr/>
      <dgm:t>
        <a:bodyPr/>
        <a:lstStyle/>
        <a:p>
          <a:endParaRPr lang="en-IN"/>
        </a:p>
      </dgm:t>
    </dgm:pt>
    <dgm:pt modelId="{FF17995F-D15D-4E94-945D-B3ADF8CA0B35}">
      <dgm:prSet phldrT="[Text]" custT="1"/>
      <dgm:spPr/>
      <dgm:t>
        <a:bodyPr/>
        <a:lstStyle/>
        <a:p>
          <a:r>
            <a:rPr lang="en-US" sz="2000" dirty="0">
              <a:solidFill>
                <a:sysClr val="windowText" lastClr="000000">
                  <a:hueOff val="0"/>
                  <a:satOff val="0"/>
                  <a:lumOff val="0"/>
                  <a:alphaOff val="0"/>
                </a:sysClr>
              </a:solidFill>
              <a:latin typeface="Calibri" panose="020F0502020204030204" pitchFamily="34" charset="0"/>
              <a:ea typeface="+mn-ea"/>
              <a:cs typeface="Calibri" panose="020F0502020204030204" pitchFamily="34" charset="0"/>
            </a:rPr>
            <a:t>Is holiday, Holiday Category, Pre Holiday, Post Holiday, Impact</a:t>
          </a:r>
          <a:endParaRPr lang="en-IN" sz="2000" dirty="0"/>
        </a:p>
      </dgm:t>
    </dgm:pt>
    <dgm:pt modelId="{1027CEA3-7E91-427A-804A-A648F4CC39FD}" type="parTrans" cxnId="{330D583F-030D-42B7-B9EB-194F178ADFE3}">
      <dgm:prSet/>
      <dgm:spPr/>
      <dgm:t>
        <a:bodyPr/>
        <a:lstStyle/>
        <a:p>
          <a:endParaRPr lang="en-IN"/>
        </a:p>
      </dgm:t>
    </dgm:pt>
    <dgm:pt modelId="{5D8E98A7-4430-4414-8672-B71DF67F6574}" type="sibTrans" cxnId="{330D583F-030D-42B7-B9EB-194F178ADFE3}">
      <dgm:prSet/>
      <dgm:spPr/>
      <dgm:t>
        <a:bodyPr/>
        <a:lstStyle/>
        <a:p>
          <a:endParaRPr lang="en-IN"/>
        </a:p>
      </dgm:t>
    </dgm:pt>
    <dgm:pt modelId="{53C0705A-B107-49D7-A57B-2CF5080DD045}">
      <dgm:prSet phldrT="[Text]" custT="1"/>
      <dgm:spPr>
        <a:ln>
          <a:solidFill>
            <a:srgbClr val="C00000"/>
          </a:solidFill>
        </a:ln>
      </dgm:spPr>
      <dgm:t>
        <a:bodyPr/>
        <a:lstStyle/>
        <a:p>
          <a:r>
            <a:rPr lang="en-US" sz="2400" dirty="0"/>
            <a:t>Dues Feature</a:t>
          </a:r>
          <a:endParaRPr lang="en-IN" sz="2400" dirty="0"/>
        </a:p>
      </dgm:t>
    </dgm:pt>
    <dgm:pt modelId="{D3B246D8-2BFD-4AD8-9890-D52F787B9A44}" type="parTrans" cxnId="{C1427C51-5430-40B6-AF27-F90368D1599A}">
      <dgm:prSet/>
      <dgm:spPr/>
      <dgm:t>
        <a:bodyPr/>
        <a:lstStyle/>
        <a:p>
          <a:endParaRPr lang="en-IN"/>
        </a:p>
      </dgm:t>
    </dgm:pt>
    <dgm:pt modelId="{17A6846C-1ED2-41AC-B031-F74B767281F6}" type="sibTrans" cxnId="{C1427C51-5430-40B6-AF27-F90368D1599A}">
      <dgm:prSet/>
      <dgm:spPr/>
      <dgm:t>
        <a:bodyPr/>
        <a:lstStyle/>
        <a:p>
          <a:endParaRPr lang="en-IN"/>
        </a:p>
      </dgm:t>
    </dgm:pt>
    <dgm:pt modelId="{47227E2D-44E5-4CB5-8AB9-ADD1BF3E73F7}">
      <dgm:prSet phldrT="[Text]" custT="1"/>
      <dgm:spPr/>
      <dgm:t>
        <a:bodyPr/>
        <a:lstStyle/>
        <a:p>
          <a:r>
            <a:rPr lang="en-US" sz="2000" dirty="0">
              <a:solidFill>
                <a:sysClr val="windowText" lastClr="000000">
                  <a:hueOff val="0"/>
                  <a:satOff val="0"/>
                  <a:lumOff val="0"/>
                  <a:alphaOff val="0"/>
                </a:sysClr>
              </a:solidFill>
              <a:latin typeface="Calibri" panose="020F0502020204030204" pitchFamily="34" charset="0"/>
              <a:ea typeface="+mn-ea"/>
              <a:cs typeface="Calibri" panose="020F0502020204030204" pitchFamily="34" charset="0"/>
            </a:rPr>
            <a:t>Due amount today, last and next 3,5,7,15,30 days. These are generated from invoices for credit and lc transactions.</a:t>
          </a:r>
          <a:endParaRPr lang="en-IN" sz="2000" dirty="0"/>
        </a:p>
      </dgm:t>
    </dgm:pt>
    <dgm:pt modelId="{40DDA929-CE40-488A-9D6B-C4111FEA574B}" type="parTrans" cxnId="{03FD6CC4-F8ED-47F4-8DE2-D9F99FB3C8A1}">
      <dgm:prSet/>
      <dgm:spPr/>
      <dgm:t>
        <a:bodyPr/>
        <a:lstStyle/>
        <a:p>
          <a:endParaRPr lang="en-IN"/>
        </a:p>
      </dgm:t>
    </dgm:pt>
    <dgm:pt modelId="{7E41BBC1-DA50-4A61-93C8-00462687F722}" type="sibTrans" cxnId="{03FD6CC4-F8ED-47F4-8DE2-D9F99FB3C8A1}">
      <dgm:prSet/>
      <dgm:spPr/>
      <dgm:t>
        <a:bodyPr/>
        <a:lstStyle/>
        <a:p>
          <a:endParaRPr lang="en-IN"/>
        </a:p>
      </dgm:t>
    </dgm:pt>
    <dgm:pt modelId="{0A747E2B-F449-4436-84E6-FC7E5267B60F}">
      <dgm:prSet phldrT="[Text]" custT="1"/>
      <dgm:spPr>
        <a:ln>
          <a:solidFill>
            <a:srgbClr val="C00000"/>
          </a:solidFill>
        </a:ln>
      </dgm:spPr>
      <dgm:t>
        <a:bodyPr/>
        <a:lstStyle/>
        <a:p>
          <a:r>
            <a:rPr lang="en-US" sz="2400" dirty="0"/>
            <a:t>BPM Features</a:t>
          </a:r>
          <a:endParaRPr lang="en-IN" sz="2400" dirty="0"/>
        </a:p>
      </dgm:t>
    </dgm:pt>
    <dgm:pt modelId="{6C9D2A90-B1D0-4FB2-AD36-AC8F8070691A}" type="parTrans" cxnId="{D3AEA17E-0C7F-4F19-98E5-0857EBEA1284}">
      <dgm:prSet/>
      <dgm:spPr/>
      <dgm:t>
        <a:bodyPr/>
        <a:lstStyle/>
        <a:p>
          <a:endParaRPr lang="en-IN"/>
        </a:p>
      </dgm:t>
    </dgm:pt>
    <dgm:pt modelId="{56A328A5-A44E-4799-97B5-BFE9D877DA16}" type="sibTrans" cxnId="{D3AEA17E-0C7F-4F19-98E5-0857EBEA1284}">
      <dgm:prSet/>
      <dgm:spPr/>
      <dgm:t>
        <a:bodyPr/>
        <a:lstStyle/>
        <a:p>
          <a:endParaRPr lang="en-IN"/>
        </a:p>
      </dgm:t>
    </dgm:pt>
    <dgm:pt modelId="{2269F768-3DD5-4068-A8EE-F17BA194F204}">
      <dgm:prSet phldrT="[Text]" custT="1"/>
      <dgm:spPr/>
      <dgm:t>
        <a:bodyPr/>
        <a:lstStyle/>
        <a:p>
          <a:r>
            <a:rPr lang="en-US" sz="2000" dirty="0">
              <a:solidFill>
                <a:sysClr val="windowText" lastClr="000000">
                  <a:hueOff val="0"/>
                  <a:satOff val="0"/>
                  <a:lumOff val="0"/>
                  <a:alphaOff val="0"/>
                </a:sysClr>
              </a:solidFill>
              <a:latin typeface="Calibri" panose="020F0502020204030204" pitchFamily="34" charset="0"/>
              <a:ea typeface="+mn-ea"/>
              <a:cs typeface="Calibri" panose="020F0502020204030204" pitchFamily="34" charset="0"/>
            </a:rPr>
            <a:t>Monthly level, category wise sales proportion for Auto, IPP and BPRS categories</a:t>
          </a:r>
          <a:r>
            <a:rPr lang="en-US" sz="1700" dirty="0">
              <a:solidFill>
                <a:sysClr val="windowText" lastClr="000000">
                  <a:hueOff val="0"/>
                  <a:satOff val="0"/>
                  <a:lumOff val="0"/>
                  <a:alphaOff val="0"/>
                </a:sysClr>
              </a:solidFill>
              <a:latin typeface="Calibri" panose="020F0502020204030204" pitchFamily="34" charset="0"/>
              <a:ea typeface="+mn-ea"/>
              <a:cs typeface="Calibri" panose="020F0502020204030204" pitchFamily="34" charset="0"/>
            </a:rPr>
            <a:t>. </a:t>
          </a:r>
          <a:endParaRPr lang="en-IN" sz="1700" dirty="0"/>
        </a:p>
      </dgm:t>
    </dgm:pt>
    <dgm:pt modelId="{DA3DE603-EADE-45D2-A55C-40B2C9BB2D1B}" type="parTrans" cxnId="{1785D572-201D-4430-A5A3-FC7801325556}">
      <dgm:prSet/>
      <dgm:spPr/>
      <dgm:t>
        <a:bodyPr/>
        <a:lstStyle/>
        <a:p>
          <a:endParaRPr lang="en-IN"/>
        </a:p>
      </dgm:t>
    </dgm:pt>
    <dgm:pt modelId="{54AEFBE4-D8CE-49E8-992B-E675DE0605CE}" type="sibTrans" cxnId="{1785D572-201D-4430-A5A3-FC7801325556}">
      <dgm:prSet/>
      <dgm:spPr/>
      <dgm:t>
        <a:bodyPr/>
        <a:lstStyle/>
        <a:p>
          <a:endParaRPr lang="en-IN"/>
        </a:p>
      </dgm:t>
    </dgm:pt>
    <dgm:pt modelId="{1929C3F2-1B54-4E99-8BD5-9C66FB9E5373}">
      <dgm:prSet phldrT="[Text]" custT="1"/>
      <dgm:spPr>
        <a:ln>
          <a:solidFill>
            <a:srgbClr val="C00000"/>
          </a:solidFill>
        </a:ln>
      </dgm:spPr>
      <dgm:t>
        <a:bodyPr/>
        <a:lstStyle/>
        <a:p>
          <a:r>
            <a:rPr lang="en-US" sz="2400" dirty="0"/>
            <a:t>Recency Features</a:t>
          </a:r>
          <a:endParaRPr lang="en-IN" sz="2400" dirty="0"/>
        </a:p>
      </dgm:t>
    </dgm:pt>
    <dgm:pt modelId="{22BA5E5E-13F0-4C2D-8BA1-3E310E4D30A1}" type="parTrans" cxnId="{85FD222C-29FF-4668-AD41-D4721A56C093}">
      <dgm:prSet/>
      <dgm:spPr/>
      <dgm:t>
        <a:bodyPr/>
        <a:lstStyle/>
        <a:p>
          <a:endParaRPr lang="en-IN"/>
        </a:p>
      </dgm:t>
    </dgm:pt>
    <dgm:pt modelId="{C1829EBD-D29D-4041-A424-99D607B153F2}" type="sibTrans" cxnId="{85FD222C-29FF-4668-AD41-D4721A56C093}">
      <dgm:prSet/>
      <dgm:spPr/>
      <dgm:t>
        <a:bodyPr/>
        <a:lstStyle/>
        <a:p>
          <a:endParaRPr lang="en-IN"/>
        </a:p>
      </dgm:t>
    </dgm:pt>
    <dgm:pt modelId="{22FE5C48-897C-4118-8820-8D2E1718F6CA}">
      <dgm:prSet phldrT="[Text]" custT="1"/>
      <dgm:spPr/>
      <dgm:t>
        <a:bodyPr/>
        <a:lstStyle/>
        <a:p>
          <a:r>
            <a:rPr lang="en-US" sz="2000" dirty="0">
              <a:solidFill>
                <a:sysClr val="windowText" lastClr="000000">
                  <a:hueOff val="0"/>
                  <a:satOff val="0"/>
                  <a:lumOff val="0"/>
                  <a:alphaOff val="0"/>
                </a:sysClr>
              </a:solidFill>
              <a:latin typeface="Calibri" panose="020F0502020204030204" pitchFamily="34" charset="0"/>
              <a:ea typeface="+mn-ea"/>
              <a:cs typeface="Calibri" panose="020F0502020204030204" pitchFamily="34" charset="0"/>
            </a:rPr>
            <a:t>Rolling mean last 7 days, Collection same day </a:t>
          </a:r>
          <a:r>
            <a:rPr lang="en-US" sz="2000" dirty="0" err="1">
              <a:solidFill>
                <a:sysClr val="windowText" lastClr="000000">
                  <a:hueOff val="0"/>
                  <a:satOff val="0"/>
                  <a:lumOff val="0"/>
                  <a:alphaOff val="0"/>
                </a:sysClr>
              </a:solidFill>
              <a:latin typeface="Calibri" panose="020F0502020204030204" pitchFamily="34" charset="0"/>
              <a:ea typeface="+mn-ea"/>
              <a:cs typeface="Calibri" panose="020F0502020204030204" pitchFamily="34" charset="0"/>
            </a:rPr>
            <a:t>prev</a:t>
          </a:r>
          <a:r>
            <a:rPr lang="en-US" sz="2000" dirty="0">
              <a:solidFill>
                <a:sysClr val="windowText" lastClr="000000">
                  <a:hueOff val="0"/>
                  <a:satOff val="0"/>
                  <a:lumOff val="0"/>
                  <a:alphaOff val="0"/>
                </a:sysClr>
              </a:solidFill>
              <a:latin typeface="Calibri" panose="020F0502020204030204" pitchFamily="34" charset="0"/>
              <a:ea typeface="+mn-ea"/>
              <a:cs typeface="Calibri" panose="020F0502020204030204" pitchFamily="34" charset="0"/>
            </a:rPr>
            <a:t> month</a:t>
          </a:r>
          <a:endParaRPr lang="en-IN" sz="2000" dirty="0"/>
        </a:p>
      </dgm:t>
    </dgm:pt>
    <dgm:pt modelId="{7DDCEEE0-50FA-4E8C-B752-8C048A058280}" type="parTrans" cxnId="{B013462A-EFD1-4503-A5ED-99B494F6CF55}">
      <dgm:prSet/>
      <dgm:spPr/>
      <dgm:t>
        <a:bodyPr/>
        <a:lstStyle/>
        <a:p>
          <a:endParaRPr lang="en-IN"/>
        </a:p>
      </dgm:t>
    </dgm:pt>
    <dgm:pt modelId="{C24AF94C-AED5-4AAE-8ED3-419E5E45997A}" type="sibTrans" cxnId="{B013462A-EFD1-4503-A5ED-99B494F6CF55}">
      <dgm:prSet/>
      <dgm:spPr/>
      <dgm:t>
        <a:bodyPr/>
        <a:lstStyle/>
        <a:p>
          <a:endParaRPr lang="en-IN"/>
        </a:p>
      </dgm:t>
    </dgm:pt>
    <dgm:pt modelId="{E5A9FE2F-7ADB-4C29-A735-2D5CECE0A39F}" type="pres">
      <dgm:prSet presAssocID="{8F4122DB-54FF-4DC4-BFBA-AD72271AC092}" presName="Name0" presStyleCnt="0">
        <dgm:presLayoutVars>
          <dgm:dir/>
          <dgm:animLvl val="lvl"/>
          <dgm:resizeHandles val="exact"/>
        </dgm:presLayoutVars>
      </dgm:prSet>
      <dgm:spPr/>
    </dgm:pt>
    <dgm:pt modelId="{E4675260-87F6-4B62-974E-E67E9C42BDFF}" type="pres">
      <dgm:prSet presAssocID="{FF4A3556-1E3E-41B7-920F-08D2DB0F82E3}" presName="linNode" presStyleCnt="0"/>
      <dgm:spPr/>
    </dgm:pt>
    <dgm:pt modelId="{0D811732-247B-49BF-8CEE-138D61E94E2C}" type="pres">
      <dgm:prSet presAssocID="{FF4A3556-1E3E-41B7-920F-08D2DB0F82E3}" presName="parentText" presStyleLbl="node1" presStyleIdx="0" presStyleCnt="5" custScaleX="66537" custLinFactNeighborX="-6465" custLinFactNeighborY="-900">
        <dgm:presLayoutVars>
          <dgm:chMax val="1"/>
          <dgm:bulletEnabled val="1"/>
        </dgm:presLayoutVars>
      </dgm:prSet>
      <dgm:spPr/>
    </dgm:pt>
    <dgm:pt modelId="{735D883F-0528-49E3-83CE-A423E2E91FD9}" type="pres">
      <dgm:prSet presAssocID="{FF4A3556-1E3E-41B7-920F-08D2DB0F82E3}" presName="descendantText" presStyleLbl="alignAccFollowNode1" presStyleIdx="0" presStyleCnt="5" custLinFactNeighborX="10842" custLinFactNeighborY="2251">
        <dgm:presLayoutVars>
          <dgm:bulletEnabled val="1"/>
        </dgm:presLayoutVars>
      </dgm:prSet>
      <dgm:spPr/>
    </dgm:pt>
    <dgm:pt modelId="{56ACFE11-D815-4308-8A43-C49DA07A1AD4}" type="pres">
      <dgm:prSet presAssocID="{F4BE71EC-534F-40B9-8B2F-ADAB49447BB4}" presName="sp" presStyleCnt="0"/>
      <dgm:spPr/>
    </dgm:pt>
    <dgm:pt modelId="{9867F273-026A-4145-BE60-FA70BDF76A35}" type="pres">
      <dgm:prSet presAssocID="{8C264BF1-A206-420E-A027-C3D06B96A5C3}" presName="linNode" presStyleCnt="0"/>
      <dgm:spPr/>
    </dgm:pt>
    <dgm:pt modelId="{ECC22655-F7FA-4727-8B6E-9A0680290D4E}" type="pres">
      <dgm:prSet presAssocID="{8C264BF1-A206-420E-A027-C3D06B96A5C3}" presName="parentText" presStyleLbl="node1" presStyleIdx="1" presStyleCnt="5" custScaleX="66537" custLinFactNeighborX="-6465" custLinFactNeighborY="-900">
        <dgm:presLayoutVars>
          <dgm:chMax val="1"/>
          <dgm:bulletEnabled val="1"/>
        </dgm:presLayoutVars>
      </dgm:prSet>
      <dgm:spPr/>
    </dgm:pt>
    <dgm:pt modelId="{8751761C-E9D7-4467-812B-25FC7668211B}" type="pres">
      <dgm:prSet presAssocID="{8C264BF1-A206-420E-A027-C3D06B96A5C3}" presName="descendantText" presStyleLbl="alignAccFollowNode1" presStyleIdx="1" presStyleCnt="5" custLinFactNeighborX="10842" custLinFactNeighborY="2251">
        <dgm:presLayoutVars>
          <dgm:bulletEnabled val="1"/>
        </dgm:presLayoutVars>
      </dgm:prSet>
      <dgm:spPr/>
    </dgm:pt>
    <dgm:pt modelId="{8544E93C-4FE6-4925-8526-FEC54C54AEE7}" type="pres">
      <dgm:prSet presAssocID="{07712683-F44A-44C3-8433-702185D31389}" presName="sp" presStyleCnt="0"/>
      <dgm:spPr/>
    </dgm:pt>
    <dgm:pt modelId="{ED9A328F-FADF-4231-BC95-90D2B2AA6263}" type="pres">
      <dgm:prSet presAssocID="{53C0705A-B107-49D7-A57B-2CF5080DD045}" presName="linNode" presStyleCnt="0"/>
      <dgm:spPr/>
    </dgm:pt>
    <dgm:pt modelId="{62C20B71-B229-4EFF-AEEF-FB7B7F26A6AD}" type="pres">
      <dgm:prSet presAssocID="{53C0705A-B107-49D7-A57B-2CF5080DD045}" presName="parentText" presStyleLbl="node1" presStyleIdx="2" presStyleCnt="5" custScaleX="66537" custLinFactNeighborX="-6465" custLinFactNeighborY="-900">
        <dgm:presLayoutVars>
          <dgm:chMax val="1"/>
          <dgm:bulletEnabled val="1"/>
        </dgm:presLayoutVars>
      </dgm:prSet>
      <dgm:spPr/>
    </dgm:pt>
    <dgm:pt modelId="{0AE1815A-0417-42E4-9573-AE8CD66B46AE}" type="pres">
      <dgm:prSet presAssocID="{53C0705A-B107-49D7-A57B-2CF5080DD045}" presName="descendantText" presStyleLbl="alignAccFollowNode1" presStyleIdx="2" presStyleCnt="5" custLinFactNeighborX="10842" custLinFactNeighborY="2251">
        <dgm:presLayoutVars>
          <dgm:bulletEnabled val="1"/>
        </dgm:presLayoutVars>
      </dgm:prSet>
      <dgm:spPr/>
    </dgm:pt>
    <dgm:pt modelId="{A360CAE5-D420-4C87-996D-BD9C430CC710}" type="pres">
      <dgm:prSet presAssocID="{17A6846C-1ED2-41AC-B031-F74B767281F6}" presName="sp" presStyleCnt="0"/>
      <dgm:spPr/>
    </dgm:pt>
    <dgm:pt modelId="{44FD3519-E390-430C-8D45-8B275D99D9FC}" type="pres">
      <dgm:prSet presAssocID="{0A747E2B-F449-4436-84E6-FC7E5267B60F}" presName="linNode" presStyleCnt="0"/>
      <dgm:spPr/>
    </dgm:pt>
    <dgm:pt modelId="{166596DE-31EF-41B8-9BD9-1AF1AB0A6D09}" type="pres">
      <dgm:prSet presAssocID="{0A747E2B-F449-4436-84E6-FC7E5267B60F}" presName="parentText" presStyleLbl="node1" presStyleIdx="3" presStyleCnt="5" custScaleX="66537" custLinFactNeighborX="-6465" custLinFactNeighborY="-900">
        <dgm:presLayoutVars>
          <dgm:chMax val="1"/>
          <dgm:bulletEnabled val="1"/>
        </dgm:presLayoutVars>
      </dgm:prSet>
      <dgm:spPr/>
    </dgm:pt>
    <dgm:pt modelId="{C4DEECA0-55DE-4EEF-88BA-889C7C58FB81}" type="pres">
      <dgm:prSet presAssocID="{0A747E2B-F449-4436-84E6-FC7E5267B60F}" presName="descendantText" presStyleLbl="alignAccFollowNode1" presStyleIdx="3" presStyleCnt="5" custLinFactNeighborX="10842" custLinFactNeighborY="2251">
        <dgm:presLayoutVars>
          <dgm:bulletEnabled val="1"/>
        </dgm:presLayoutVars>
      </dgm:prSet>
      <dgm:spPr/>
    </dgm:pt>
    <dgm:pt modelId="{3C2F26E8-7AF3-4459-B803-2212D4C263FF}" type="pres">
      <dgm:prSet presAssocID="{56A328A5-A44E-4799-97B5-BFE9D877DA16}" presName="sp" presStyleCnt="0"/>
      <dgm:spPr/>
    </dgm:pt>
    <dgm:pt modelId="{09F3D0FB-041C-4874-B9CE-6F4F57A38041}" type="pres">
      <dgm:prSet presAssocID="{1929C3F2-1B54-4E99-8BD5-9C66FB9E5373}" presName="linNode" presStyleCnt="0"/>
      <dgm:spPr/>
    </dgm:pt>
    <dgm:pt modelId="{773CC065-71F3-4FCC-AF61-2C1ECC4DF7EA}" type="pres">
      <dgm:prSet presAssocID="{1929C3F2-1B54-4E99-8BD5-9C66FB9E5373}" presName="parentText" presStyleLbl="node1" presStyleIdx="4" presStyleCnt="5" custScaleX="66537" custLinFactNeighborX="-6465" custLinFactNeighborY="-900">
        <dgm:presLayoutVars>
          <dgm:chMax val="1"/>
          <dgm:bulletEnabled val="1"/>
        </dgm:presLayoutVars>
      </dgm:prSet>
      <dgm:spPr/>
    </dgm:pt>
    <dgm:pt modelId="{6B75A276-B5A3-4169-AE0A-792693690947}" type="pres">
      <dgm:prSet presAssocID="{1929C3F2-1B54-4E99-8BD5-9C66FB9E5373}" presName="descendantText" presStyleLbl="alignAccFollowNode1" presStyleIdx="4" presStyleCnt="5" custLinFactNeighborX="10842" custLinFactNeighborY="2251">
        <dgm:presLayoutVars>
          <dgm:bulletEnabled val="1"/>
        </dgm:presLayoutVars>
      </dgm:prSet>
      <dgm:spPr/>
    </dgm:pt>
  </dgm:ptLst>
  <dgm:cxnLst>
    <dgm:cxn modelId="{DA9E3A05-C24C-471F-BC8C-C7862BF8EC35}" type="presOf" srcId="{53C0705A-B107-49D7-A57B-2CF5080DD045}" destId="{62C20B71-B229-4EFF-AEEF-FB7B7F26A6AD}" srcOrd="0" destOrd="0" presId="urn:microsoft.com/office/officeart/2005/8/layout/vList5"/>
    <dgm:cxn modelId="{B013462A-EFD1-4503-A5ED-99B494F6CF55}" srcId="{1929C3F2-1B54-4E99-8BD5-9C66FB9E5373}" destId="{22FE5C48-897C-4118-8820-8D2E1718F6CA}" srcOrd="0" destOrd="0" parTransId="{7DDCEEE0-50FA-4E8C-B752-8C048A058280}" sibTransId="{C24AF94C-AED5-4AAE-8ED3-419E5E45997A}"/>
    <dgm:cxn modelId="{85FD222C-29FF-4668-AD41-D4721A56C093}" srcId="{8F4122DB-54FF-4DC4-BFBA-AD72271AC092}" destId="{1929C3F2-1B54-4E99-8BD5-9C66FB9E5373}" srcOrd="4" destOrd="0" parTransId="{22BA5E5E-13F0-4C2D-8BA1-3E310E4D30A1}" sibTransId="{C1829EBD-D29D-4041-A424-99D607B153F2}"/>
    <dgm:cxn modelId="{EA04E732-8136-4958-A4C9-E1E650F31CF4}" type="presOf" srcId="{47227E2D-44E5-4CB5-8AB9-ADD1BF3E73F7}" destId="{0AE1815A-0417-42E4-9573-AE8CD66B46AE}" srcOrd="0" destOrd="0" presId="urn:microsoft.com/office/officeart/2005/8/layout/vList5"/>
    <dgm:cxn modelId="{330D583F-030D-42B7-B9EB-194F178ADFE3}" srcId="{8C264BF1-A206-420E-A027-C3D06B96A5C3}" destId="{FF17995F-D15D-4E94-945D-B3ADF8CA0B35}" srcOrd="0" destOrd="0" parTransId="{1027CEA3-7E91-427A-804A-A648F4CC39FD}" sibTransId="{5D8E98A7-4430-4414-8672-B71DF67F6574}"/>
    <dgm:cxn modelId="{B5031D62-2247-401F-9C97-929E8C5F86D0}" srcId="{8F4122DB-54FF-4DC4-BFBA-AD72271AC092}" destId="{8C264BF1-A206-420E-A027-C3D06B96A5C3}" srcOrd="1" destOrd="0" parTransId="{2FBDC720-74C5-42F3-B059-F1F876161553}" sibTransId="{07712683-F44A-44C3-8433-702185D31389}"/>
    <dgm:cxn modelId="{01072C45-0021-420B-BE1F-5CCC79502F1C}" type="presOf" srcId="{1929C3F2-1B54-4E99-8BD5-9C66FB9E5373}" destId="{773CC065-71F3-4FCC-AF61-2C1ECC4DF7EA}" srcOrd="0" destOrd="0" presId="urn:microsoft.com/office/officeart/2005/8/layout/vList5"/>
    <dgm:cxn modelId="{C1427C51-5430-40B6-AF27-F90368D1599A}" srcId="{8F4122DB-54FF-4DC4-BFBA-AD72271AC092}" destId="{53C0705A-B107-49D7-A57B-2CF5080DD045}" srcOrd="2" destOrd="0" parTransId="{D3B246D8-2BFD-4AD8-9890-D52F787B9A44}" sibTransId="{17A6846C-1ED2-41AC-B031-F74B767281F6}"/>
    <dgm:cxn modelId="{1785D572-201D-4430-A5A3-FC7801325556}" srcId="{0A747E2B-F449-4436-84E6-FC7E5267B60F}" destId="{2269F768-3DD5-4068-A8EE-F17BA194F204}" srcOrd="0" destOrd="0" parTransId="{DA3DE603-EADE-45D2-A55C-40B2C9BB2D1B}" sibTransId="{54AEFBE4-D8CE-49E8-992B-E675DE0605CE}"/>
    <dgm:cxn modelId="{D3AEA17E-0C7F-4F19-98E5-0857EBEA1284}" srcId="{8F4122DB-54FF-4DC4-BFBA-AD72271AC092}" destId="{0A747E2B-F449-4436-84E6-FC7E5267B60F}" srcOrd="3" destOrd="0" parTransId="{6C9D2A90-B1D0-4FB2-AD36-AC8F8070691A}" sibTransId="{56A328A5-A44E-4799-97B5-BFE9D877DA16}"/>
    <dgm:cxn modelId="{2AE92992-0964-472F-AC0B-9B102DB9DBCE}" type="presOf" srcId="{0A747E2B-F449-4436-84E6-FC7E5267B60F}" destId="{166596DE-31EF-41B8-9BD9-1AF1AB0A6D09}" srcOrd="0" destOrd="0" presId="urn:microsoft.com/office/officeart/2005/8/layout/vList5"/>
    <dgm:cxn modelId="{70EEDBA2-1786-45A3-8971-7AE8A012FC7F}" type="presOf" srcId="{FF17995F-D15D-4E94-945D-B3ADF8CA0B35}" destId="{8751761C-E9D7-4467-812B-25FC7668211B}" srcOrd="0" destOrd="0" presId="urn:microsoft.com/office/officeart/2005/8/layout/vList5"/>
    <dgm:cxn modelId="{429DE8B0-80D7-42F8-BB04-6E0656247BA0}" srcId="{8F4122DB-54FF-4DC4-BFBA-AD72271AC092}" destId="{FF4A3556-1E3E-41B7-920F-08D2DB0F82E3}" srcOrd="0" destOrd="0" parTransId="{C139C1A1-F9ED-438C-B380-88975D874560}" sibTransId="{F4BE71EC-534F-40B9-8B2F-ADAB49447BB4}"/>
    <dgm:cxn modelId="{FD7925BB-D844-4703-BC5D-3E9B8BCEB128}" type="presOf" srcId="{2269F768-3DD5-4068-A8EE-F17BA194F204}" destId="{C4DEECA0-55DE-4EEF-88BA-889C7C58FB81}" srcOrd="0" destOrd="0" presId="urn:microsoft.com/office/officeart/2005/8/layout/vList5"/>
    <dgm:cxn modelId="{03FD6CC4-F8ED-47F4-8DE2-D9F99FB3C8A1}" srcId="{53C0705A-B107-49D7-A57B-2CF5080DD045}" destId="{47227E2D-44E5-4CB5-8AB9-ADD1BF3E73F7}" srcOrd="0" destOrd="0" parTransId="{40DDA929-CE40-488A-9D6B-C4111FEA574B}" sibTransId="{7E41BBC1-DA50-4A61-93C8-00462687F722}"/>
    <dgm:cxn modelId="{89848EDF-1175-4AD8-89DE-2CD947EBF820}" srcId="{FF4A3556-1E3E-41B7-920F-08D2DB0F82E3}" destId="{F5F7E453-976A-4C9B-A633-51C16B84F3BD}" srcOrd="0" destOrd="0" parTransId="{838C2EE1-38A1-4088-A30F-CCDC451957CD}" sibTransId="{200355B4-10FD-49D6-A61D-FDC5CEB0F38C}"/>
    <dgm:cxn modelId="{EF098AE0-5DE6-4E93-8E76-0CE3AECC56D7}" type="presOf" srcId="{8F4122DB-54FF-4DC4-BFBA-AD72271AC092}" destId="{E5A9FE2F-7ADB-4C29-A735-2D5CECE0A39F}" srcOrd="0" destOrd="0" presId="urn:microsoft.com/office/officeart/2005/8/layout/vList5"/>
    <dgm:cxn modelId="{0B2E11F0-7D2F-42C1-880B-5916921E6C35}" type="presOf" srcId="{8C264BF1-A206-420E-A027-C3D06B96A5C3}" destId="{ECC22655-F7FA-4727-8B6E-9A0680290D4E}" srcOrd="0" destOrd="0" presId="urn:microsoft.com/office/officeart/2005/8/layout/vList5"/>
    <dgm:cxn modelId="{81443EF3-B05F-4661-B62E-B4087ADDFB34}" type="presOf" srcId="{F5F7E453-976A-4C9B-A633-51C16B84F3BD}" destId="{735D883F-0528-49E3-83CE-A423E2E91FD9}" srcOrd="0" destOrd="0" presId="urn:microsoft.com/office/officeart/2005/8/layout/vList5"/>
    <dgm:cxn modelId="{02817EF5-2DB5-4E87-B77E-96B5E1705076}" type="presOf" srcId="{22FE5C48-897C-4118-8820-8D2E1718F6CA}" destId="{6B75A276-B5A3-4169-AE0A-792693690947}" srcOrd="0" destOrd="0" presId="urn:microsoft.com/office/officeart/2005/8/layout/vList5"/>
    <dgm:cxn modelId="{601DCFF7-9A40-4435-89A3-11CF472DDA14}" type="presOf" srcId="{FF4A3556-1E3E-41B7-920F-08D2DB0F82E3}" destId="{0D811732-247B-49BF-8CEE-138D61E94E2C}" srcOrd="0" destOrd="0" presId="urn:microsoft.com/office/officeart/2005/8/layout/vList5"/>
    <dgm:cxn modelId="{EE6E7BFB-D017-47F0-8A66-7191EAA9E271}" type="presParOf" srcId="{E5A9FE2F-7ADB-4C29-A735-2D5CECE0A39F}" destId="{E4675260-87F6-4B62-974E-E67E9C42BDFF}" srcOrd="0" destOrd="0" presId="urn:microsoft.com/office/officeart/2005/8/layout/vList5"/>
    <dgm:cxn modelId="{82AA382A-9BF5-4D4B-82E9-BCCE8A19EA9A}" type="presParOf" srcId="{E4675260-87F6-4B62-974E-E67E9C42BDFF}" destId="{0D811732-247B-49BF-8CEE-138D61E94E2C}" srcOrd="0" destOrd="0" presId="urn:microsoft.com/office/officeart/2005/8/layout/vList5"/>
    <dgm:cxn modelId="{203D14B1-C187-43E1-9042-181FB57A4D16}" type="presParOf" srcId="{E4675260-87F6-4B62-974E-E67E9C42BDFF}" destId="{735D883F-0528-49E3-83CE-A423E2E91FD9}" srcOrd="1" destOrd="0" presId="urn:microsoft.com/office/officeart/2005/8/layout/vList5"/>
    <dgm:cxn modelId="{7FE5A36B-6EB9-40B7-80FB-570C9FCF244E}" type="presParOf" srcId="{E5A9FE2F-7ADB-4C29-A735-2D5CECE0A39F}" destId="{56ACFE11-D815-4308-8A43-C49DA07A1AD4}" srcOrd="1" destOrd="0" presId="urn:microsoft.com/office/officeart/2005/8/layout/vList5"/>
    <dgm:cxn modelId="{34A05121-7A0A-4F80-80B3-533DAEC0E51F}" type="presParOf" srcId="{E5A9FE2F-7ADB-4C29-A735-2D5CECE0A39F}" destId="{9867F273-026A-4145-BE60-FA70BDF76A35}" srcOrd="2" destOrd="0" presId="urn:microsoft.com/office/officeart/2005/8/layout/vList5"/>
    <dgm:cxn modelId="{9D6486A4-327C-4ACA-BF6E-D44E195C0EC8}" type="presParOf" srcId="{9867F273-026A-4145-BE60-FA70BDF76A35}" destId="{ECC22655-F7FA-4727-8B6E-9A0680290D4E}" srcOrd="0" destOrd="0" presId="urn:microsoft.com/office/officeart/2005/8/layout/vList5"/>
    <dgm:cxn modelId="{62B0CF3C-A53D-46CC-A5B1-46AF7531DE07}" type="presParOf" srcId="{9867F273-026A-4145-BE60-FA70BDF76A35}" destId="{8751761C-E9D7-4467-812B-25FC7668211B}" srcOrd="1" destOrd="0" presId="urn:microsoft.com/office/officeart/2005/8/layout/vList5"/>
    <dgm:cxn modelId="{A325A728-1171-4330-A8CC-3D9B08FA1589}" type="presParOf" srcId="{E5A9FE2F-7ADB-4C29-A735-2D5CECE0A39F}" destId="{8544E93C-4FE6-4925-8526-FEC54C54AEE7}" srcOrd="3" destOrd="0" presId="urn:microsoft.com/office/officeart/2005/8/layout/vList5"/>
    <dgm:cxn modelId="{F743F5A8-D553-4583-9371-2BA4C4216744}" type="presParOf" srcId="{E5A9FE2F-7ADB-4C29-A735-2D5CECE0A39F}" destId="{ED9A328F-FADF-4231-BC95-90D2B2AA6263}" srcOrd="4" destOrd="0" presId="urn:microsoft.com/office/officeart/2005/8/layout/vList5"/>
    <dgm:cxn modelId="{44448E4D-A8C9-4A17-AB9D-89E910C8FFA5}" type="presParOf" srcId="{ED9A328F-FADF-4231-BC95-90D2B2AA6263}" destId="{62C20B71-B229-4EFF-AEEF-FB7B7F26A6AD}" srcOrd="0" destOrd="0" presId="urn:microsoft.com/office/officeart/2005/8/layout/vList5"/>
    <dgm:cxn modelId="{9BFB14E6-2604-48C7-B4F6-F0AED471D40D}" type="presParOf" srcId="{ED9A328F-FADF-4231-BC95-90D2B2AA6263}" destId="{0AE1815A-0417-42E4-9573-AE8CD66B46AE}" srcOrd="1" destOrd="0" presId="urn:microsoft.com/office/officeart/2005/8/layout/vList5"/>
    <dgm:cxn modelId="{D4CF577B-5B51-475A-8FC7-854D1F53FC85}" type="presParOf" srcId="{E5A9FE2F-7ADB-4C29-A735-2D5CECE0A39F}" destId="{A360CAE5-D420-4C87-996D-BD9C430CC710}" srcOrd="5" destOrd="0" presId="urn:microsoft.com/office/officeart/2005/8/layout/vList5"/>
    <dgm:cxn modelId="{7E27B46F-E3A9-41E1-94A2-5FD33AD22562}" type="presParOf" srcId="{E5A9FE2F-7ADB-4C29-A735-2D5CECE0A39F}" destId="{44FD3519-E390-430C-8D45-8B275D99D9FC}" srcOrd="6" destOrd="0" presId="urn:microsoft.com/office/officeart/2005/8/layout/vList5"/>
    <dgm:cxn modelId="{FD6F834A-CE9E-48BD-AAE6-8DF9882849A8}" type="presParOf" srcId="{44FD3519-E390-430C-8D45-8B275D99D9FC}" destId="{166596DE-31EF-41B8-9BD9-1AF1AB0A6D09}" srcOrd="0" destOrd="0" presId="urn:microsoft.com/office/officeart/2005/8/layout/vList5"/>
    <dgm:cxn modelId="{AC7982D3-6EC7-4461-8282-8DF65149E4F8}" type="presParOf" srcId="{44FD3519-E390-430C-8D45-8B275D99D9FC}" destId="{C4DEECA0-55DE-4EEF-88BA-889C7C58FB81}" srcOrd="1" destOrd="0" presId="urn:microsoft.com/office/officeart/2005/8/layout/vList5"/>
    <dgm:cxn modelId="{FDCA8CC3-2727-45CD-A2A8-4BC18533C521}" type="presParOf" srcId="{E5A9FE2F-7ADB-4C29-A735-2D5CECE0A39F}" destId="{3C2F26E8-7AF3-4459-B803-2212D4C263FF}" srcOrd="7" destOrd="0" presId="urn:microsoft.com/office/officeart/2005/8/layout/vList5"/>
    <dgm:cxn modelId="{3E434B0D-F052-4C0F-8E23-F7AC06FA8460}" type="presParOf" srcId="{E5A9FE2F-7ADB-4C29-A735-2D5CECE0A39F}" destId="{09F3D0FB-041C-4874-B9CE-6F4F57A38041}" srcOrd="8" destOrd="0" presId="urn:microsoft.com/office/officeart/2005/8/layout/vList5"/>
    <dgm:cxn modelId="{4BB5E0B6-81D8-4ADC-A6F5-EFAE6FF54AB6}" type="presParOf" srcId="{09F3D0FB-041C-4874-B9CE-6F4F57A38041}" destId="{773CC065-71F3-4FCC-AF61-2C1ECC4DF7EA}" srcOrd="0" destOrd="0" presId="urn:microsoft.com/office/officeart/2005/8/layout/vList5"/>
    <dgm:cxn modelId="{21D7F05E-A221-4A5E-AA32-DFC1BDC6E34A}" type="presParOf" srcId="{09F3D0FB-041C-4874-B9CE-6F4F57A38041}" destId="{6B75A276-B5A3-4169-AE0A-79269369094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4A5044-F75D-40A0-96D5-F3D5C01EFB68}">
      <dsp:nvSpPr>
        <dsp:cNvPr id="0" name=""/>
        <dsp:cNvSpPr/>
      </dsp:nvSpPr>
      <dsp:spPr>
        <a:xfrm>
          <a:off x="0" y="4559709"/>
          <a:ext cx="12092683" cy="63008"/>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9817E0-5985-4B6B-8E1F-9A448774902A}">
      <dsp:nvSpPr>
        <dsp:cNvPr id="0" name=""/>
        <dsp:cNvSpPr/>
      </dsp:nvSpPr>
      <dsp:spPr>
        <a:xfrm flipV="1">
          <a:off x="0" y="3151359"/>
          <a:ext cx="11966798" cy="4572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3086F7-C297-4622-8332-492F0FB1BE36}">
      <dsp:nvSpPr>
        <dsp:cNvPr id="0" name=""/>
        <dsp:cNvSpPr/>
      </dsp:nvSpPr>
      <dsp:spPr>
        <a:xfrm>
          <a:off x="0" y="1729019"/>
          <a:ext cx="12092683" cy="122985"/>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336E2D-87B7-421D-82BB-78AB450C817C}">
      <dsp:nvSpPr>
        <dsp:cNvPr id="0" name=""/>
        <dsp:cNvSpPr/>
      </dsp:nvSpPr>
      <dsp:spPr>
        <a:xfrm>
          <a:off x="0" y="465197"/>
          <a:ext cx="12092683" cy="67108"/>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D8C74-029C-44F5-8F21-56972DE52172}">
      <dsp:nvSpPr>
        <dsp:cNvPr id="0" name=""/>
        <dsp:cNvSpPr/>
      </dsp:nvSpPr>
      <dsp:spPr>
        <a:xfrm>
          <a:off x="3720512" y="1273"/>
          <a:ext cx="8948585" cy="433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US" sz="2200" kern="1200" dirty="0"/>
            <a:t> </a:t>
          </a:r>
          <a:endParaRPr lang="en-IN" sz="2200" kern="1200" dirty="0"/>
        </a:p>
      </dsp:txBody>
      <dsp:txXfrm>
        <a:off x="3720512" y="1273"/>
        <a:ext cx="8948585" cy="433470"/>
      </dsp:txXfrm>
    </dsp:sp>
    <dsp:sp modelId="{ED6C3480-1C7E-42E6-BF39-99997B11C83A}">
      <dsp:nvSpPr>
        <dsp:cNvPr id="0" name=""/>
        <dsp:cNvSpPr/>
      </dsp:nvSpPr>
      <dsp:spPr>
        <a:xfrm>
          <a:off x="206402" y="0"/>
          <a:ext cx="5449758" cy="433470"/>
        </a:xfrm>
        <a:prstGeom prst="round2SameRect">
          <a:avLst>
            <a:gd name="adj1" fmla="val 16670"/>
            <a:gd name="adj2" fmla="val 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Customer Payment Information</a:t>
          </a:r>
        </a:p>
      </dsp:txBody>
      <dsp:txXfrm>
        <a:off x="227566" y="21164"/>
        <a:ext cx="5407430" cy="412306"/>
      </dsp:txXfrm>
    </dsp:sp>
    <dsp:sp modelId="{B920DEC6-A4B8-4E3E-84E9-7B8FE47742CC}">
      <dsp:nvSpPr>
        <dsp:cNvPr id="0" name=""/>
        <dsp:cNvSpPr/>
      </dsp:nvSpPr>
      <dsp:spPr>
        <a:xfrm>
          <a:off x="0" y="468297"/>
          <a:ext cx="12092683" cy="867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Calibri" panose="020F0502020204030204" pitchFamily="34" charset="0"/>
              <a:ea typeface="Calibri" panose="020F0502020204030204" pitchFamily="34" charset="0"/>
              <a:cs typeface="Calibri" panose="020F0502020204030204" pitchFamily="34" charset="0"/>
            </a:rPr>
            <a:t>Invoices contains the total invoice amount, posting date, due date , clearing date, customer name etc. </a:t>
          </a:r>
          <a:endParaRPr lang="en-IN" sz="2400" kern="1200" dirty="0"/>
        </a:p>
      </dsp:txBody>
      <dsp:txXfrm>
        <a:off x="0" y="468297"/>
        <a:ext cx="12092683" cy="867070"/>
      </dsp:txXfrm>
    </dsp:sp>
    <dsp:sp modelId="{19436750-8F29-49C6-AFFC-9F351DA244BC}">
      <dsp:nvSpPr>
        <dsp:cNvPr id="0" name=""/>
        <dsp:cNvSpPr/>
      </dsp:nvSpPr>
      <dsp:spPr>
        <a:xfrm>
          <a:off x="3720056" y="1357041"/>
          <a:ext cx="8948585" cy="433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US" sz="2200" kern="1200" dirty="0"/>
            <a:t> </a:t>
          </a:r>
          <a:endParaRPr lang="en-IN" sz="2200" kern="1200" dirty="0"/>
        </a:p>
      </dsp:txBody>
      <dsp:txXfrm>
        <a:off x="3720056" y="1357041"/>
        <a:ext cx="8948585" cy="433470"/>
      </dsp:txXfrm>
    </dsp:sp>
    <dsp:sp modelId="{0F48EBA6-05DA-4105-8AAF-EE1B3856BF0E}">
      <dsp:nvSpPr>
        <dsp:cNvPr id="0" name=""/>
        <dsp:cNvSpPr/>
      </dsp:nvSpPr>
      <dsp:spPr>
        <a:xfrm>
          <a:off x="164601" y="1238678"/>
          <a:ext cx="5447935" cy="433470"/>
        </a:xfrm>
        <a:prstGeom prst="round2SameRect">
          <a:avLst>
            <a:gd name="adj1" fmla="val 16670"/>
            <a:gd name="adj2" fmla="val 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Collection data</a:t>
          </a:r>
          <a:endParaRPr lang="en-IN" sz="2400" kern="1200" dirty="0"/>
        </a:p>
      </dsp:txBody>
      <dsp:txXfrm>
        <a:off x="185765" y="1259842"/>
        <a:ext cx="5405607" cy="412306"/>
      </dsp:txXfrm>
    </dsp:sp>
    <dsp:sp modelId="{E71C9A82-7302-4345-AA0C-460F314DF411}">
      <dsp:nvSpPr>
        <dsp:cNvPr id="0" name=""/>
        <dsp:cNvSpPr/>
      </dsp:nvSpPr>
      <dsp:spPr>
        <a:xfrm>
          <a:off x="0" y="1852004"/>
          <a:ext cx="12092683" cy="867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Calibri" panose="020F0502020204030204" pitchFamily="34" charset="0"/>
              <a:ea typeface="Calibri" panose="020F0502020204030204" pitchFamily="34" charset="0"/>
              <a:cs typeface="Calibri" panose="020F0502020204030204" pitchFamily="34" charset="0"/>
            </a:rPr>
            <a:t>Segment wise total collection received for past 2 years. Updated on real time basis. (Target)</a:t>
          </a:r>
          <a:endParaRPr lang="en-IN" sz="2400" kern="1200" dirty="0"/>
        </a:p>
      </dsp:txBody>
      <dsp:txXfrm>
        <a:off x="0" y="1852004"/>
        <a:ext cx="12092683" cy="867070"/>
      </dsp:txXfrm>
    </dsp:sp>
    <dsp:sp modelId="{90599B0E-0365-466F-9BD0-ADD8054806EC}">
      <dsp:nvSpPr>
        <dsp:cNvPr id="0" name=""/>
        <dsp:cNvSpPr/>
      </dsp:nvSpPr>
      <dsp:spPr>
        <a:xfrm>
          <a:off x="4354408" y="2740749"/>
          <a:ext cx="7749206" cy="433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US" sz="2200" kern="1200" dirty="0"/>
            <a:t> </a:t>
          </a:r>
          <a:endParaRPr lang="en-IN" sz="2200" kern="1200" dirty="0"/>
        </a:p>
      </dsp:txBody>
      <dsp:txXfrm>
        <a:off x="4354408" y="2740749"/>
        <a:ext cx="7749206" cy="433470"/>
      </dsp:txXfrm>
    </dsp:sp>
    <dsp:sp modelId="{EA299C38-9CFD-47F4-AE37-54FF072E039E}">
      <dsp:nvSpPr>
        <dsp:cNvPr id="0" name=""/>
        <dsp:cNvSpPr/>
      </dsp:nvSpPr>
      <dsp:spPr>
        <a:xfrm>
          <a:off x="170589" y="2694207"/>
          <a:ext cx="5460700" cy="433470"/>
        </a:xfrm>
        <a:prstGeom prst="round2SameRect">
          <a:avLst>
            <a:gd name="adj1" fmla="val 16670"/>
            <a:gd name="adj2" fmla="val 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US" sz="2200" kern="1200" dirty="0"/>
            <a:t>Sales Plan data (BPM - Biz planning meeting)</a:t>
          </a:r>
          <a:endParaRPr lang="en-IN" sz="2200" kern="1200" dirty="0"/>
        </a:p>
      </dsp:txBody>
      <dsp:txXfrm>
        <a:off x="191753" y="2715371"/>
        <a:ext cx="5418372" cy="412306"/>
      </dsp:txXfrm>
    </dsp:sp>
    <dsp:sp modelId="{BC557260-36A3-4E63-972C-F30AF02D80EB}">
      <dsp:nvSpPr>
        <dsp:cNvPr id="0" name=""/>
        <dsp:cNvSpPr/>
      </dsp:nvSpPr>
      <dsp:spPr>
        <a:xfrm>
          <a:off x="0" y="3197079"/>
          <a:ext cx="12092683" cy="867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Calibri" panose="020F0502020204030204" pitchFamily="34" charset="0"/>
              <a:ea typeface="Calibri" panose="020F0502020204030204" pitchFamily="34" charset="0"/>
              <a:cs typeface="Calibri" panose="020F0502020204030204" pitchFamily="34" charset="0"/>
            </a:rPr>
            <a:t>Monthly sales plan information on quantity to be sold and rate/unit across different product lines given by M&amp;S  team. </a:t>
          </a:r>
          <a:endParaRPr lang="en-IN" sz="2400" kern="1200" dirty="0"/>
        </a:p>
      </dsp:txBody>
      <dsp:txXfrm>
        <a:off x="0" y="3197079"/>
        <a:ext cx="12092683" cy="867070"/>
      </dsp:txXfrm>
    </dsp:sp>
    <dsp:sp modelId="{1A81C2FE-C0D9-4663-A20F-7D944ED07755}">
      <dsp:nvSpPr>
        <dsp:cNvPr id="0" name=""/>
        <dsp:cNvSpPr/>
      </dsp:nvSpPr>
      <dsp:spPr>
        <a:xfrm>
          <a:off x="3719451" y="4085823"/>
          <a:ext cx="8948585" cy="433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US" sz="2200" kern="1200" dirty="0"/>
            <a:t> </a:t>
          </a:r>
          <a:endParaRPr lang="en-IN" sz="2200" kern="1200" dirty="0"/>
        </a:p>
      </dsp:txBody>
      <dsp:txXfrm>
        <a:off x="3719451" y="4085823"/>
        <a:ext cx="8948585" cy="433470"/>
      </dsp:txXfrm>
    </dsp:sp>
    <dsp:sp modelId="{1F97478B-44D1-44CE-A439-01B0B6618016}">
      <dsp:nvSpPr>
        <dsp:cNvPr id="0" name=""/>
        <dsp:cNvSpPr/>
      </dsp:nvSpPr>
      <dsp:spPr>
        <a:xfrm>
          <a:off x="192025" y="4076677"/>
          <a:ext cx="5445514" cy="433470"/>
        </a:xfrm>
        <a:prstGeom prst="round2SameRect">
          <a:avLst>
            <a:gd name="adj1" fmla="val 16670"/>
            <a:gd name="adj2" fmla="val 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Holiday data</a:t>
          </a:r>
          <a:endParaRPr lang="en-IN" sz="2400" kern="1200" dirty="0"/>
        </a:p>
      </dsp:txBody>
      <dsp:txXfrm>
        <a:off x="213189" y="4097841"/>
        <a:ext cx="5403186" cy="412306"/>
      </dsp:txXfrm>
    </dsp:sp>
    <dsp:sp modelId="{A383126C-56BA-462F-8F5A-415BC71E403C}">
      <dsp:nvSpPr>
        <dsp:cNvPr id="0" name=""/>
        <dsp:cNvSpPr/>
      </dsp:nvSpPr>
      <dsp:spPr>
        <a:xfrm>
          <a:off x="0" y="4550798"/>
          <a:ext cx="12092683" cy="867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Calibri" panose="020F0502020204030204" pitchFamily="34" charset="0"/>
              <a:ea typeface="Calibri" panose="020F0502020204030204" pitchFamily="34" charset="0"/>
              <a:cs typeface="Calibri" panose="020F0502020204030204" pitchFamily="34" charset="0"/>
            </a:rPr>
            <a:t>RBI’s list of bank holidays for Mumbai , Delhi and Kolkata. </a:t>
          </a:r>
          <a:endParaRPr lang="en-IN" sz="2400" kern="1200" dirty="0"/>
        </a:p>
      </dsp:txBody>
      <dsp:txXfrm>
        <a:off x="0" y="4550798"/>
        <a:ext cx="12092683" cy="8670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D883F-0528-49E3-83CE-A423E2E91FD9}">
      <dsp:nvSpPr>
        <dsp:cNvPr id="0" name=""/>
        <dsp:cNvSpPr/>
      </dsp:nvSpPr>
      <dsp:spPr>
        <a:xfrm rot="5400000">
          <a:off x="7310605" y="-3219950"/>
          <a:ext cx="812397" cy="7496616"/>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ysClr val="windowText" lastClr="000000">
                  <a:hueOff val="0"/>
                  <a:satOff val="0"/>
                  <a:lumOff val="0"/>
                  <a:alphaOff val="0"/>
                </a:sysClr>
              </a:solidFill>
              <a:latin typeface="Calibri" panose="020F0502020204030204" pitchFamily="34" charset="0"/>
              <a:ea typeface="+mn-ea"/>
              <a:cs typeface="Calibri" panose="020F0502020204030204" pitchFamily="34" charset="0"/>
            </a:rPr>
            <a:t>Year, Month, Day, Quarter, Week of month, Day of Week, Month start day, Last day of month, Last week of month, last week of quarter, working day #, weekend</a:t>
          </a:r>
          <a:endParaRPr lang="en-IN" sz="2000" kern="1200" dirty="0"/>
        </a:p>
      </dsp:txBody>
      <dsp:txXfrm rot="-5400000">
        <a:off x="3968496" y="161817"/>
        <a:ext cx="7456958" cy="733081"/>
      </dsp:txXfrm>
    </dsp:sp>
    <dsp:sp modelId="{0D811732-247B-49BF-8CEE-138D61E94E2C}">
      <dsp:nvSpPr>
        <dsp:cNvPr id="0" name=""/>
        <dsp:cNvSpPr/>
      </dsp:nvSpPr>
      <dsp:spPr>
        <a:xfrm>
          <a:off x="220885" y="0"/>
          <a:ext cx="2805763" cy="1015497"/>
        </a:xfrm>
        <a:prstGeom prst="roundRect">
          <a:avLst/>
        </a:prstGeom>
        <a:solidFill>
          <a:schemeClr val="accent1">
            <a:hueOff val="0"/>
            <a:satOff val="0"/>
            <a:lumOff val="0"/>
            <a:alphaOff val="0"/>
          </a:schemeClr>
        </a:solidFill>
        <a:ln w="10795"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Calendar Features</a:t>
          </a:r>
          <a:endParaRPr lang="en-IN" sz="2400" kern="1200" dirty="0"/>
        </a:p>
      </dsp:txBody>
      <dsp:txXfrm>
        <a:off x="270457" y="49572"/>
        <a:ext cx="2706619" cy="916353"/>
      </dsp:txXfrm>
    </dsp:sp>
    <dsp:sp modelId="{8751761C-E9D7-4467-812B-25FC7668211B}">
      <dsp:nvSpPr>
        <dsp:cNvPr id="0" name=""/>
        <dsp:cNvSpPr/>
      </dsp:nvSpPr>
      <dsp:spPr>
        <a:xfrm rot="5400000">
          <a:off x="7310605" y="-2153677"/>
          <a:ext cx="812397" cy="7496616"/>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ysClr val="windowText" lastClr="000000">
                  <a:hueOff val="0"/>
                  <a:satOff val="0"/>
                  <a:lumOff val="0"/>
                  <a:alphaOff val="0"/>
                </a:sysClr>
              </a:solidFill>
              <a:latin typeface="Calibri" panose="020F0502020204030204" pitchFamily="34" charset="0"/>
              <a:ea typeface="+mn-ea"/>
              <a:cs typeface="Calibri" panose="020F0502020204030204" pitchFamily="34" charset="0"/>
            </a:rPr>
            <a:t>Is holiday, Holiday Category, Pre Holiday, Post Holiday, Impact</a:t>
          </a:r>
          <a:endParaRPr lang="en-IN" sz="2000" kern="1200" dirty="0"/>
        </a:p>
      </dsp:txBody>
      <dsp:txXfrm rot="-5400000">
        <a:off x="3968496" y="1228090"/>
        <a:ext cx="7456958" cy="733081"/>
      </dsp:txXfrm>
    </dsp:sp>
    <dsp:sp modelId="{ECC22655-F7FA-4727-8B6E-9A0680290D4E}">
      <dsp:nvSpPr>
        <dsp:cNvPr id="0" name=""/>
        <dsp:cNvSpPr/>
      </dsp:nvSpPr>
      <dsp:spPr>
        <a:xfrm>
          <a:off x="220885" y="1059455"/>
          <a:ext cx="2805763" cy="1015497"/>
        </a:xfrm>
        <a:prstGeom prst="roundRect">
          <a:avLst/>
        </a:prstGeom>
        <a:solidFill>
          <a:schemeClr val="accent1">
            <a:hueOff val="0"/>
            <a:satOff val="0"/>
            <a:lumOff val="0"/>
            <a:alphaOff val="0"/>
          </a:schemeClr>
        </a:solidFill>
        <a:ln w="10795"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Holiday Features</a:t>
          </a:r>
          <a:endParaRPr lang="en-IN" sz="2400" kern="1200" dirty="0"/>
        </a:p>
      </dsp:txBody>
      <dsp:txXfrm>
        <a:off x="270457" y="1109027"/>
        <a:ext cx="2706619" cy="916353"/>
      </dsp:txXfrm>
    </dsp:sp>
    <dsp:sp modelId="{0AE1815A-0417-42E4-9573-AE8CD66B46AE}">
      <dsp:nvSpPr>
        <dsp:cNvPr id="0" name=""/>
        <dsp:cNvSpPr/>
      </dsp:nvSpPr>
      <dsp:spPr>
        <a:xfrm rot="5400000">
          <a:off x="7310605" y="-1087405"/>
          <a:ext cx="812397" cy="7496616"/>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ysClr val="windowText" lastClr="000000">
                  <a:hueOff val="0"/>
                  <a:satOff val="0"/>
                  <a:lumOff val="0"/>
                  <a:alphaOff val="0"/>
                </a:sysClr>
              </a:solidFill>
              <a:latin typeface="Calibri" panose="020F0502020204030204" pitchFamily="34" charset="0"/>
              <a:ea typeface="+mn-ea"/>
              <a:cs typeface="Calibri" panose="020F0502020204030204" pitchFamily="34" charset="0"/>
            </a:rPr>
            <a:t>Due amount today, last and next 3,5,7,15,30 days. These are generated from invoices for credit and lc transactions.</a:t>
          </a:r>
          <a:endParaRPr lang="en-IN" sz="2000" kern="1200" dirty="0"/>
        </a:p>
      </dsp:txBody>
      <dsp:txXfrm rot="-5400000">
        <a:off x="3968496" y="2294362"/>
        <a:ext cx="7456958" cy="733081"/>
      </dsp:txXfrm>
    </dsp:sp>
    <dsp:sp modelId="{62C20B71-B229-4EFF-AEEF-FB7B7F26A6AD}">
      <dsp:nvSpPr>
        <dsp:cNvPr id="0" name=""/>
        <dsp:cNvSpPr/>
      </dsp:nvSpPr>
      <dsp:spPr>
        <a:xfrm>
          <a:off x="220885" y="2125727"/>
          <a:ext cx="2805763" cy="1015497"/>
        </a:xfrm>
        <a:prstGeom prst="roundRect">
          <a:avLst/>
        </a:prstGeom>
        <a:solidFill>
          <a:schemeClr val="accent1">
            <a:hueOff val="0"/>
            <a:satOff val="0"/>
            <a:lumOff val="0"/>
            <a:alphaOff val="0"/>
          </a:schemeClr>
        </a:solidFill>
        <a:ln w="10795"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Dues Feature</a:t>
          </a:r>
          <a:endParaRPr lang="en-IN" sz="2400" kern="1200" dirty="0"/>
        </a:p>
      </dsp:txBody>
      <dsp:txXfrm>
        <a:off x="270457" y="2175299"/>
        <a:ext cx="2706619" cy="916353"/>
      </dsp:txXfrm>
    </dsp:sp>
    <dsp:sp modelId="{C4DEECA0-55DE-4EEF-88BA-889C7C58FB81}">
      <dsp:nvSpPr>
        <dsp:cNvPr id="0" name=""/>
        <dsp:cNvSpPr/>
      </dsp:nvSpPr>
      <dsp:spPr>
        <a:xfrm rot="5400000">
          <a:off x="7310605" y="-21133"/>
          <a:ext cx="812397" cy="7496616"/>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ysClr val="windowText" lastClr="000000">
                  <a:hueOff val="0"/>
                  <a:satOff val="0"/>
                  <a:lumOff val="0"/>
                  <a:alphaOff val="0"/>
                </a:sysClr>
              </a:solidFill>
              <a:latin typeface="Calibri" panose="020F0502020204030204" pitchFamily="34" charset="0"/>
              <a:ea typeface="+mn-ea"/>
              <a:cs typeface="Calibri" panose="020F0502020204030204" pitchFamily="34" charset="0"/>
            </a:rPr>
            <a:t>Monthly level, category wise sales proportion for Auto, IPP and BPRS categories</a:t>
          </a:r>
          <a:r>
            <a:rPr lang="en-US" sz="1700" kern="1200" dirty="0">
              <a:solidFill>
                <a:sysClr val="windowText" lastClr="000000">
                  <a:hueOff val="0"/>
                  <a:satOff val="0"/>
                  <a:lumOff val="0"/>
                  <a:alphaOff val="0"/>
                </a:sysClr>
              </a:solidFill>
              <a:latin typeface="Calibri" panose="020F0502020204030204" pitchFamily="34" charset="0"/>
              <a:ea typeface="+mn-ea"/>
              <a:cs typeface="Calibri" panose="020F0502020204030204" pitchFamily="34" charset="0"/>
            </a:rPr>
            <a:t>. </a:t>
          </a:r>
          <a:endParaRPr lang="en-IN" sz="1700" kern="1200" dirty="0"/>
        </a:p>
      </dsp:txBody>
      <dsp:txXfrm rot="-5400000">
        <a:off x="3968496" y="3360634"/>
        <a:ext cx="7456958" cy="733081"/>
      </dsp:txXfrm>
    </dsp:sp>
    <dsp:sp modelId="{166596DE-31EF-41B8-9BD9-1AF1AB0A6D09}">
      <dsp:nvSpPr>
        <dsp:cNvPr id="0" name=""/>
        <dsp:cNvSpPr/>
      </dsp:nvSpPr>
      <dsp:spPr>
        <a:xfrm>
          <a:off x="220885" y="3192000"/>
          <a:ext cx="2805763" cy="1015497"/>
        </a:xfrm>
        <a:prstGeom prst="roundRect">
          <a:avLst/>
        </a:prstGeom>
        <a:solidFill>
          <a:schemeClr val="accent1">
            <a:hueOff val="0"/>
            <a:satOff val="0"/>
            <a:lumOff val="0"/>
            <a:alphaOff val="0"/>
          </a:schemeClr>
        </a:solidFill>
        <a:ln w="10795"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BPM Features</a:t>
          </a:r>
          <a:endParaRPr lang="en-IN" sz="2400" kern="1200" dirty="0"/>
        </a:p>
      </dsp:txBody>
      <dsp:txXfrm>
        <a:off x="270457" y="3241572"/>
        <a:ext cx="2706619" cy="916353"/>
      </dsp:txXfrm>
    </dsp:sp>
    <dsp:sp modelId="{6B75A276-B5A3-4169-AE0A-792693690947}">
      <dsp:nvSpPr>
        <dsp:cNvPr id="0" name=""/>
        <dsp:cNvSpPr/>
      </dsp:nvSpPr>
      <dsp:spPr>
        <a:xfrm rot="5400000">
          <a:off x="7310605" y="1045139"/>
          <a:ext cx="812397" cy="7496616"/>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ysClr val="windowText" lastClr="000000">
                  <a:hueOff val="0"/>
                  <a:satOff val="0"/>
                  <a:lumOff val="0"/>
                  <a:alphaOff val="0"/>
                </a:sysClr>
              </a:solidFill>
              <a:latin typeface="Calibri" panose="020F0502020204030204" pitchFamily="34" charset="0"/>
              <a:ea typeface="+mn-ea"/>
              <a:cs typeface="Calibri" panose="020F0502020204030204" pitchFamily="34" charset="0"/>
            </a:rPr>
            <a:t>Rolling mean last 7 days, Collection same day </a:t>
          </a:r>
          <a:r>
            <a:rPr lang="en-US" sz="2000" kern="1200" dirty="0" err="1">
              <a:solidFill>
                <a:sysClr val="windowText" lastClr="000000">
                  <a:hueOff val="0"/>
                  <a:satOff val="0"/>
                  <a:lumOff val="0"/>
                  <a:alphaOff val="0"/>
                </a:sysClr>
              </a:solidFill>
              <a:latin typeface="Calibri" panose="020F0502020204030204" pitchFamily="34" charset="0"/>
              <a:ea typeface="+mn-ea"/>
              <a:cs typeface="Calibri" panose="020F0502020204030204" pitchFamily="34" charset="0"/>
            </a:rPr>
            <a:t>prev</a:t>
          </a:r>
          <a:r>
            <a:rPr lang="en-US" sz="2000" kern="1200" dirty="0">
              <a:solidFill>
                <a:sysClr val="windowText" lastClr="000000">
                  <a:hueOff val="0"/>
                  <a:satOff val="0"/>
                  <a:lumOff val="0"/>
                  <a:alphaOff val="0"/>
                </a:sysClr>
              </a:solidFill>
              <a:latin typeface="Calibri" panose="020F0502020204030204" pitchFamily="34" charset="0"/>
              <a:ea typeface="+mn-ea"/>
              <a:cs typeface="Calibri" panose="020F0502020204030204" pitchFamily="34" charset="0"/>
            </a:rPr>
            <a:t> month</a:t>
          </a:r>
          <a:endParaRPr lang="en-IN" sz="2000" kern="1200" dirty="0"/>
        </a:p>
      </dsp:txBody>
      <dsp:txXfrm rot="-5400000">
        <a:off x="3968496" y="4426906"/>
        <a:ext cx="7456958" cy="733081"/>
      </dsp:txXfrm>
    </dsp:sp>
    <dsp:sp modelId="{773CC065-71F3-4FCC-AF61-2C1ECC4DF7EA}">
      <dsp:nvSpPr>
        <dsp:cNvPr id="0" name=""/>
        <dsp:cNvSpPr/>
      </dsp:nvSpPr>
      <dsp:spPr>
        <a:xfrm>
          <a:off x="220885" y="4258272"/>
          <a:ext cx="2805763" cy="1015497"/>
        </a:xfrm>
        <a:prstGeom prst="roundRect">
          <a:avLst/>
        </a:prstGeom>
        <a:solidFill>
          <a:schemeClr val="accent1">
            <a:hueOff val="0"/>
            <a:satOff val="0"/>
            <a:lumOff val="0"/>
            <a:alphaOff val="0"/>
          </a:schemeClr>
        </a:solidFill>
        <a:ln w="10795"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Recency Features</a:t>
          </a:r>
          <a:endParaRPr lang="en-IN" sz="2400" kern="1200" dirty="0"/>
        </a:p>
      </dsp:txBody>
      <dsp:txXfrm>
        <a:off x="270457" y="4307844"/>
        <a:ext cx="2706619" cy="916353"/>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11D5B5B-FCB3-41CD-8B8D-083870A425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B3A7B29-729D-4719-9E33-7BA6CFE2B6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BFAD79-2776-472B-8DE3-C66058D2EA1A}" type="datetimeFigureOut">
              <a:rPr lang="en-IN" smtClean="0"/>
              <a:t>14-04-2024</a:t>
            </a:fld>
            <a:endParaRPr lang="en-IN"/>
          </a:p>
        </p:txBody>
      </p:sp>
      <p:sp>
        <p:nvSpPr>
          <p:cNvPr id="4" name="Footer Placeholder 3">
            <a:extLst>
              <a:ext uri="{FF2B5EF4-FFF2-40B4-BE49-F238E27FC236}">
                <a16:creationId xmlns:a16="http://schemas.microsoft.com/office/drawing/2014/main" id="{74D21E51-F1C3-4BB4-B982-FFE5E5F775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10942D5-6484-4FB4-AC3F-14E6AA084F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F25727-DF87-4AA8-9C68-4C7B97C23788}" type="slidenum">
              <a:rPr lang="en-IN" smtClean="0"/>
              <a:t>‹#›</a:t>
            </a:fld>
            <a:endParaRPr lang="en-IN"/>
          </a:p>
        </p:txBody>
      </p:sp>
    </p:spTree>
    <p:extLst>
      <p:ext uri="{BB962C8B-B14F-4D97-AF65-F5344CB8AC3E}">
        <p14:creationId xmlns:p14="http://schemas.microsoft.com/office/powerpoint/2010/main" val="2918268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59AAE5-B745-4E75-99E3-FB1B0977039A}" type="datetimeFigureOut">
              <a:rPr lang="en-IN" smtClean="0"/>
              <a:t>14-04-2024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660B59-4B8C-441C-8184-84B93881C1D2}" type="slidenum">
              <a:rPr lang="en-IN" smtClean="0"/>
              <a:t>‹#›</a:t>
            </a:fld>
            <a:endParaRPr lang="en-IN"/>
          </a:p>
        </p:txBody>
      </p:sp>
    </p:spTree>
    <p:extLst>
      <p:ext uri="{BB962C8B-B14F-4D97-AF65-F5344CB8AC3E}">
        <p14:creationId xmlns:p14="http://schemas.microsoft.com/office/powerpoint/2010/main" val="337256509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a:xfrm>
            <a:off x="1705968" y="6492875"/>
            <a:ext cx="2844800" cy="365125"/>
          </a:xfrm>
          <a:prstGeom prst="rect">
            <a:avLst/>
          </a:prstGeom>
        </p:spPr>
        <p:txBody>
          <a:bodyPr/>
          <a:lstStyle/>
          <a:p>
            <a:fld id="{FC7ADEF6-E0E7-3E43-981F-EE09481EC5AA}" type="slidenum">
              <a:rPr lang="en-US" smtClean="0"/>
              <a:t>‹#›</a:t>
            </a:fld>
            <a:endParaRPr lang="en-US"/>
          </a:p>
        </p:txBody>
      </p:sp>
    </p:spTree>
    <p:extLst>
      <p:ext uri="{BB962C8B-B14F-4D97-AF65-F5344CB8AC3E}">
        <p14:creationId xmlns:p14="http://schemas.microsoft.com/office/powerpoint/2010/main" val="2776622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B1596EE7-C156-46FD-BB1F-BDAF2DBA4D9C}"/>
              </a:ext>
            </a:extLst>
          </p:cNvPr>
          <p:cNvSpPr>
            <a:spLocks noGrp="1"/>
          </p:cNvSpPr>
          <p:nvPr>
            <p:ph type="sldNum" sz="quarter" idx="12"/>
          </p:nvPr>
        </p:nvSpPr>
        <p:spPr>
          <a:xfrm>
            <a:off x="1705968" y="6492875"/>
            <a:ext cx="2844800" cy="365125"/>
          </a:xfrm>
          <a:prstGeom prst="rect">
            <a:avLst/>
          </a:prstGeom>
        </p:spPr>
        <p:txBody>
          <a:bodyPr/>
          <a:lstStyle/>
          <a:p>
            <a:fld id="{FC7ADEF6-E0E7-3E43-981F-EE09481EC5AA}" type="slidenum">
              <a:rPr lang="en-US" smtClean="0"/>
              <a:t>‹#›</a:t>
            </a:fld>
            <a:endParaRPr lang="en-US"/>
          </a:p>
        </p:txBody>
      </p:sp>
    </p:spTree>
    <p:extLst>
      <p:ext uri="{BB962C8B-B14F-4D97-AF65-F5344CB8AC3E}">
        <p14:creationId xmlns:p14="http://schemas.microsoft.com/office/powerpoint/2010/main" val="3370197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5">
            <a:extLst>
              <a:ext uri="{FF2B5EF4-FFF2-40B4-BE49-F238E27FC236}">
                <a16:creationId xmlns:a16="http://schemas.microsoft.com/office/drawing/2014/main" id="{0E46B98A-82E8-41B6-98C9-B6C88BD75E29}"/>
              </a:ext>
            </a:extLst>
          </p:cNvPr>
          <p:cNvSpPr>
            <a:spLocks noGrp="1"/>
          </p:cNvSpPr>
          <p:nvPr>
            <p:ph type="sldNum" sz="quarter" idx="12"/>
          </p:nvPr>
        </p:nvSpPr>
        <p:spPr>
          <a:xfrm>
            <a:off x="1705968" y="6492875"/>
            <a:ext cx="2844800" cy="365125"/>
          </a:xfrm>
          <a:prstGeom prst="rect">
            <a:avLst/>
          </a:prstGeom>
        </p:spPr>
        <p:txBody>
          <a:bodyPr/>
          <a:lstStyle/>
          <a:p>
            <a:fld id="{FC7ADEF6-E0E7-3E43-981F-EE09481EC5AA}" type="slidenum">
              <a:rPr lang="en-US" smtClean="0"/>
              <a:t>‹#›</a:t>
            </a:fld>
            <a:endParaRPr lang="en-US"/>
          </a:p>
        </p:txBody>
      </p:sp>
    </p:spTree>
    <p:extLst>
      <p:ext uri="{BB962C8B-B14F-4D97-AF65-F5344CB8AC3E}">
        <p14:creationId xmlns:p14="http://schemas.microsoft.com/office/powerpoint/2010/main" val="4137859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5C1647FC-E94F-4980-9674-B7728A1CF3C7}"/>
              </a:ext>
            </a:extLst>
          </p:cNvPr>
          <p:cNvSpPr>
            <a:spLocks noGrp="1"/>
          </p:cNvSpPr>
          <p:nvPr>
            <p:ph type="sldNum" sz="quarter" idx="12"/>
          </p:nvPr>
        </p:nvSpPr>
        <p:spPr>
          <a:xfrm>
            <a:off x="1705968" y="6492875"/>
            <a:ext cx="2844800" cy="365125"/>
          </a:xfrm>
          <a:prstGeom prst="rect">
            <a:avLst/>
          </a:prstGeom>
        </p:spPr>
        <p:txBody>
          <a:bodyPr/>
          <a:lstStyle/>
          <a:p>
            <a:fld id="{FC7ADEF6-E0E7-3E43-981F-EE09481EC5AA}" type="slidenum">
              <a:rPr lang="en-US" smtClean="0"/>
              <a:t>‹#›</a:t>
            </a:fld>
            <a:endParaRPr lang="en-US"/>
          </a:p>
        </p:txBody>
      </p:sp>
    </p:spTree>
    <p:extLst>
      <p:ext uri="{BB962C8B-B14F-4D97-AF65-F5344CB8AC3E}">
        <p14:creationId xmlns:p14="http://schemas.microsoft.com/office/powerpoint/2010/main" val="1856805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18" Type="http://schemas.openxmlformats.org/officeDocument/2006/relationships/image" Target="../media/image13.png"/><Relationship Id="rId26" Type="http://schemas.openxmlformats.org/officeDocument/2006/relationships/image" Target="../media/image21.png"/><Relationship Id="rId3" Type="http://schemas.openxmlformats.org/officeDocument/2006/relationships/slideLayout" Target="../slideLayouts/slideLayout3.xml"/><Relationship Id="rId21" Type="http://schemas.openxmlformats.org/officeDocument/2006/relationships/image" Target="../media/image16.svg"/><Relationship Id="rId7" Type="http://schemas.openxmlformats.org/officeDocument/2006/relationships/image" Target="../media/image2.png"/><Relationship Id="rId12" Type="http://schemas.openxmlformats.org/officeDocument/2006/relationships/image" Target="../media/image7.png"/><Relationship Id="rId17" Type="http://schemas.openxmlformats.org/officeDocument/2006/relationships/image" Target="../media/image12.svg"/><Relationship Id="rId25" Type="http://schemas.openxmlformats.org/officeDocument/2006/relationships/image" Target="../media/image20.svg"/><Relationship Id="rId2" Type="http://schemas.openxmlformats.org/officeDocument/2006/relationships/slideLayout" Target="../slideLayouts/slideLayout2.xml"/><Relationship Id="rId16" Type="http://schemas.openxmlformats.org/officeDocument/2006/relationships/image" Target="../media/image11.png"/><Relationship Id="rId20" Type="http://schemas.openxmlformats.org/officeDocument/2006/relationships/image" Target="../media/image15.png"/><Relationship Id="rId29" Type="http://schemas.openxmlformats.org/officeDocument/2006/relationships/image" Target="../media/image24.svg"/><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6.svg"/><Relationship Id="rId24" Type="http://schemas.openxmlformats.org/officeDocument/2006/relationships/image" Target="../media/image19.png"/><Relationship Id="rId5" Type="http://schemas.openxmlformats.org/officeDocument/2006/relationships/theme" Target="../theme/theme1.xml"/><Relationship Id="rId15" Type="http://schemas.openxmlformats.org/officeDocument/2006/relationships/image" Target="../media/image10.svg"/><Relationship Id="rId23" Type="http://schemas.openxmlformats.org/officeDocument/2006/relationships/image" Target="../media/image18.svg"/><Relationship Id="rId28" Type="http://schemas.openxmlformats.org/officeDocument/2006/relationships/image" Target="../media/image23.png"/><Relationship Id="rId10" Type="http://schemas.openxmlformats.org/officeDocument/2006/relationships/image" Target="../media/image5.png"/><Relationship Id="rId19" Type="http://schemas.openxmlformats.org/officeDocument/2006/relationships/image" Target="../media/image14.svg"/><Relationship Id="rId4" Type="http://schemas.openxmlformats.org/officeDocument/2006/relationships/slideLayout" Target="../slideLayouts/slideLayout4.xml"/><Relationship Id="rId9" Type="http://schemas.openxmlformats.org/officeDocument/2006/relationships/image" Target="../media/image4.svg"/><Relationship Id="rId14" Type="http://schemas.openxmlformats.org/officeDocument/2006/relationships/image" Target="../media/image9.png"/><Relationship Id="rId22" Type="http://schemas.openxmlformats.org/officeDocument/2006/relationships/image" Target="../media/image17.png"/><Relationship Id="rId27" Type="http://schemas.openxmlformats.org/officeDocument/2006/relationships/image" Target="../media/image22.svg"/><Relationship Id="rId30" Type="http://schemas.openxmlformats.org/officeDocument/2006/relationships/image" Target="../media/image2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D4724446-308D-455C-9DB8-470D1EE0B2D0}"/>
              </a:ext>
            </a:extLst>
          </p:cNvPr>
          <p:cNvGrpSpPr/>
          <p:nvPr userDrawn="1"/>
        </p:nvGrpSpPr>
        <p:grpSpPr>
          <a:xfrm>
            <a:off x="0" y="141695"/>
            <a:ext cx="12191188" cy="6754013"/>
            <a:chOff x="813" y="207010"/>
            <a:chExt cx="12191188" cy="6754013"/>
          </a:xfrm>
        </p:grpSpPr>
        <p:pic>
          <p:nvPicPr>
            <p:cNvPr id="6" name="Picture 5" descr="tatalogo.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145521" y="207010"/>
              <a:ext cx="780236" cy="512030"/>
            </a:xfrm>
            <a:prstGeom prst="rect">
              <a:avLst/>
            </a:prstGeom>
          </p:spPr>
        </p:pic>
        <p:pic>
          <p:nvPicPr>
            <p:cNvPr id="8" name="Picture 7" descr="Blue line.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13" y="647700"/>
              <a:ext cx="10966343" cy="65797"/>
            </a:xfrm>
            <a:prstGeom prst="rect">
              <a:avLst/>
            </a:prstGeom>
          </p:spPr>
        </p:pic>
        <p:sp>
          <p:nvSpPr>
            <p:cNvPr id="31" name="Rectangle 30">
              <a:extLst>
                <a:ext uri="{FF2B5EF4-FFF2-40B4-BE49-F238E27FC236}">
                  <a16:creationId xmlns:a16="http://schemas.microsoft.com/office/drawing/2014/main" id="{3F4B7D04-A6E5-4FFF-9DFE-64415F52CFAD}"/>
                </a:ext>
              </a:extLst>
            </p:cNvPr>
            <p:cNvSpPr/>
            <p:nvPr userDrawn="1"/>
          </p:nvSpPr>
          <p:spPr>
            <a:xfrm>
              <a:off x="1693427" y="6543581"/>
              <a:ext cx="10498574" cy="3709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pic>
          <p:nvPicPr>
            <p:cNvPr id="32" name="Graphic 31" descr="Head with Gears">
              <a:extLst>
                <a:ext uri="{FF2B5EF4-FFF2-40B4-BE49-F238E27FC236}">
                  <a16:creationId xmlns:a16="http://schemas.microsoft.com/office/drawing/2014/main" id="{F56AF491-D079-40E9-8E16-D619D5E25632}"/>
                </a:ext>
              </a:extLst>
            </p:cNvPr>
            <p:cNvPicPr>
              <a:picLocks noChangeAspect="1"/>
            </p:cNvPicPr>
            <p:nvPr userDrawn="1"/>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71639" y="6536894"/>
              <a:ext cx="390412" cy="390412"/>
            </a:xfrm>
            <a:prstGeom prst="rect">
              <a:avLst/>
            </a:prstGeom>
          </p:spPr>
        </p:pic>
        <p:pic>
          <p:nvPicPr>
            <p:cNvPr id="33" name="Graphic 32" descr="Upward trend">
              <a:extLst>
                <a:ext uri="{FF2B5EF4-FFF2-40B4-BE49-F238E27FC236}">
                  <a16:creationId xmlns:a16="http://schemas.microsoft.com/office/drawing/2014/main" id="{AB9283C8-3DDB-4038-BD2F-3785D2836885}"/>
                </a:ext>
              </a:extLst>
            </p:cNvPr>
            <p:cNvPicPr>
              <a:picLocks noChangeAspect="1"/>
            </p:cNvPicPr>
            <p:nvPr userDrawn="1"/>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366456" y="6526157"/>
              <a:ext cx="333143" cy="333143"/>
            </a:xfrm>
            <a:prstGeom prst="rect">
              <a:avLst/>
            </a:prstGeom>
          </p:spPr>
        </p:pic>
        <p:pic>
          <p:nvPicPr>
            <p:cNvPr id="34" name="Graphic 33" descr="Filter">
              <a:extLst>
                <a:ext uri="{FF2B5EF4-FFF2-40B4-BE49-F238E27FC236}">
                  <a16:creationId xmlns:a16="http://schemas.microsoft.com/office/drawing/2014/main" id="{A7B9E66D-272C-4B65-BCA2-FE9C0793FF9F}"/>
                </a:ext>
              </a:extLst>
            </p:cNvPr>
            <p:cNvPicPr>
              <a:picLocks noChangeAspect="1"/>
            </p:cNvPicPr>
            <p:nvPr userDrawn="1"/>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760460" y="6533464"/>
              <a:ext cx="337280" cy="337280"/>
            </a:xfrm>
            <a:prstGeom prst="rect">
              <a:avLst/>
            </a:prstGeom>
          </p:spPr>
        </p:pic>
        <p:pic>
          <p:nvPicPr>
            <p:cNvPr id="35" name="Graphic 34" descr="Gears">
              <a:extLst>
                <a:ext uri="{FF2B5EF4-FFF2-40B4-BE49-F238E27FC236}">
                  <a16:creationId xmlns:a16="http://schemas.microsoft.com/office/drawing/2014/main" id="{78681F61-6E72-4CBF-B61D-24A9B3296DE4}"/>
                </a:ext>
              </a:extLst>
            </p:cNvPr>
            <p:cNvPicPr>
              <a:picLocks noChangeAspect="1"/>
            </p:cNvPicPr>
            <p:nvPr userDrawn="1"/>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047532" y="6528611"/>
              <a:ext cx="358085" cy="358085"/>
            </a:xfrm>
            <a:prstGeom prst="rect">
              <a:avLst/>
            </a:prstGeom>
          </p:spPr>
        </p:pic>
        <p:pic>
          <p:nvPicPr>
            <p:cNvPr id="36" name="Graphic 35" descr="Playbook">
              <a:extLst>
                <a:ext uri="{FF2B5EF4-FFF2-40B4-BE49-F238E27FC236}">
                  <a16:creationId xmlns:a16="http://schemas.microsoft.com/office/drawing/2014/main" id="{97679F61-199E-4C30-993F-3790E3BE9A0A}"/>
                </a:ext>
              </a:extLst>
            </p:cNvPr>
            <p:cNvPicPr>
              <a:picLocks noChangeAspect="1"/>
            </p:cNvPicPr>
            <p:nvPr userDrawn="1"/>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395954" y="6562434"/>
              <a:ext cx="382987" cy="382987"/>
            </a:xfrm>
            <a:prstGeom prst="rect">
              <a:avLst/>
            </a:prstGeom>
          </p:spPr>
        </p:pic>
        <p:pic>
          <p:nvPicPr>
            <p:cNvPr id="37" name="Graphic 36" descr="Puzzle">
              <a:extLst>
                <a:ext uri="{FF2B5EF4-FFF2-40B4-BE49-F238E27FC236}">
                  <a16:creationId xmlns:a16="http://schemas.microsoft.com/office/drawing/2014/main" id="{9208B4B4-9849-4362-9BF1-CB7042380578}"/>
                </a:ext>
              </a:extLst>
            </p:cNvPr>
            <p:cNvPicPr>
              <a:picLocks noChangeAspect="1"/>
            </p:cNvPicPr>
            <p:nvPr userDrawn="1"/>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785220" y="6524726"/>
              <a:ext cx="436297" cy="436297"/>
            </a:xfrm>
            <a:prstGeom prst="rect">
              <a:avLst/>
            </a:prstGeom>
          </p:spPr>
        </p:pic>
        <p:pic>
          <p:nvPicPr>
            <p:cNvPr id="38" name="Graphic 37" descr="Bullseye">
              <a:extLst>
                <a:ext uri="{FF2B5EF4-FFF2-40B4-BE49-F238E27FC236}">
                  <a16:creationId xmlns:a16="http://schemas.microsoft.com/office/drawing/2014/main" id="{1A826155-6C62-4014-82C7-CDDF8961D3E0}"/>
                </a:ext>
              </a:extLst>
            </p:cNvPr>
            <p:cNvPicPr>
              <a:picLocks noChangeAspect="1"/>
            </p:cNvPicPr>
            <p:nvPr userDrawn="1"/>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0264763" y="6554438"/>
              <a:ext cx="368698" cy="368698"/>
            </a:xfrm>
            <a:prstGeom prst="rect">
              <a:avLst/>
            </a:prstGeom>
          </p:spPr>
        </p:pic>
        <p:pic>
          <p:nvPicPr>
            <p:cNvPr id="39" name="Graphic 38" descr="Pie chart">
              <a:extLst>
                <a:ext uri="{FF2B5EF4-FFF2-40B4-BE49-F238E27FC236}">
                  <a16:creationId xmlns:a16="http://schemas.microsoft.com/office/drawing/2014/main" id="{AB57FF33-F29B-4F63-A64B-5CE776697885}"/>
                </a:ext>
              </a:extLst>
            </p:cNvPr>
            <p:cNvPicPr>
              <a:picLocks noChangeAspect="1"/>
            </p:cNvPicPr>
            <p:nvPr userDrawn="1"/>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640449" y="6563865"/>
              <a:ext cx="357860" cy="357860"/>
            </a:xfrm>
            <a:prstGeom prst="rect">
              <a:avLst/>
            </a:prstGeom>
          </p:spPr>
        </p:pic>
        <p:pic>
          <p:nvPicPr>
            <p:cNvPr id="40" name="Graphic 39" descr="Bar chart">
              <a:extLst>
                <a:ext uri="{FF2B5EF4-FFF2-40B4-BE49-F238E27FC236}">
                  <a16:creationId xmlns:a16="http://schemas.microsoft.com/office/drawing/2014/main" id="{CD2D6106-3530-49E2-A7BA-4A5244C6252A}"/>
                </a:ext>
              </a:extLst>
            </p:cNvPr>
            <p:cNvPicPr>
              <a:picLocks noChangeAspect="1"/>
            </p:cNvPicPr>
            <p:nvPr userDrawn="1"/>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1058033" y="6561745"/>
              <a:ext cx="298833" cy="298833"/>
            </a:xfrm>
            <a:prstGeom prst="rect">
              <a:avLst/>
            </a:prstGeom>
          </p:spPr>
        </p:pic>
        <p:pic>
          <p:nvPicPr>
            <p:cNvPr id="41" name="Graphic 40" descr="Lightbulb">
              <a:extLst>
                <a:ext uri="{FF2B5EF4-FFF2-40B4-BE49-F238E27FC236}">
                  <a16:creationId xmlns:a16="http://schemas.microsoft.com/office/drawing/2014/main" id="{BE0A0284-1D86-4AF0-80AB-17399B0248EE}"/>
                </a:ext>
              </a:extLst>
            </p:cNvPr>
            <p:cNvPicPr>
              <a:picLocks noChangeAspect="1"/>
            </p:cNvPicPr>
            <p:nvPr userDrawn="1"/>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376155" y="6561728"/>
              <a:ext cx="296271" cy="296271"/>
            </a:xfrm>
            <a:prstGeom prst="rect">
              <a:avLst/>
            </a:prstGeom>
          </p:spPr>
        </p:pic>
        <p:pic>
          <p:nvPicPr>
            <p:cNvPr id="42" name="Graphic 41" descr="Gauge">
              <a:extLst>
                <a:ext uri="{FF2B5EF4-FFF2-40B4-BE49-F238E27FC236}">
                  <a16:creationId xmlns:a16="http://schemas.microsoft.com/office/drawing/2014/main" id="{EEED0466-C584-4061-8CEF-51F9A24D7BE6}"/>
                </a:ext>
              </a:extLst>
            </p:cNvPr>
            <p:cNvPicPr>
              <a:picLocks noChangeAspect="1"/>
            </p:cNvPicPr>
            <p:nvPr userDrawn="1"/>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1672960" y="6507304"/>
              <a:ext cx="332258" cy="332258"/>
            </a:xfrm>
            <a:prstGeom prst="rect">
              <a:avLst/>
            </a:prstGeom>
          </p:spPr>
        </p:pic>
      </p:grpSp>
      <p:sp>
        <p:nvSpPr>
          <p:cNvPr id="53" name="TextBox 52">
            <a:extLst>
              <a:ext uri="{FF2B5EF4-FFF2-40B4-BE49-F238E27FC236}">
                <a16:creationId xmlns:a16="http://schemas.microsoft.com/office/drawing/2014/main" id="{CFF889F0-0514-461D-94FE-361CC935367D}"/>
              </a:ext>
            </a:extLst>
          </p:cNvPr>
          <p:cNvSpPr txBox="1"/>
          <p:nvPr userDrawn="1"/>
        </p:nvSpPr>
        <p:spPr>
          <a:xfrm>
            <a:off x="2055770" y="6459411"/>
            <a:ext cx="3416185" cy="400110"/>
          </a:xfrm>
          <a:prstGeom prst="rect">
            <a:avLst/>
          </a:prstGeom>
          <a:noFill/>
        </p:spPr>
        <p:txBody>
          <a:bodyPr wrap="square" rtlCol="0">
            <a:spAutoFit/>
          </a:bodyPr>
          <a:lstStyle/>
          <a:p>
            <a:r>
              <a:rPr lang="en-IN" sz="2000" b="0" dirty="0">
                <a:solidFill>
                  <a:schemeClr val="bg1"/>
                </a:solidFill>
              </a:rPr>
              <a:t>ANALYTICS AND INSIGHT</a:t>
            </a:r>
          </a:p>
        </p:txBody>
      </p:sp>
      <p:pic>
        <p:nvPicPr>
          <p:cNvPr id="1026" name="Picture 3" descr="image004">
            <a:extLst>
              <a:ext uri="{FF2B5EF4-FFF2-40B4-BE49-F238E27FC236}">
                <a16:creationId xmlns:a16="http://schemas.microsoft.com/office/drawing/2014/main" id="{B1E856FF-3357-464F-9059-EDDB066B749B}"/>
              </a:ext>
            </a:extLst>
          </p:cNvPr>
          <p:cNvPicPr>
            <a:picLocks noChangeAspect="1" noChangeArrowheads="1"/>
          </p:cNvPicPr>
          <p:nvPr userDrawn="1"/>
        </p:nvPicPr>
        <p:blipFill>
          <a:blip r:embed="rId30" cstate="print">
            <a:extLst>
              <a:ext uri="{28A0092B-C50C-407E-A947-70E740481C1C}">
                <a14:useLocalDpi xmlns:a14="http://schemas.microsoft.com/office/drawing/2010/main" val="0"/>
              </a:ext>
            </a:extLst>
          </a:blip>
          <a:srcRect/>
          <a:stretch>
            <a:fillRect/>
          </a:stretch>
        </p:blipFill>
        <p:spPr bwMode="auto">
          <a:xfrm>
            <a:off x="116732" y="6369132"/>
            <a:ext cx="1410030" cy="410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C7323A0F-AA10-A4FF-C787-03E4D672FD25}"/>
              </a:ext>
            </a:extLst>
          </p:cNvPr>
          <p:cNvSpPr txBox="1"/>
          <p:nvPr userDrawn="1">
            <p:extLst>
              <p:ext uri="{1162E1C5-73C7-4A58-AE30-91384D911F3F}">
                <p184:classification xmlns:p184="http://schemas.microsoft.com/office/powerpoint/2018/4/main" val="ftr"/>
              </p:ext>
            </p:extLst>
          </p:nvPr>
        </p:nvSpPr>
        <p:spPr>
          <a:xfrm>
            <a:off x="5645150" y="6672580"/>
            <a:ext cx="946150" cy="121920"/>
          </a:xfrm>
          <a:prstGeom prst="rect">
            <a:avLst/>
          </a:prstGeom>
        </p:spPr>
        <p:txBody>
          <a:bodyPr horzOverflow="overflow" lIns="0" tIns="0" rIns="0" bIns="0">
            <a:spAutoFit/>
          </a:bodyPr>
          <a:lstStyle/>
          <a:p>
            <a:pPr algn="l"/>
            <a:r>
              <a:rPr lang="en-IN" sz="800">
                <a:solidFill>
                  <a:srgbClr val="0000FF"/>
                </a:solidFill>
                <a:latin typeface="Calibri" panose="020F0502020204030204" pitchFamily="34" charset="0"/>
                <a:ea typeface="Calibri" panose="020F0502020204030204" pitchFamily="34" charset="0"/>
                <a:cs typeface="Calibri" panose="020F0502020204030204" pitchFamily="34" charset="0"/>
              </a:rPr>
              <a:t>     Employee Personal </a:t>
            </a:r>
          </a:p>
        </p:txBody>
      </p:sp>
    </p:spTree>
    <p:extLst>
      <p:ext uri="{BB962C8B-B14F-4D97-AF65-F5344CB8AC3E}">
        <p14:creationId xmlns:p14="http://schemas.microsoft.com/office/powerpoint/2010/main" val="333061705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70" r:id="rId3"/>
    <p:sldLayoutId id="2147483674" r:id="rId4"/>
  </p:sldLayoutIdLst>
  <p:hf hdr="0" ftr="0" dt="0"/>
  <p:txStyles>
    <p:titleStyle>
      <a:lvl1pPr algn="ctr" defTabSz="457200" rtl="0" eaLnBrk="1" latinLnBrk="0" hangingPunct="1">
        <a:spcBef>
          <a:spcPct val="0"/>
        </a:spcBef>
        <a:buNone/>
        <a:defRPr sz="4400" kern="1200">
          <a:solidFill>
            <a:schemeClr val="tx1"/>
          </a:solidFill>
          <a:latin typeface="Myriad Pro"/>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yriad Pro"/>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yriad Pro"/>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yriad Pro"/>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yriad Pro"/>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yriad Pro"/>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E45355-342E-F81F-4907-4DF42BA48661}"/>
              </a:ext>
            </a:extLst>
          </p:cNvPr>
          <p:cNvSpPr>
            <a:spLocks noGrp="1"/>
          </p:cNvSpPr>
          <p:nvPr>
            <p:ph type="sldNum" sz="quarter" idx="12"/>
          </p:nvPr>
        </p:nvSpPr>
        <p:spPr/>
        <p:txBody>
          <a:bodyPr/>
          <a:lstStyle/>
          <a:p>
            <a:fld id="{FC7ADEF6-E0E7-3E43-981F-EE09481EC5AA}" type="slidenum">
              <a:rPr lang="en-US" smtClean="0"/>
              <a:t>1</a:t>
            </a:fld>
            <a:endParaRPr lang="en-US"/>
          </a:p>
        </p:txBody>
      </p:sp>
      <p:sp>
        <p:nvSpPr>
          <p:cNvPr id="3" name="TextBox 2">
            <a:extLst>
              <a:ext uri="{FF2B5EF4-FFF2-40B4-BE49-F238E27FC236}">
                <a16:creationId xmlns:a16="http://schemas.microsoft.com/office/drawing/2014/main" id="{A63F79C0-8E80-5D8D-3162-71E8D46EF2CF}"/>
              </a:ext>
            </a:extLst>
          </p:cNvPr>
          <p:cNvSpPr txBox="1"/>
          <p:nvPr/>
        </p:nvSpPr>
        <p:spPr>
          <a:xfrm>
            <a:off x="0" y="67807"/>
            <a:ext cx="11828263" cy="523220"/>
          </a:xfrm>
          <a:prstGeom prst="rect">
            <a:avLst/>
          </a:prstGeom>
          <a:noFill/>
        </p:spPr>
        <p:txBody>
          <a:bodyPr wrap="square">
            <a:spAutoFit/>
          </a:bodyPr>
          <a:lstStyle/>
          <a:p>
            <a:r>
              <a:rPr kumimoji="0" lang="en-IN" sz="2800" b="1" i="0" u="none" strike="noStrike" kern="0" cap="none" spc="0" normalizeH="0" baseline="0" noProof="0" dirty="0">
                <a:ln>
                  <a:noFill/>
                </a:ln>
                <a:solidFill>
                  <a:srgbClr val="3D7EDB"/>
                </a:solidFill>
                <a:effectLst/>
                <a:uLnTx/>
                <a:uFillTx/>
                <a:latin typeface="Arial" pitchFamily="34" charset="0"/>
                <a:ea typeface="+mj-ea"/>
                <a:cs typeface="Arial" pitchFamily="34" charset="0"/>
              </a:rPr>
              <a:t>Analytics based Daily Collection forecast model (FP Steel)</a:t>
            </a:r>
            <a:endParaRPr lang="en-IN" sz="2800" dirty="0"/>
          </a:p>
        </p:txBody>
      </p:sp>
      <p:sp>
        <p:nvSpPr>
          <p:cNvPr id="4" name="TextBox 3">
            <a:extLst>
              <a:ext uri="{FF2B5EF4-FFF2-40B4-BE49-F238E27FC236}">
                <a16:creationId xmlns:a16="http://schemas.microsoft.com/office/drawing/2014/main" id="{969B328B-31FE-3B3C-6E42-60136CD92897}"/>
              </a:ext>
            </a:extLst>
          </p:cNvPr>
          <p:cNvSpPr txBox="1"/>
          <p:nvPr/>
        </p:nvSpPr>
        <p:spPr>
          <a:xfrm>
            <a:off x="69506" y="755633"/>
            <a:ext cx="12052987" cy="1804749"/>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000" b="1" dirty="0">
                <a:solidFill>
                  <a:schemeClr val="accent1"/>
                </a:solidFill>
                <a:latin typeface="Arial" panose="020B0604020202020204" pitchFamily="34" charset="0"/>
                <a:cs typeface="Arial" panose="020B0604020202020204" pitchFamily="34" charset="0"/>
              </a:rPr>
              <a:t>Problem Statement: </a:t>
            </a:r>
          </a:p>
          <a:p>
            <a:pPr marL="87313" indent="-87313" algn="just">
              <a:buFont typeface="Arial" panose="020B0604020202020204" pitchFamily="34" charset="0"/>
              <a:buChar char="•"/>
            </a:pPr>
            <a:r>
              <a:rPr lang="en-US" sz="2000" dirty="0">
                <a:solidFill>
                  <a:srgbClr val="000000"/>
                </a:solidFill>
                <a:latin typeface="Calibri" panose="020F0502020204030204" pitchFamily="34" charset="0"/>
                <a:cs typeface="Times New Roman" panose="02020603050405020304" pitchFamily="18" charset="0"/>
              </a:rPr>
              <a:t> Major chunk of TSL’s sales revenue (around 70% by value) comes from Flat products. </a:t>
            </a:r>
          </a:p>
          <a:p>
            <a:pPr marL="87313" indent="-87313" algn="just">
              <a:buFont typeface="Arial" panose="020B0604020202020204" pitchFamily="34" charset="0"/>
              <a:buChar char="•"/>
            </a:pPr>
            <a:r>
              <a:rPr lang="en-US" sz="2000" dirty="0">
                <a:solidFill>
                  <a:srgbClr val="000000"/>
                </a:solidFill>
                <a:latin typeface="Calibri" panose="020F0502020204030204" pitchFamily="34" charset="0"/>
                <a:cs typeface="Times New Roman" panose="02020603050405020304" pitchFamily="18" charset="0"/>
              </a:rPr>
              <a:t> Manual estimation leads to medium to high gaps in accuracy and huge variation over the month, compared to the daily based actual collection.   </a:t>
            </a:r>
          </a:p>
          <a:p>
            <a:pPr marL="87313" indent="-87313" algn="just">
              <a:buFont typeface="Arial" panose="020B0604020202020204" pitchFamily="34" charset="0"/>
              <a:buChar char="•"/>
            </a:pPr>
            <a:r>
              <a:rPr lang="en-US" sz="2000" dirty="0">
                <a:solidFill>
                  <a:srgbClr val="000000"/>
                </a:solidFill>
                <a:latin typeface="Calibri" panose="020F0502020204030204" pitchFamily="34" charset="0"/>
                <a:cs typeface="Times New Roman" panose="02020603050405020304" pitchFamily="18" charset="0"/>
              </a:rPr>
              <a:t> These variations cost the company in terms of idle funds or high borrowed capital cost. </a:t>
            </a:r>
          </a:p>
        </p:txBody>
      </p:sp>
      <p:sp>
        <p:nvSpPr>
          <p:cNvPr id="5" name="Rectangle: Rounded Corners 4">
            <a:extLst>
              <a:ext uri="{FF2B5EF4-FFF2-40B4-BE49-F238E27FC236}">
                <a16:creationId xmlns:a16="http://schemas.microsoft.com/office/drawing/2014/main" id="{650D6722-22AB-76DA-AF7A-9BA2CB381B4F}"/>
              </a:ext>
            </a:extLst>
          </p:cNvPr>
          <p:cNvSpPr/>
          <p:nvPr/>
        </p:nvSpPr>
        <p:spPr>
          <a:xfrm>
            <a:off x="0" y="2560382"/>
            <a:ext cx="12032947" cy="2139309"/>
          </a:xfrm>
          <a:prstGeom prst="round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sz="2000" b="1" dirty="0">
                <a:solidFill>
                  <a:srgbClr val="4F81BD"/>
                </a:solidFill>
                <a:latin typeface="Arial" panose="020B0604020202020204" pitchFamily="34" charset="0"/>
                <a:cs typeface="Arial" panose="020B0604020202020204" pitchFamily="34" charset="0"/>
              </a:rPr>
              <a:t>Objective:</a:t>
            </a:r>
          </a:p>
          <a:p>
            <a:pPr marL="87313" indent="-87313">
              <a:buFont typeface="Arial" panose="020B0604020202020204" pitchFamily="34" charset="0"/>
              <a:buChar char="•"/>
            </a:pPr>
            <a:r>
              <a:rPr lang="en-US" sz="2000" dirty="0">
                <a:solidFill>
                  <a:srgbClr val="000000"/>
                </a:solidFill>
                <a:latin typeface="Calibri" panose="020F0502020204030204" pitchFamily="34" charset="0"/>
                <a:cs typeface="Times New Roman" panose="02020603050405020304" pitchFamily="18" charset="0"/>
              </a:rPr>
              <a:t> Analytics based daily collection forecast model with user friendly screen &amp; visualizations </a:t>
            </a:r>
          </a:p>
          <a:p>
            <a:pPr marL="87313" indent="-87313">
              <a:buFont typeface="Arial" panose="020B0604020202020204" pitchFamily="34" charset="0"/>
              <a:buChar char="•"/>
            </a:pPr>
            <a:r>
              <a:rPr lang="en-US" sz="2000" dirty="0">
                <a:solidFill>
                  <a:srgbClr val="000000"/>
                </a:solidFill>
                <a:latin typeface="Calibri" panose="020F0502020204030204" pitchFamily="34" charset="0"/>
                <a:cs typeface="Times New Roman" panose="02020603050405020304" pitchFamily="18" charset="0"/>
              </a:rPr>
              <a:t> To reduce the variation in the gap between estimated and the actual collection </a:t>
            </a:r>
          </a:p>
          <a:p>
            <a:pPr marL="87313" lvl="2" indent="-87313">
              <a:buFont typeface="Arial" panose="020B0604020202020204" pitchFamily="34" charset="0"/>
              <a:buChar char="•"/>
            </a:pPr>
            <a:r>
              <a:rPr lang="en-US" sz="2000" dirty="0">
                <a:solidFill>
                  <a:srgbClr val="000000"/>
                </a:solidFill>
                <a:latin typeface="Calibri" panose="020F0502020204030204" pitchFamily="34" charset="0"/>
                <a:cs typeface="Times New Roman" panose="02020603050405020304" pitchFamily="18" charset="0"/>
              </a:rPr>
              <a:t> To predict cash collection on daily basis, and for month (for different modes of collection as well).</a:t>
            </a:r>
            <a:r>
              <a:rPr lang="en-US" sz="1965"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By estimating the cash flow at daily, weekly and monthly level, better management of working capital is possible.</a:t>
            </a:r>
          </a:p>
          <a:p>
            <a:pPr marL="87313" indent="-87313">
              <a:buFont typeface="Arial" panose="020B0604020202020204" pitchFamily="34" charset="0"/>
              <a:buChar char="•"/>
            </a:pPr>
            <a:endParaRPr lang="en-US" sz="2000" dirty="0">
              <a:solidFill>
                <a:srgbClr val="000000"/>
              </a:solidFill>
              <a:latin typeface="Calibri" panose="020F0502020204030204" pitchFamily="34"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71E8BB99-3E2B-52A0-235B-B71A104AC6E5}"/>
              </a:ext>
            </a:extLst>
          </p:cNvPr>
          <p:cNvSpPr/>
          <p:nvPr/>
        </p:nvSpPr>
        <p:spPr>
          <a:xfrm>
            <a:off x="89546" y="4541215"/>
            <a:ext cx="12032947" cy="1804749"/>
          </a:xfrm>
          <a:prstGeom prst="round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sz="2000" b="1" dirty="0">
                <a:solidFill>
                  <a:srgbClr val="4F81BD"/>
                </a:solidFill>
                <a:latin typeface="Arial" panose="020B0604020202020204" pitchFamily="34" charset="0"/>
                <a:cs typeface="Arial" panose="020B0604020202020204" pitchFamily="34" charset="0"/>
              </a:rPr>
              <a:t>Approach:</a:t>
            </a:r>
          </a:p>
          <a:p>
            <a:pPr marL="87313" indent="-87313">
              <a:buFont typeface="Arial" panose="020B0604020202020204" pitchFamily="34" charset="0"/>
              <a:buChar char="•"/>
            </a:pPr>
            <a:r>
              <a:rPr lang="en-US" sz="2000" dirty="0">
                <a:solidFill>
                  <a:srgbClr val="000000"/>
                </a:solidFill>
                <a:latin typeface="Calibri" panose="020F0502020204030204" pitchFamily="34" charset="0"/>
                <a:cs typeface="Times New Roman" panose="02020603050405020304" pitchFamily="18" charset="0"/>
              </a:rPr>
              <a:t> Divide the total collection into 4 types: Cash, Credit, LC Discounting and Bank factoring</a:t>
            </a:r>
          </a:p>
          <a:p>
            <a:pPr marL="87313" indent="-87313">
              <a:buFont typeface="Arial" panose="020B0604020202020204" pitchFamily="34" charset="0"/>
              <a:buChar char="•"/>
            </a:pPr>
            <a:r>
              <a:rPr lang="en-US" sz="2000" dirty="0">
                <a:solidFill>
                  <a:srgbClr val="000000"/>
                </a:solidFill>
                <a:latin typeface="Calibri" panose="020F0502020204030204" pitchFamily="34" charset="0"/>
                <a:cs typeface="Times New Roman" panose="02020603050405020304" pitchFamily="18" charset="0"/>
              </a:rPr>
              <a:t> Generate calendar, holiday, dues, BPM and recency features from the input data (40+)</a:t>
            </a:r>
          </a:p>
          <a:p>
            <a:pPr marL="87313" indent="-87313">
              <a:buFont typeface="Arial" panose="020B0604020202020204" pitchFamily="34" charset="0"/>
              <a:buChar char="•"/>
            </a:pPr>
            <a:r>
              <a:rPr lang="en-US" sz="2000" dirty="0">
                <a:solidFill>
                  <a:srgbClr val="000000"/>
                </a:solidFill>
                <a:latin typeface="Calibri" panose="020F0502020204030204" pitchFamily="34" charset="0"/>
                <a:cs typeface="Times New Roman" panose="02020603050405020304" pitchFamily="18" charset="0"/>
              </a:rPr>
              <a:t> Use ML models to forecast different types of collection, capturing trend and seasonality</a:t>
            </a:r>
          </a:p>
          <a:p>
            <a:pPr marL="87313" indent="-87313">
              <a:buFont typeface="Arial" panose="020B0604020202020204" pitchFamily="34" charset="0"/>
              <a:buChar char="•"/>
            </a:pPr>
            <a:r>
              <a:rPr lang="en-US" sz="2000" dirty="0">
                <a:solidFill>
                  <a:srgbClr val="000000"/>
                </a:solidFill>
                <a:latin typeface="Calibri" panose="020F0502020204030204" pitchFamily="34" charset="0"/>
                <a:cs typeface="Times New Roman" panose="02020603050405020304" pitchFamily="18" charset="0"/>
              </a:rPr>
              <a:t> Summing predictions for all types (Prediction1); prediction on total collection (Prediction2)</a:t>
            </a:r>
          </a:p>
        </p:txBody>
      </p:sp>
    </p:spTree>
    <p:extLst>
      <p:ext uri="{BB962C8B-B14F-4D97-AF65-F5344CB8AC3E}">
        <p14:creationId xmlns:p14="http://schemas.microsoft.com/office/powerpoint/2010/main" val="4157031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A88BD7-B5D6-CDB2-5A39-B5D666D64B17}"/>
              </a:ext>
            </a:extLst>
          </p:cNvPr>
          <p:cNvSpPr>
            <a:spLocks noGrp="1"/>
          </p:cNvSpPr>
          <p:nvPr>
            <p:ph type="sldNum" sz="quarter" idx="12"/>
          </p:nvPr>
        </p:nvSpPr>
        <p:spPr/>
        <p:txBody>
          <a:bodyPr/>
          <a:lstStyle/>
          <a:p>
            <a:fld id="{FC7ADEF6-E0E7-3E43-981F-EE09481EC5AA}" type="slidenum">
              <a:rPr lang="en-US" smtClean="0"/>
              <a:t>10</a:t>
            </a:fld>
            <a:endParaRPr lang="en-US"/>
          </a:p>
        </p:txBody>
      </p:sp>
      <p:sp>
        <p:nvSpPr>
          <p:cNvPr id="10" name="TextBox 9">
            <a:extLst>
              <a:ext uri="{FF2B5EF4-FFF2-40B4-BE49-F238E27FC236}">
                <a16:creationId xmlns:a16="http://schemas.microsoft.com/office/drawing/2014/main" id="{0E972333-FEA6-CAEC-0873-E3DCBFCB6BB5}"/>
              </a:ext>
            </a:extLst>
          </p:cNvPr>
          <p:cNvSpPr txBox="1"/>
          <p:nvPr/>
        </p:nvSpPr>
        <p:spPr>
          <a:xfrm>
            <a:off x="0" y="67807"/>
            <a:ext cx="11828263" cy="523220"/>
          </a:xfrm>
          <a:prstGeom prst="rect">
            <a:avLst/>
          </a:prstGeom>
          <a:noFill/>
        </p:spPr>
        <p:txBody>
          <a:bodyPr wrap="square">
            <a:spAutoFit/>
          </a:bodyPr>
          <a:lstStyle/>
          <a:p>
            <a:r>
              <a:rPr lang="en-IN" sz="2800" b="1" kern="0" dirty="0">
                <a:solidFill>
                  <a:srgbClr val="3D7EDB"/>
                </a:solidFill>
                <a:latin typeface="Arial" pitchFamily="34" charset="0"/>
                <a:ea typeface="+mj-ea"/>
                <a:cs typeface="Arial" pitchFamily="34" charset="0"/>
              </a:rPr>
              <a:t>UI</a:t>
            </a:r>
            <a:r>
              <a:rPr kumimoji="0" lang="en-IN" sz="2800" b="1" i="0" u="none" strike="noStrike" kern="0" cap="none" spc="0" normalizeH="0" baseline="0" noProof="0" dirty="0">
                <a:ln>
                  <a:noFill/>
                </a:ln>
                <a:solidFill>
                  <a:srgbClr val="3D7EDB"/>
                </a:solidFill>
                <a:effectLst/>
                <a:uLnTx/>
                <a:uFillTx/>
                <a:latin typeface="Arial" pitchFamily="34" charset="0"/>
                <a:ea typeface="+mj-ea"/>
                <a:cs typeface="Arial" pitchFamily="34" charset="0"/>
              </a:rPr>
              <a:t> Pipeline Structure</a:t>
            </a:r>
            <a:endParaRPr lang="en-IN" sz="2800" dirty="0"/>
          </a:p>
        </p:txBody>
      </p:sp>
      <p:sp>
        <p:nvSpPr>
          <p:cNvPr id="17" name="TextBox 16">
            <a:extLst>
              <a:ext uri="{FF2B5EF4-FFF2-40B4-BE49-F238E27FC236}">
                <a16:creationId xmlns:a16="http://schemas.microsoft.com/office/drawing/2014/main" id="{76DBC6FD-B54F-C82E-0323-DDDA0D5C5F57}"/>
              </a:ext>
            </a:extLst>
          </p:cNvPr>
          <p:cNvSpPr txBox="1"/>
          <p:nvPr/>
        </p:nvSpPr>
        <p:spPr>
          <a:xfrm>
            <a:off x="259422" y="856251"/>
            <a:ext cx="11494213" cy="2323713"/>
          </a:xfrm>
          <a:prstGeom prst="rect">
            <a:avLst/>
          </a:prstGeom>
          <a:noFill/>
        </p:spPr>
        <p:txBody>
          <a:bodyPr wrap="square">
            <a:spAutoFit/>
          </a:bodyPr>
          <a:lstStyle/>
          <a:p>
            <a:pPr algn="just">
              <a:spcAft>
                <a:spcPts val="600"/>
              </a:spcAft>
            </a:pPr>
            <a:r>
              <a:rPr lang="en-US" sz="2000" dirty="0">
                <a:latin typeface="Calibri" panose="020F0502020204030204" pitchFamily="34" charset="0"/>
                <a:cs typeface="Calibri" panose="020F0502020204030204" pitchFamily="34" charset="0"/>
              </a:rPr>
              <a:t>AIIMS Software is used for generating the output screen.</a:t>
            </a:r>
          </a:p>
          <a:p>
            <a:pPr algn="just">
              <a:spcAft>
                <a:spcPts val="600"/>
              </a:spcAft>
            </a:pPr>
            <a:r>
              <a:rPr lang="en-US" sz="2000" dirty="0">
                <a:latin typeface="Calibri" panose="020F0502020204030204" pitchFamily="34" charset="0"/>
                <a:cs typeface="Calibri" panose="020F0502020204030204" pitchFamily="34" charset="0"/>
              </a:rPr>
              <a:t>4 Python files being used to show results in UI Screen.</a:t>
            </a:r>
          </a:p>
          <a:p>
            <a:pPr marL="342900" indent="-342900" algn="just">
              <a:spcAft>
                <a:spcPts val="600"/>
              </a:spcAft>
              <a:buFont typeface="Wingdings" panose="05000000000000000000" pitchFamily="2" charset="2"/>
              <a:buChar char="Ø"/>
            </a:pPr>
            <a:r>
              <a:rPr lang="en-US" sz="2000" b="1" u="sng" dirty="0" err="1">
                <a:latin typeface="Calibri" panose="020F0502020204030204" pitchFamily="34" charset="0"/>
                <a:cs typeface="Calibri" panose="020F0502020204030204" pitchFamily="34" charset="0"/>
              </a:rPr>
              <a:t>AIMS_Process_Output</a:t>
            </a:r>
            <a:r>
              <a:rPr lang="en-US" sz="2000" b="1" u="sng"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It will fetch the actual/predictions from dB and display in UI Screen.</a:t>
            </a:r>
          </a:p>
          <a:p>
            <a:pPr marL="342900" indent="-342900" algn="just">
              <a:spcAft>
                <a:spcPts val="600"/>
              </a:spcAft>
              <a:buFont typeface="Wingdings" panose="05000000000000000000" pitchFamily="2" charset="2"/>
              <a:buChar char="Ø"/>
            </a:pPr>
            <a:r>
              <a:rPr lang="en-US" sz="2000" b="1" u="sng" dirty="0" err="1">
                <a:latin typeface="Calibri" panose="020F0502020204030204" pitchFamily="34" charset="0"/>
                <a:cs typeface="Calibri" panose="020F0502020204030204" pitchFamily="34" charset="0"/>
              </a:rPr>
              <a:t>Bootupdata</a:t>
            </a:r>
            <a:r>
              <a:rPr lang="en-US" sz="2000" b="1" u="sng"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It will show the BPM, Holiday Data</a:t>
            </a:r>
          </a:p>
          <a:p>
            <a:pPr marL="342900" indent="-342900" algn="just">
              <a:spcAft>
                <a:spcPts val="600"/>
              </a:spcAft>
              <a:buFont typeface="Wingdings" panose="05000000000000000000" pitchFamily="2" charset="2"/>
              <a:buChar char="Ø"/>
            </a:pPr>
            <a:r>
              <a:rPr lang="en-US" sz="2000" b="1" u="sng" dirty="0" err="1">
                <a:latin typeface="Calibri" panose="020F0502020204030204" pitchFamily="34" charset="0"/>
                <a:cs typeface="Calibri" panose="020F0502020204030204" pitchFamily="34" charset="0"/>
              </a:rPr>
              <a:t>BPM_Autofill</a:t>
            </a:r>
            <a:r>
              <a:rPr lang="en-US" sz="2000" b="1" u="sng"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User to insert BPM Data</a:t>
            </a:r>
          </a:p>
          <a:p>
            <a:pPr marL="342900" indent="-342900" algn="just">
              <a:spcAft>
                <a:spcPts val="600"/>
              </a:spcAft>
              <a:buFont typeface="Wingdings" panose="05000000000000000000" pitchFamily="2" charset="2"/>
              <a:buChar char="Ø"/>
            </a:pPr>
            <a:r>
              <a:rPr lang="en-US" sz="2000" b="1" u="sng" dirty="0">
                <a:latin typeface="Calibri" panose="020F0502020204030204" pitchFamily="34" charset="0"/>
                <a:cs typeface="Calibri" panose="020F0502020204030204" pitchFamily="34" charset="0"/>
              </a:rPr>
              <a:t>Manual Input: </a:t>
            </a:r>
            <a:r>
              <a:rPr lang="en-US" sz="2000" dirty="0">
                <a:latin typeface="Calibri" panose="020F0502020204030204" pitchFamily="34" charset="0"/>
                <a:cs typeface="Calibri" panose="020F0502020204030204" pitchFamily="34" charset="0"/>
              </a:rPr>
              <a:t>Used to enter Delta Amount, Factoring Amount, Delta today, Factoring Proportion by User</a:t>
            </a:r>
          </a:p>
        </p:txBody>
      </p:sp>
    </p:spTree>
    <p:extLst>
      <p:ext uri="{BB962C8B-B14F-4D97-AF65-F5344CB8AC3E}">
        <p14:creationId xmlns:p14="http://schemas.microsoft.com/office/powerpoint/2010/main" val="1828368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B61B9D-C4EF-1ECA-692E-3D3833077B09}"/>
              </a:ext>
            </a:extLst>
          </p:cNvPr>
          <p:cNvSpPr>
            <a:spLocks noGrp="1"/>
          </p:cNvSpPr>
          <p:nvPr>
            <p:ph type="sldNum" sz="quarter" idx="12"/>
          </p:nvPr>
        </p:nvSpPr>
        <p:spPr/>
        <p:txBody>
          <a:bodyPr/>
          <a:lstStyle/>
          <a:p>
            <a:fld id="{FC7ADEF6-E0E7-3E43-981F-EE09481EC5AA}" type="slidenum">
              <a:rPr lang="en-US" smtClean="0"/>
              <a:t>11</a:t>
            </a:fld>
            <a:endParaRPr lang="en-US"/>
          </a:p>
        </p:txBody>
      </p:sp>
      <p:sp>
        <p:nvSpPr>
          <p:cNvPr id="3" name="TextBox 2">
            <a:extLst>
              <a:ext uri="{FF2B5EF4-FFF2-40B4-BE49-F238E27FC236}">
                <a16:creationId xmlns:a16="http://schemas.microsoft.com/office/drawing/2014/main" id="{BBB0A62F-FDDC-DB96-61CB-D0DCB4DD550A}"/>
              </a:ext>
            </a:extLst>
          </p:cNvPr>
          <p:cNvSpPr txBox="1"/>
          <p:nvPr/>
        </p:nvSpPr>
        <p:spPr>
          <a:xfrm>
            <a:off x="0" y="67807"/>
            <a:ext cx="11828263" cy="523220"/>
          </a:xfrm>
          <a:prstGeom prst="rect">
            <a:avLst/>
          </a:prstGeom>
          <a:noFill/>
        </p:spPr>
        <p:txBody>
          <a:bodyPr wrap="square">
            <a:spAutoFit/>
          </a:bodyPr>
          <a:lstStyle/>
          <a:p>
            <a:r>
              <a:rPr kumimoji="0" lang="en-IN" sz="2800" b="1" i="0" u="none" strike="noStrike" kern="0" cap="none" spc="0" normalizeH="0" baseline="0" noProof="0" dirty="0">
                <a:ln>
                  <a:noFill/>
                </a:ln>
                <a:solidFill>
                  <a:srgbClr val="3D7EDB"/>
                </a:solidFill>
                <a:effectLst/>
                <a:uLnTx/>
                <a:uFillTx/>
                <a:latin typeface="Arial" pitchFamily="34" charset="0"/>
                <a:ea typeface="+mj-ea"/>
                <a:cs typeface="Arial" pitchFamily="34" charset="0"/>
              </a:rPr>
              <a:t>Issue related to Model Run</a:t>
            </a:r>
            <a:endParaRPr lang="en-IN" sz="2800" dirty="0"/>
          </a:p>
        </p:txBody>
      </p:sp>
      <p:sp>
        <p:nvSpPr>
          <p:cNvPr id="6" name="Content Placeholder 1">
            <a:extLst>
              <a:ext uri="{FF2B5EF4-FFF2-40B4-BE49-F238E27FC236}">
                <a16:creationId xmlns:a16="http://schemas.microsoft.com/office/drawing/2014/main" id="{0501CD74-BBC7-6D44-768F-496DC696B9C3}"/>
              </a:ext>
            </a:extLst>
          </p:cNvPr>
          <p:cNvSpPr txBox="1">
            <a:spLocks/>
          </p:cNvSpPr>
          <p:nvPr/>
        </p:nvSpPr>
        <p:spPr>
          <a:xfrm>
            <a:off x="237744" y="909828"/>
            <a:ext cx="11704320" cy="545439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yriad Pro"/>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yriad Pro"/>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yriad Pro"/>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yriad Pro"/>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yriad Pro"/>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If the user reports that the model has not run, we need to check </a:t>
            </a:r>
            <a:r>
              <a:rPr lang="en-US" sz="2000" b="1" dirty="0">
                <a:latin typeface="Calibri" panose="020F0502020204030204" pitchFamily="34" charset="0"/>
                <a:cs typeface="Calibri" panose="020F0502020204030204" pitchFamily="34" charset="0"/>
              </a:rPr>
              <a:t>if the predictions have been inserted. </a:t>
            </a:r>
          </a:p>
          <a:p>
            <a:pPr>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Missing YF66 data </a:t>
            </a:r>
            <a:r>
              <a:rPr lang="en-US" sz="2000" dirty="0">
                <a:latin typeface="Calibri" panose="020F0502020204030204" pitchFamily="34" charset="0"/>
                <a:cs typeface="Calibri" panose="020F0502020204030204" pitchFamily="34" charset="0"/>
              </a:rPr>
              <a:t>in Big query - Mail </a:t>
            </a:r>
            <a:r>
              <a:rPr lang="en-US" sz="2000" dirty="0" err="1">
                <a:latin typeface="Calibri" panose="020F0502020204030204" pitchFamily="34" charset="0"/>
                <a:cs typeface="Calibri" panose="020F0502020204030204" pitchFamily="34" charset="0"/>
              </a:rPr>
              <a:t>Sushmita</a:t>
            </a:r>
            <a:r>
              <a:rPr lang="en-US" sz="2000" dirty="0">
                <a:latin typeface="Calibri" panose="020F0502020204030204" pitchFamily="34" charset="0"/>
                <a:cs typeface="Calibri" panose="020F0502020204030204" pitchFamily="34" charset="0"/>
              </a:rPr>
              <a:t> </a:t>
            </a:r>
            <a:r>
              <a:rPr lang="en-US" sz="2000">
                <a:latin typeface="Calibri" panose="020F0502020204030204" pitchFamily="34" charset="0"/>
                <a:cs typeface="Calibri" panose="020F0502020204030204" pitchFamily="34" charset="0"/>
              </a:rPr>
              <a:t>Bagree </a:t>
            </a:r>
            <a:r>
              <a:rPr lang="en-US" sz="2000" dirty="0">
                <a:latin typeface="Calibri" panose="020F0502020204030204" pitchFamily="34" charset="0"/>
                <a:cs typeface="Calibri" panose="020F0502020204030204" pitchFamily="34" charset="0"/>
              </a:rPr>
              <a:t>to resolve the issue</a:t>
            </a:r>
          </a:p>
          <a:p>
            <a:pPr>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Prediction not visible in UI </a:t>
            </a:r>
            <a:r>
              <a:rPr lang="en-US" sz="2000" dirty="0">
                <a:latin typeface="Calibri" panose="020F0502020204030204" pitchFamily="34" charset="0"/>
                <a:cs typeface="Calibri" panose="020F0502020204030204" pitchFamily="34" charset="0"/>
              </a:rPr>
              <a:t>- Check if the model has run today and find out why the model did not run. (usually the reason is missing YF66 data).</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Refer to the Files for Necessary changes</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Debug_Utils.py</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DataFetch_GCP.py</a:t>
            </a:r>
          </a:p>
          <a:p>
            <a:pPr>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UI not opening properly </a:t>
            </a:r>
            <a:r>
              <a:rPr lang="en-US" sz="2000" dirty="0">
                <a:latin typeface="Calibri" panose="020F0502020204030204" pitchFamily="34" charset="0"/>
                <a:cs typeface="Calibri" panose="020F0502020204030204" pitchFamily="34" charset="0"/>
              </a:rPr>
              <a:t>- check if they have the access to UI, Open the UI in your Local using AIMMS and see if it is working properly. Point out the Error, resolve it and Host the UI in AIMMS Pro and share the new link with  the users.</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Report to Supervisor if any recent Data is Missing.</a:t>
            </a:r>
          </a:p>
        </p:txBody>
      </p:sp>
    </p:spTree>
    <p:extLst>
      <p:ext uri="{BB962C8B-B14F-4D97-AF65-F5344CB8AC3E}">
        <p14:creationId xmlns:p14="http://schemas.microsoft.com/office/powerpoint/2010/main" val="2508688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A5CC16-9B41-4283-0F38-52717F8174FE}"/>
              </a:ext>
            </a:extLst>
          </p:cNvPr>
          <p:cNvSpPr>
            <a:spLocks noGrp="1"/>
          </p:cNvSpPr>
          <p:nvPr>
            <p:ph type="sldNum" sz="quarter" idx="12"/>
          </p:nvPr>
        </p:nvSpPr>
        <p:spPr/>
        <p:txBody>
          <a:bodyPr/>
          <a:lstStyle/>
          <a:p>
            <a:fld id="{FC7ADEF6-E0E7-3E43-981F-EE09481EC5AA}" type="slidenum">
              <a:rPr lang="en-US" smtClean="0"/>
              <a:t>2</a:t>
            </a:fld>
            <a:endParaRPr lang="en-US"/>
          </a:p>
        </p:txBody>
      </p:sp>
      <p:sp>
        <p:nvSpPr>
          <p:cNvPr id="3" name="TextBox 2">
            <a:extLst>
              <a:ext uri="{FF2B5EF4-FFF2-40B4-BE49-F238E27FC236}">
                <a16:creationId xmlns:a16="http://schemas.microsoft.com/office/drawing/2014/main" id="{65BF8D6F-376E-25F8-4462-8BE1CFA0C48F}"/>
              </a:ext>
            </a:extLst>
          </p:cNvPr>
          <p:cNvSpPr txBox="1"/>
          <p:nvPr/>
        </p:nvSpPr>
        <p:spPr>
          <a:xfrm>
            <a:off x="0" y="67807"/>
            <a:ext cx="11828263" cy="523220"/>
          </a:xfrm>
          <a:prstGeom prst="rect">
            <a:avLst/>
          </a:prstGeom>
          <a:noFill/>
        </p:spPr>
        <p:txBody>
          <a:bodyPr wrap="square">
            <a:spAutoFit/>
          </a:bodyPr>
          <a:lstStyle/>
          <a:p>
            <a:r>
              <a:rPr kumimoji="0" lang="en-IN" sz="2800" b="1" i="0" u="none" strike="noStrike" kern="0" cap="none" spc="0" normalizeH="0" baseline="0" noProof="0" dirty="0">
                <a:ln>
                  <a:noFill/>
                </a:ln>
                <a:solidFill>
                  <a:srgbClr val="3D7EDB"/>
                </a:solidFill>
                <a:effectLst/>
                <a:uLnTx/>
                <a:uFillTx/>
                <a:latin typeface="Arial" pitchFamily="34" charset="0"/>
                <a:ea typeface="+mj-ea"/>
                <a:cs typeface="Arial" pitchFamily="34" charset="0"/>
              </a:rPr>
              <a:t>Modes of Daily Collection</a:t>
            </a:r>
            <a:endParaRPr lang="en-IN" sz="2800" dirty="0"/>
          </a:p>
        </p:txBody>
      </p:sp>
      <p:grpSp>
        <p:nvGrpSpPr>
          <p:cNvPr id="4" name="Group 3">
            <a:extLst>
              <a:ext uri="{FF2B5EF4-FFF2-40B4-BE49-F238E27FC236}">
                <a16:creationId xmlns:a16="http://schemas.microsoft.com/office/drawing/2014/main" id="{02AF2361-E608-F05E-86BA-613691311CD0}"/>
              </a:ext>
            </a:extLst>
          </p:cNvPr>
          <p:cNvGrpSpPr/>
          <p:nvPr/>
        </p:nvGrpSpPr>
        <p:grpSpPr>
          <a:xfrm>
            <a:off x="797807" y="897392"/>
            <a:ext cx="2245072" cy="1122536"/>
            <a:chOff x="34830" y="-283801"/>
            <a:chExt cx="2245072" cy="1122536"/>
          </a:xfrm>
          <a:solidFill>
            <a:schemeClr val="tx2">
              <a:lumMod val="60000"/>
              <a:lumOff val="40000"/>
            </a:schemeClr>
          </a:solidFill>
        </p:grpSpPr>
        <p:sp>
          <p:nvSpPr>
            <p:cNvPr id="30" name="Rectangle: Rounded Corners 29">
              <a:extLst>
                <a:ext uri="{FF2B5EF4-FFF2-40B4-BE49-F238E27FC236}">
                  <a16:creationId xmlns:a16="http://schemas.microsoft.com/office/drawing/2014/main" id="{D10E9A3F-D8C5-AF42-1407-0D0A6626F977}"/>
                </a:ext>
              </a:extLst>
            </p:cNvPr>
            <p:cNvSpPr/>
            <p:nvPr/>
          </p:nvSpPr>
          <p:spPr>
            <a:xfrm>
              <a:off x="34830" y="-283801"/>
              <a:ext cx="2245072" cy="1122536"/>
            </a:xfrm>
            <a:prstGeom prst="roundRect">
              <a:avLst>
                <a:gd name="adj" fmla="val 10000"/>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1" name="Rectangle: Rounded Corners 4">
              <a:extLst>
                <a:ext uri="{FF2B5EF4-FFF2-40B4-BE49-F238E27FC236}">
                  <a16:creationId xmlns:a16="http://schemas.microsoft.com/office/drawing/2014/main" id="{8C57F80E-366F-A984-81CB-CE56719FA8C8}"/>
                </a:ext>
              </a:extLst>
            </p:cNvPr>
            <p:cNvSpPr txBox="1"/>
            <p:nvPr/>
          </p:nvSpPr>
          <p:spPr>
            <a:xfrm>
              <a:off x="67708" y="-250923"/>
              <a:ext cx="2179316" cy="1056780"/>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IN" sz="2600" kern="1200" dirty="0"/>
                <a:t>Cash </a:t>
              </a:r>
            </a:p>
          </p:txBody>
        </p:sp>
      </p:grpSp>
      <p:grpSp>
        <p:nvGrpSpPr>
          <p:cNvPr id="6" name="Group 5">
            <a:extLst>
              <a:ext uri="{FF2B5EF4-FFF2-40B4-BE49-F238E27FC236}">
                <a16:creationId xmlns:a16="http://schemas.microsoft.com/office/drawing/2014/main" id="{C088B2FB-1BD9-9296-F89B-2330F3EFC34B}"/>
              </a:ext>
            </a:extLst>
          </p:cNvPr>
          <p:cNvGrpSpPr/>
          <p:nvPr/>
        </p:nvGrpSpPr>
        <p:grpSpPr>
          <a:xfrm>
            <a:off x="3708971" y="904745"/>
            <a:ext cx="8119291" cy="1122536"/>
            <a:chOff x="450967" y="2388124"/>
            <a:chExt cx="1796057" cy="1122536"/>
          </a:xfrm>
        </p:grpSpPr>
        <p:sp>
          <p:nvSpPr>
            <p:cNvPr id="28" name="Rectangle: Rounded Corners 27">
              <a:extLst>
                <a:ext uri="{FF2B5EF4-FFF2-40B4-BE49-F238E27FC236}">
                  <a16:creationId xmlns:a16="http://schemas.microsoft.com/office/drawing/2014/main" id="{4BB02437-276F-5EDD-FDD3-6B6B8892B06B}"/>
                </a:ext>
              </a:extLst>
            </p:cNvPr>
            <p:cNvSpPr/>
            <p:nvPr/>
          </p:nvSpPr>
          <p:spPr>
            <a:xfrm>
              <a:off x="450967" y="2388124"/>
              <a:ext cx="1796057" cy="1122536"/>
            </a:xfrm>
            <a:prstGeom prst="roundRect">
              <a:avLst>
                <a:gd name="adj" fmla="val 10000"/>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9" name="Rectangle: Rounded Corners 7">
              <a:extLst>
                <a:ext uri="{FF2B5EF4-FFF2-40B4-BE49-F238E27FC236}">
                  <a16:creationId xmlns:a16="http://schemas.microsoft.com/office/drawing/2014/main" id="{C2BDE024-478B-78AB-C1CE-A2040E2D043E}"/>
                </a:ext>
              </a:extLst>
            </p:cNvPr>
            <p:cNvSpPr txBox="1"/>
            <p:nvPr/>
          </p:nvSpPr>
          <p:spPr>
            <a:xfrm>
              <a:off x="483845" y="2421002"/>
              <a:ext cx="1730301" cy="105678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Purchase and payment for material is done instantly on same day.</a:t>
              </a:r>
              <a:br>
                <a:rPr lang="en-US" sz="2000" kern="1200" dirty="0">
                  <a:latin typeface="Calibri" panose="020F0502020204030204" pitchFamily="34" charset="0"/>
                  <a:ea typeface="Calibri" panose="020F0502020204030204" pitchFamily="34" charset="0"/>
                  <a:cs typeface="Calibri" panose="020F0502020204030204" pitchFamily="34" charset="0"/>
                </a:rPr>
              </a:br>
              <a:r>
                <a:rPr lang="en-US" sz="2000" kern="1200" dirty="0">
                  <a:latin typeface="Calibri" panose="020F0502020204030204" pitchFamily="34" charset="0"/>
                  <a:ea typeface="Calibri" panose="020F0502020204030204" pitchFamily="34" charset="0"/>
                  <a:cs typeface="Calibri" panose="020F0502020204030204" pitchFamily="34" charset="0"/>
                </a:rPr>
                <a:t>(generally small customers)</a:t>
              </a:r>
              <a:endParaRPr lang="en-IN" sz="2000" kern="1200"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7" name="Group 6">
            <a:extLst>
              <a:ext uri="{FF2B5EF4-FFF2-40B4-BE49-F238E27FC236}">
                <a16:creationId xmlns:a16="http://schemas.microsoft.com/office/drawing/2014/main" id="{6364188D-7D30-F091-170A-2A7C42D714D1}"/>
              </a:ext>
            </a:extLst>
          </p:cNvPr>
          <p:cNvGrpSpPr/>
          <p:nvPr/>
        </p:nvGrpSpPr>
        <p:grpSpPr>
          <a:xfrm>
            <a:off x="797807" y="2305012"/>
            <a:ext cx="2245072" cy="1122536"/>
            <a:chOff x="2808293" y="984954"/>
            <a:chExt cx="2245072" cy="1122536"/>
          </a:xfrm>
          <a:solidFill>
            <a:schemeClr val="tx2">
              <a:lumMod val="60000"/>
              <a:lumOff val="40000"/>
            </a:schemeClr>
          </a:solidFill>
        </p:grpSpPr>
        <p:sp>
          <p:nvSpPr>
            <p:cNvPr id="26" name="Rectangle: Rounded Corners 25">
              <a:extLst>
                <a:ext uri="{FF2B5EF4-FFF2-40B4-BE49-F238E27FC236}">
                  <a16:creationId xmlns:a16="http://schemas.microsoft.com/office/drawing/2014/main" id="{C6012B93-4141-D895-A411-E0F04CF00B1D}"/>
                </a:ext>
              </a:extLst>
            </p:cNvPr>
            <p:cNvSpPr/>
            <p:nvPr/>
          </p:nvSpPr>
          <p:spPr>
            <a:xfrm>
              <a:off x="2808293" y="984954"/>
              <a:ext cx="2245072" cy="1122536"/>
            </a:xfrm>
            <a:prstGeom prst="roundRect">
              <a:avLst>
                <a:gd name="adj" fmla="val 10000"/>
              </a:avLst>
            </a:prstGeom>
            <a:grpFill/>
            <a:ln>
              <a:solidFill>
                <a:srgbClr val="C00000"/>
              </a:solidFill>
            </a:ln>
          </p:spPr>
          <p:style>
            <a:lnRef idx="2">
              <a:schemeClr val="lt1">
                <a:hueOff val="0"/>
                <a:satOff val="0"/>
                <a:lumOff val="0"/>
                <a:alphaOff val="0"/>
              </a:schemeClr>
            </a:lnRef>
            <a:fillRef idx="1">
              <a:schemeClr val="accent2">
                <a:hueOff val="1560506"/>
                <a:satOff val="-1946"/>
                <a:lumOff val="458"/>
                <a:alphaOff val="0"/>
              </a:schemeClr>
            </a:fillRef>
            <a:effectRef idx="0">
              <a:schemeClr val="accent2">
                <a:hueOff val="1560506"/>
                <a:satOff val="-1946"/>
                <a:lumOff val="458"/>
                <a:alphaOff val="0"/>
              </a:schemeClr>
            </a:effectRef>
            <a:fontRef idx="minor">
              <a:schemeClr val="lt1"/>
            </a:fontRef>
          </p:style>
        </p:sp>
        <p:sp>
          <p:nvSpPr>
            <p:cNvPr id="27" name="Rectangle: Rounded Corners 9">
              <a:extLst>
                <a:ext uri="{FF2B5EF4-FFF2-40B4-BE49-F238E27FC236}">
                  <a16:creationId xmlns:a16="http://schemas.microsoft.com/office/drawing/2014/main" id="{772EC058-FF3E-A117-DA1A-ABFA5468771C}"/>
                </a:ext>
              </a:extLst>
            </p:cNvPr>
            <p:cNvSpPr txBox="1"/>
            <p:nvPr/>
          </p:nvSpPr>
          <p:spPr>
            <a:xfrm>
              <a:off x="2841171" y="1017832"/>
              <a:ext cx="2179316" cy="1056780"/>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IN" sz="2600" kern="1200" dirty="0"/>
                <a:t>LC discounting</a:t>
              </a:r>
            </a:p>
          </p:txBody>
        </p:sp>
      </p:grpSp>
      <p:grpSp>
        <p:nvGrpSpPr>
          <p:cNvPr id="9" name="Group 8">
            <a:extLst>
              <a:ext uri="{FF2B5EF4-FFF2-40B4-BE49-F238E27FC236}">
                <a16:creationId xmlns:a16="http://schemas.microsoft.com/office/drawing/2014/main" id="{B0D32830-7CF4-C704-515A-B14A59AD87C7}"/>
              </a:ext>
            </a:extLst>
          </p:cNvPr>
          <p:cNvGrpSpPr/>
          <p:nvPr/>
        </p:nvGrpSpPr>
        <p:grpSpPr>
          <a:xfrm>
            <a:off x="3708971" y="2324771"/>
            <a:ext cx="8155668" cy="1122536"/>
            <a:chOff x="3257308" y="2388124"/>
            <a:chExt cx="1796057" cy="1122536"/>
          </a:xfrm>
        </p:grpSpPr>
        <p:sp>
          <p:nvSpPr>
            <p:cNvPr id="24" name="Rectangle: Rounded Corners 23">
              <a:extLst>
                <a:ext uri="{FF2B5EF4-FFF2-40B4-BE49-F238E27FC236}">
                  <a16:creationId xmlns:a16="http://schemas.microsoft.com/office/drawing/2014/main" id="{CB41273F-93AF-561E-FDC8-C13B65240C3C}"/>
                </a:ext>
              </a:extLst>
            </p:cNvPr>
            <p:cNvSpPr/>
            <p:nvPr/>
          </p:nvSpPr>
          <p:spPr>
            <a:xfrm>
              <a:off x="3257308" y="2388124"/>
              <a:ext cx="1796057" cy="1122536"/>
            </a:xfrm>
            <a:prstGeom prst="roundRect">
              <a:avLst>
                <a:gd name="adj" fmla="val 10000"/>
              </a:avLst>
            </a:prstGeom>
          </p:spPr>
          <p:style>
            <a:lnRef idx="2">
              <a:schemeClr val="accent2">
                <a:hueOff val="1560506"/>
                <a:satOff val="-1946"/>
                <a:lumOff val="45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5" name="Rectangle: Rounded Corners 12">
              <a:extLst>
                <a:ext uri="{FF2B5EF4-FFF2-40B4-BE49-F238E27FC236}">
                  <a16:creationId xmlns:a16="http://schemas.microsoft.com/office/drawing/2014/main" id="{BE764A42-E44D-AED1-210A-1BE05EA64AC0}"/>
                </a:ext>
              </a:extLst>
            </p:cNvPr>
            <p:cNvSpPr txBox="1"/>
            <p:nvPr/>
          </p:nvSpPr>
          <p:spPr>
            <a:xfrm>
              <a:off x="3290186" y="2421002"/>
              <a:ext cx="1730301" cy="105678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2000" kern="1200" dirty="0">
                  <a:latin typeface="Calibri" panose="020F0502020204030204" pitchFamily="34" charset="0"/>
                  <a:ea typeface="Calibri" panose="020F0502020204030204" pitchFamily="34" charset="0"/>
                  <a:cs typeface="Calibri" panose="020F0502020204030204" pitchFamily="34" charset="0"/>
                </a:rPr>
                <a:t>Letter of credit is a short term credit facility provided </a:t>
              </a:r>
              <a:r>
                <a:rPr lang="en-IN" sz="2000" kern="1200" dirty="0">
                  <a:solidFill>
                    <a:prstClr val="black">
                      <a:hueOff val="0"/>
                      <a:satOff val="0"/>
                      <a:lumOff val="0"/>
                      <a:alphaOff val="0"/>
                    </a:prstClr>
                  </a:solidFill>
                  <a:latin typeface="Calibri" panose="020F0502020204030204" pitchFamily="34" charset="0"/>
                  <a:ea typeface="Calibri" panose="020F0502020204030204" pitchFamily="34" charset="0"/>
                  <a:cs typeface="Calibri" panose="020F0502020204030204" pitchFamily="34" charset="0"/>
                </a:rPr>
                <a:t>by</a:t>
              </a:r>
              <a:r>
                <a:rPr lang="en-IN" sz="2000" kern="1200" dirty="0">
                  <a:latin typeface="Calibri" panose="020F0502020204030204" pitchFamily="34" charset="0"/>
                  <a:ea typeface="Calibri" panose="020F0502020204030204" pitchFamily="34" charset="0"/>
                  <a:cs typeface="Calibri" panose="020F0502020204030204" pitchFamily="34" charset="0"/>
                </a:rPr>
                <a:t> the bank to beneficiary(Customer).</a:t>
              </a:r>
            </a:p>
          </p:txBody>
        </p:sp>
      </p:grpSp>
      <p:grpSp>
        <p:nvGrpSpPr>
          <p:cNvPr id="10" name="Group 9">
            <a:extLst>
              <a:ext uri="{FF2B5EF4-FFF2-40B4-BE49-F238E27FC236}">
                <a16:creationId xmlns:a16="http://schemas.microsoft.com/office/drawing/2014/main" id="{E0A9EA50-22DA-D46E-FC56-320E18876B38}"/>
              </a:ext>
            </a:extLst>
          </p:cNvPr>
          <p:cNvGrpSpPr/>
          <p:nvPr/>
        </p:nvGrpSpPr>
        <p:grpSpPr>
          <a:xfrm>
            <a:off x="771763" y="3738938"/>
            <a:ext cx="2245072" cy="1122536"/>
            <a:chOff x="5614634" y="984954"/>
            <a:chExt cx="2245072" cy="1122536"/>
          </a:xfrm>
          <a:solidFill>
            <a:schemeClr val="tx2">
              <a:lumMod val="60000"/>
              <a:lumOff val="40000"/>
            </a:schemeClr>
          </a:solidFill>
        </p:grpSpPr>
        <p:sp>
          <p:nvSpPr>
            <p:cNvPr id="22" name="Rectangle: Rounded Corners 21">
              <a:extLst>
                <a:ext uri="{FF2B5EF4-FFF2-40B4-BE49-F238E27FC236}">
                  <a16:creationId xmlns:a16="http://schemas.microsoft.com/office/drawing/2014/main" id="{1C80C718-DC09-55A7-E61A-8099055AEEA4}"/>
                </a:ext>
              </a:extLst>
            </p:cNvPr>
            <p:cNvSpPr/>
            <p:nvPr/>
          </p:nvSpPr>
          <p:spPr>
            <a:xfrm>
              <a:off x="5614634" y="984954"/>
              <a:ext cx="2245072" cy="1122536"/>
            </a:xfrm>
            <a:prstGeom prst="roundRect">
              <a:avLst>
                <a:gd name="adj" fmla="val 10000"/>
              </a:avLst>
            </a:prstGeom>
            <a:grpFill/>
            <a:ln>
              <a:solidFill>
                <a:srgbClr val="C00000"/>
              </a:solidFill>
            </a:ln>
          </p:spPr>
          <p:style>
            <a:lnRef idx="2">
              <a:schemeClr val="lt1">
                <a:hueOff val="0"/>
                <a:satOff val="0"/>
                <a:lumOff val="0"/>
                <a:alphaOff val="0"/>
              </a:schemeClr>
            </a:lnRef>
            <a:fillRef idx="1">
              <a:schemeClr val="accent2">
                <a:hueOff val="3121013"/>
                <a:satOff val="-3893"/>
                <a:lumOff val="915"/>
                <a:alphaOff val="0"/>
              </a:schemeClr>
            </a:fillRef>
            <a:effectRef idx="0">
              <a:schemeClr val="accent2">
                <a:hueOff val="3121013"/>
                <a:satOff val="-3893"/>
                <a:lumOff val="915"/>
                <a:alphaOff val="0"/>
              </a:schemeClr>
            </a:effectRef>
            <a:fontRef idx="minor">
              <a:schemeClr val="lt1"/>
            </a:fontRef>
          </p:style>
        </p:sp>
        <p:sp>
          <p:nvSpPr>
            <p:cNvPr id="23" name="Rectangle: Rounded Corners 14">
              <a:extLst>
                <a:ext uri="{FF2B5EF4-FFF2-40B4-BE49-F238E27FC236}">
                  <a16:creationId xmlns:a16="http://schemas.microsoft.com/office/drawing/2014/main" id="{5DD40AF9-1467-DD32-DE23-08E5C337228B}"/>
                </a:ext>
              </a:extLst>
            </p:cNvPr>
            <p:cNvSpPr txBox="1"/>
            <p:nvPr/>
          </p:nvSpPr>
          <p:spPr>
            <a:xfrm>
              <a:off x="5647512" y="1017832"/>
              <a:ext cx="2179316" cy="1056780"/>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IN" sz="2600" kern="1200" dirty="0"/>
                <a:t>Dues from Credit sales</a:t>
              </a:r>
            </a:p>
          </p:txBody>
        </p:sp>
      </p:grpSp>
      <p:grpSp>
        <p:nvGrpSpPr>
          <p:cNvPr id="12" name="Group 11">
            <a:extLst>
              <a:ext uri="{FF2B5EF4-FFF2-40B4-BE49-F238E27FC236}">
                <a16:creationId xmlns:a16="http://schemas.microsoft.com/office/drawing/2014/main" id="{9BDDD9A0-B115-062C-6944-8CA12F93E02C}"/>
              </a:ext>
            </a:extLst>
          </p:cNvPr>
          <p:cNvGrpSpPr/>
          <p:nvPr/>
        </p:nvGrpSpPr>
        <p:grpSpPr>
          <a:xfrm>
            <a:off x="3672594" y="3771035"/>
            <a:ext cx="8155668" cy="1122536"/>
            <a:chOff x="6063648" y="2388124"/>
            <a:chExt cx="1796057" cy="1122536"/>
          </a:xfrm>
        </p:grpSpPr>
        <p:sp>
          <p:nvSpPr>
            <p:cNvPr id="20" name="Rectangle: Rounded Corners 19">
              <a:extLst>
                <a:ext uri="{FF2B5EF4-FFF2-40B4-BE49-F238E27FC236}">
                  <a16:creationId xmlns:a16="http://schemas.microsoft.com/office/drawing/2014/main" id="{F9A1A985-7249-2B42-50C4-9D896AB76A44}"/>
                </a:ext>
              </a:extLst>
            </p:cNvPr>
            <p:cNvSpPr/>
            <p:nvPr/>
          </p:nvSpPr>
          <p:spPr>
            <a:xfrm>
              <a:off x="6063648" y="2388124"/>
              <a:ext cx="1796057" cy="1122536"/>
            </a:xfrm>
            <a:prstGeom prst="roundRect">
              <a:avLst>
                <a:gd name="adj" fmla="val 10000"/>
              </a:avLst>
            </a:prstGeom>
          </p:spPr>
          <p:style>
            <a:lnRef idx="2">
              <a:schemeClr val="accent2">
                <a:hueOff val="3121013"/>
                <a:satOff val="-3893"/>
                <a:lumOff val="91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1" name="Rectangle: Rounded Corners 17">
              <a:extLst>
                <a:ext uri="{FF2B5EF4-FFF2-40B4-BE49-F238E27FC236}">
                  <a16:creationId xmlns:a16="http://schemas.microsoft.com/office/drawing/2014/main" id="{7C77259C-52C6-B072-FE86-872BF761DAB3}"/>
                </a:ext>
              </a:extLst>
            </p:cNvPr>
            <p:cNvSpPr txBox="1"/>
            <p:nvPr/>
          </p:nvSpPr>
          <p:spPr>
            <a:xfrm>
              <a:off x="6096526" y="2421002"/>
              <a:ext cx="1730301" cy="105678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Credit period of 15/30/45/90 days is offered after the invoice is raised. generally large customers. (Known before hand)</a:t>
              </a:r>
              <a:endParaRPr lang="en-IN" sz="2000" kern="1200"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13" name="Group 12">
            <a:extLst>
              <a:ext uri="{FF2B5EF4-FFF2-40B4-BE49-F238E27FC236}">
                <a16:creationId xmlns:a16="http://schemas.microsoft.com/office/drawing/2014/main" id="{0AED706C-9288-4967-A26C-10654694731D}"/>
              </a:ext>
            </a:extLst>
          </p:cNvPr>
          <p:cNvGrpSpPr/>
          <p:nvPr/>
        </p:nvGrpSpPr>
        <p:grpSpPr>
          <a:xfrm>
            <a:off x="771763" y="5135308"/>
            <a:ext cx="2245072" cy="1122536"/>
            <a:chOff x="8420974" y="984954"/>
            <a:chExt cx="2245072" cy="1122536"/>
          </a:xfrm>
          <a:solidFill>
            <a:schemeClr val="tx2">
              <a:lumMod val="60000"/>
              <a:lumOff val="40000"/>
            </a:schemeClr>
          </a:solidFill>
        </p:grpSpPr>
        <p:sp>
          <p:nvSpPr>
            <p:cNvPr id="18" name="Rectangle: Rounded Corners 17">
              <a:extLst>
                <a:ext uri="{FF2B5EF4-FFF2-40B4-BE49-F238E27FC236}">
                  <a16:creationId xmlns:a16="http://schemas.microsoft.com/office/drawing/2014/main" id="{180416F3-1B0A-2E4D-9A9A-AEBBEC5C78B9}"/>
                </a:ext>
              </a:extLst>
            </p:cNvPr>
            <p:cNvSpPr/>
            <p:nvPr/>
          </p:nvSpPr>
          <p:spPr>
            <a:xfrm>
              <a:off x="8420974" y="984954"/>
              <a:ext cx="2245072" cy="1122536"/>
            </a:xfrm>
            <a:prstGeom prst="roundRect">
              <a:avLst>
                <a:gd name="adj" fmla="val 10000"/>
              </a:avLst>
            </a:prstGeom>
            <a:grpFill/>
            <a:ln>
              <a:solidFill>
                <a:schemeClr val="accent6">
                  <a:lumMod val="75000"/>
                </a:schemeClr>
              </a:solidFill>
            </a:ln>
          </p:spPr>
          <p:style>
            <a:lnRef idx="2">
              <a:schemeClr val="lt1">
                <a:hueOff val="0"/>
                <a:satOff val="0"/>
                <a:lumOff val="0"/>
                <a:alphaOff val="0"/>
              </a:schemeClr>
            </a:lnRef>
            <a:fillRef idx="1">
              <a:schemeClr val="accent2">
                <a:hueOff val="4681519"/>
                <a:satOff val="-5839"/>
                <a:lumOff val="1373"/>
                <a:alphaOff val="0"/>
              </a:schemeClr>
            </a:fillRef>
            <a:effectRef idx="0">
              <a:schemeClr val="accent2">
                <a:hueOff val="4681519"/>
                <a:satOff val="-5839"/>
                <a:lumOff val="1373"/>
                <a:alphaOff val="0"/>
              </a:schemeClr>
            </a:effectRef>
            <a:fontRef idx="minor">
              <a:schemeClr val="lt1"/>
            </a:fontRef>
          </p:style>
        </p:sp>
        <p:sp>
          <p:nvSpPr>
            <p:cNvPr id="19" name="Rectangle: Rounded Corners 19">
              <a:extLst>
                <a:ext uri="{FF2B5EF4-FFF2-40B4-BE49-F238E27FC236}">
                  <a16:creationId xmlns:a16="http://schemas.microsoft.com/office/drawing/2014/main" id="{A763CD17-D0DD-F980-5EA7-E3975FED9D4F}"/>
                </a:ext>
              </a:extLst>
            </p:cNvPr>
            <p:cNvSpPr txBox="1"/>
            <p:nvPr/>
          </p:nvSpPr>
          <p:spPr>
            <a:xfrm>
              <a:off x="8453852" y="1017832"/>
              <a:ext cx="2179316" cy="1056780"/>
            </a:xfrm>
            <a:prstGeom prst="rect">
              <a:avLst/>
            </a:prstGeom>
            <a:grpFill/>
            <a:ln>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IN" sz="2600" kern="1200" dirty="0"/>
                <a:t>Factoring through Banks </a:t>
              </a:r>
            </a:p>
          </p:txBody>
        </p:sp>
      </p:grpSp>
      <p:grpSp>
        <p:nvGrpSpPr>
          <p:cNvPr id="15" name="Group 14">
            <a:extLst>
              <a:ext uri="{FF2B5EF4-FFF2-40B4-BE49-F238E27FC236}">
                <a16:creationId xmlns:a16="http://schemas.microsoft.com/office/drawing/2014/main" id="{2E0466AD-7C47-AC08-277A-93E06FB6FCAA}"/>
              </a:ext>
            </a:extLst>
          </p:cNvPr>
          <p:cNvGrpSpPr/>
          <p:nvPr/>
        </p:nvGrpSpPr>
        <p:grpSpPr>
          <a:xfrm>
            <a:off x="3672594" y="5122512"/>
            <a:ext cx="8155669" cy="1122536"/>
            <a:chOff x="8869988" y="2388124"/>
            <a:chExt cx="1796057" cy="1122536"/>
          </a:xfrm>
        </p:grpSpPr>
        <p:sp>
          <p:nvSpPr>
            <p:cNvPr id="16" name="Rectangle: Rounded Corners 15">
              <a:extLst>
                <a:ext uri="{FF2B5EF4-FFF2-40B4-BE49-F238E27FC236}">
                  <a16:creationId xmlns:a16="http://schemas.microsoft.com/office/drawing/2014/main" id="{6F510402-2E97-86C0-E68D-7424349B047B}"/>
                </a:ext>
              </a:extLst>
            </p:cNvPr>
            <p:cNvSpPr/>
            <p:nvPr/>
          </p:nvSpPr>
          <p:spPr>
            <a:xfrm>
              <a:off x="8869988" y="2388124"/>
              <a:ext cx="1796057" cy="1122536"/>
            </a:xfrm>
            <a:prstGeom prst="roundRect">
              <a:avLst>
                <a:gd name="adj" fmla="val 10000"/>
              </a:avLst>
            </a:prstGeom>
          </p:spPr>
          <p:style>
            <a:lnRef idx="2">
              <a:schemeClr val="accent2">
                <a:hueOff val="4681519"/>
                <a:satOff val="-5839"/>
                <a:lumOff val="137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7" name="Rectangle: Rounded Corners 22">
              <a:extLst>
                <a:ext uri="{FF2B5EF4-FFF2-40B4-BE49-F238E27FC236}">
                  <a16:creationId xmlns:a16="http://schemas.microsoft.com/office/drawing/2014/main" id="{C6BB1AFA-0077-1D77-8B7A-C2104BFA88C1}"/>
                </a:ext>
              </a:extLst>
            </p:cNvPr>
            <p:cNvSpPr txBox="1"/>
            <p:nvPr/>
          </p:nvSpPr>
          <p:spPr>
            <a:xfrm>
              <a:off x="8902866" y="2421002"/>
              <a:ext cx="1730301" cy="105678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Money is raised from banks against the invoices generated.  (Known daily  morning at 10 am)</a:t>
              </a:r>
              <a:endParaRPr lang="en-IN" sz="2000" kern="1200" dirty="0">
                <a:latin typeface="Calibri" panose="020F0502020204030204" pitchFamily="34" charset="0"/>
                <a:ea typeface="Calibri" panose="020F0502020204030204" pitchFamily="34" charset="0"/>
                <a:cs typeface="Calibri" panose="020F0502020204030204" pitchFamily="34" charset="0"/>
              </a:endParaRPr>
            </a:p>
          </p:txBody>
        </p:sp>
      </p:grpSp>
      <p:cxnSp>
        <p:nvCxnSpPr>
          <p:cNvPr id="33" name="Straight Arrow Connector 32">
            <a:extLst>
              <a:ext uri="{FF2B5EF4-FFF2-40B4-BE49-F238E27FC236}">
                <a16:creationId xmlns:a16="http://schemas.microsoft.com/office/drawing/2014/main" id="{FCAEDF7C-64CD-11FF-91B4-C9A93FBFDA10}"/>
              </a:ext>
            </a:extLst>
          </p:cNvPr>
          <p:cNvCxnSpPr>
            <a:cxnSpLocks/>
            <a:stCxn id="30" idx="3"/>
            <a:endCxn id="28" idx="1"/>
          </p:cNvCxnSpPr>
          <p:nvPr/>
        </p:nvCxnSpPr>
        <p:spPr>
          <a:xfrm>
            <a:off x="3042879" y="1458660"/>
            <a:ext cx="666092" cy="7353"/>
          </a:xfrm>
          <a:prstGeom prst="straightConnector1">
            <a:avLst/>
          </a:prstGeom>
          <a:ln w="31750">
            <a:tailEnd type="triangle"/>
          </a:ln>
        </p:spPr>
        <p:style>
          <a:lnRef idx="1">
            <a:schemeClr val="accent6"/>
          </a:lnRef>
          <a:fillRef idx="0">
            <a:schemeClr val="accent6"/>
          </a:fillRef>
          <a:effectRef idx="0">
            <a:schemeClr val="accent6"/>
          </a:effectRef>
          <a:fontRef idx="minor">
            <a:schemeClr val="tx1"/>
          </a:fontRef>
        </p:style>
      </p:cxnSp>
      <p:cxnSp>
        <p:nvCxnSpPr>
          <p:cNvPr id="35" name="Straight Arrow Connector 34">
            <a:extLst>
              <a:ext uri="{FF2B5EF4-FFF2-40B4-BE49-F238E27FC236}">
                <a16:creationId xmlns:a16="http://schemas.microsoft.com/office/drawing/2014/main" id="{CCEA3AF1-42DF-FA61-62F9-BCF8B65978C9}"/>
              </a:ext>
            </a:extLst>
          </p:cNvPr>
          <p:cNvCxnSpPr>
            <a:cxnSpLocks/>
          </p:cNvCxnSpPr>
          <p:nvPr/>
        </p:nvCxnSpPr>
        <p:spPr>
          <a:xfrm>
            <a:off x="3075757" y="2894914"/>
            <a:ext cx="666092" cy="7353"/>
          </a:xfrm>
          <a:prstGeom prst="straightConnector1">
            <a:avLst/>
          </a:prstGeom>
          <a:ln w="31750">
            <a:tailEnd type="triangle"/>
          </a:ln>
        </p:spPr>
        <p:style>
          <a:lnRef idx="1">
            <a:schemeClr val="accent6"/>
          </a:lnRef>
          <a:fillRef idx="0">
            <a:schemeClr val="accent6"/>
          </a:fillRef>
          <a:effectRef idx="0">
            <a:schemeClr val="accent6"/>
          </a:effectRef>
          <a:fontRef idx="minor">
            <a:schemeClr val="tx1"/>
          </a:fontRef>
        </p:style>
      </p:cxnSp>
      <p:cxnSp>
        <p:nvCxnSpPr>
          <p:cNvPr id="36" name="Straight Arrow Connector 35">
            <a:extLst>
              <a:ext uri="{FF2B5EF4-FFF2-40B4-BE49-F238E27FC236}">
                <a16:creationId xmlns:a16="http://schemas.microsoft.com/office/drawing/2014/main" id="{F6494E60-C699-DEB4-81D4-78B6C2E8ACAB}"/>
              </a:ext>
            </a:extLst>
          </p:cNvPr>
          <p:cNvCxnSpPr>
            <a:cxnSpLocks/>
          </p:cNvCxnSpPr>
          <p:nvPr/>
        </p:nvCxnSpPr>
        <p:spPr>
          <a:xfrm>
            <a:off x="3016835" y="4323815"/>
            <a:ext cx="666092" cy="7353"/>
          </a:xfrm>
          <a:prstGeom prst="straightConnector1">
            <a:avLst/>
          </a:prstGeom>
          <a:ln w="31750">
            <a:tailEnd type="triangle"/>
          </a:ln>
        </p:spPr>
        <p:style>
          <a:lnRef idx="1">
            <a:schemeClr val="accent6"/>
          </a:lnRef>
          <a:fillRef idx="0">
            <a:schemeClr val="accent6"/>
          </a:fillRef>
          <a:effectRef idx="0">
            <a:schemeClr val="accent6"/>
          </a:effectRef>
          <a:fontRef idx="minor">
            <a:schemeClr val="tx1"/>
          </a:fontRef>
        </p:style>
      </p:cxnSp>
      <p:cxnSp>
        <p:nvCxnSpPr>
          <p:cNvPr id="37" name="Straight Arrow Connector 36">
            <a:extLst>
              <a:ext uri="{FF2B5EF4-FFF2-40B4-BE49-F238E27FC236}">
                <a16:creationId xmlns:a16="http://schemas.microsoft.com/office/drawing/2014/main" id="{BED43B26-9B74-E911-324F-FA136834450F}"/>
              </a:ext>
            </a:extLst>
          </p:cNvPr>
          <p:cNvCxnSpPr>
            <a:cxnSpLocks/>
          </p:cNvCxnSpPr>
          <p:nvPr/>
        </p:nvCxnSpPr>
        <p:spPr>
          <a:xfrm>
            <a:off x="3016835" y="5733860"/>
            <a:ext cx="666092" cy="7353"/>
          </a:xfrm>
          <a:prstGeom prst="straightConnector1">
            <a:avLst/>
          </a:prstGeom>
          <a:ln w="3175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636988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DC6E47-18BD-D61A-1EC4-F74C395C98FE}"/>
              </a:ext>
            </a:extLst>
          </p:cNvPr>
          <p:cNvSpPr>
            <a:spLocks noGrp="1"/>
          </p:cNvSpPr>
          <p:nvPr>
            <p:ph type="sldNum" sz="quarter" idx="12"/>
          </p:nvPr>
        </p:nvSpPr>
        <p:spPr/>
        <p:txBody>
          <a:bodyPr/>
          <a:lstStyle/>
          <a:p>
            <a:fld id="{FC7ADEF6-E0E7-3E43-981F-EE09481EC5AA}" type="slidenum">
              <a:rPr lang="en-US" smtClean="0"/>
              <a:t>3</a:t>
            </a:fld>
            <a:endParaRPr lang="en-US"/>
          </a:p>
        </p:txBody>
      </p:sp>
      <p:sp>
        <p:nvSpPr>
          <p:cNvPr id="3" name="TextBox 2">
            <a:extLst>
              <a:ext uri="{FF2B5EF4-FFF2-40B4-BE49-F238E27FC236}">
                <a16:creationId xmlns:a16="http://schemas.microsoft.com/office/drawing/2014/main" id="{E7E1CBC8-1181-6186-7943-9D406EC3CE96}"/>
              </a:ext>
            </a:extLst>
          </p:cNvPr>
          <p:cNvSpPr txBox="1"/>
          <p:nvPr/>
        </p:nvSpPr>
        <p:spPr>
          <a:xfrm>
            <a:off x="0" y="67807"/>
            <a:ext cx="11828263" cy="523220"/>
          </a:xfrm>
          <a:prstGeom prst="rect">
            <a:avLst/>
          </a:prstGeom>
          <a:noFill/>
        </p:spPr>
        <p:txBody>
          <a:bodyPr wrap="square">
            <a:spAutoFit/>
          </a:bodyPr>
          <a:lstStyle/>
          <a:p>
            <a:r>
              <a:rPr kumimoji="0" lang="en-IN" sz="2800" b="1" i="0" u="none" strike="noStrike" kern="0" cap="none" spc="0" normalizeH="0" baseline="0" noProof="0" dirty="0">
                <a:ln>
                  <a:noFill/>
                </a:ln>
                <a:solidFill>
                  <a:srgbClr val="3D7EDB"/>
                </a:solidFill>
                <a:effectLst/>
                <a:uLnTx/>
                <a:uFillTx/>
                <a:latin typeface="Arial" pitchFamily="34" charset="0"/>
                <a:ea typeface="+mj-ea"/>
                <a:cs typeface="Arial" pitchFamily="34" charset="0"/>
              </a:rPr>
              <a:t>Input Data Sources Used</a:t>
            </a:r>
            <a:endParaRPr lang="en-IN" sz="2800" dirty="0"/>
          </a:p>
        </p:txBody>
      </p:sp>
      <p:graphicFrame>
        <p:nvGraphicFramePr>
          <p:cNvPr id="4" name="Diagram 3">
            <a:extLst>
              <a:ext uri="{FF2B5EF4-FFF2-40B4-BE49-F238E27FC236}">
                <a16:creationId xmlns:a16="http://schemas.microsoft.com/office/drawing/2014/main" id="{AD0AB992-1CEE-C5EB-6BB0-D51C8C6C8EF8}"/>
              </a:ext>
            </a:extLst>
          </p:cNvPr>
          <p:cNvGraphicFramePr/>
          <p:nvPr>
            <p:extLst>
              <p:ext uri="{D42A27DB-BD31-4B8C-83A1-F6EECF244321}">
                <p14:modId xmlns:p14="http://schemas.microsoft.com/office/powerpoint/2010/main" val="2185827940"/>
              </p:ext>
            </p:extLst>
          </p:nvPr>
        </p:nvGraphicFramePr>
        <p:xfrm>
          <a:off x="49658" y="914676"/>
          <a:ext cx="12092683" cy="54191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819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A88BD7-B5D6-CDB2-5A39-B5D666D64B17}"/>
              </a:ext>
            </a:extLst>
          </p:cNvPr>
          <p:cNvSpPr>
            <a:spLocks noGrp="1"/>
          </p:cNvSpPr>
          <p:nvPr>
            <p:ph type="sldNum" sz="quarter" idx="12"/>
          </p:nvPr>
        </p:nvSpPr>
        <p:spPr/>
        <p:txBody>
          <a:bodyPr/>
          <a:lstStyle/>
          <a:p>
            <a:fld id="{FC7ADEF6-E0E7-3E43-981F-EE09481EC5AA}" type="slidenum">
              <a:rPr lang="en-US" smtClean="0"/>
              <a:t>4</a:t>
            </a:fld>
            <a:endParaRPr lang="en-US"/>
          </a:p>
        </p:txBody>
      </p:sp>
      <p:graphicFrame>
        <p:nvGraphicFramePr>
          <p:cNvPr id="3" name="Diagram 2">
            <a:extLst>
              <a:ext uri="{FF2B5EF4-FFF2-40B4-BE49-F238E27FC236}">
                <a16:creationId xmlns:a16="http://schemas.microsoft.com/office/drawing/2014/main" id="{8C47C7E5-C6D3-8527-3702-3FEF2BAAB7F6}"/>
              </a:ext>
            </a:extLst>
          </p:cNvPr>
          <p:cNvGraphicFramePr/>
          <p:nvPr>
            <p:extLst>
              <p:ext uri="{D42A27DB-BD31-4B8C-83A1-F6EECF244321}">
                <p14:modId xmlns:p14="http://schemas.microsoft.com/office/powerpoint/2010/main" val="3362752545"/>
              </p:ext>
            </p:extLst>
          </p:nvPr>
        </p:nvGraphicFramePr>
        <p:xfrm>
          <a:off x="265176" y="832105"/>
          <a:ext cx="11713464" cy="5285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Straight Arrow Connector 3">
            <a:extLst>
              <a:ext uri="{FF2B5EF4-FFF2-40B4-BE49-F238E27FC236}">
                <a16:creationId xmlns:a16="http://schemas.microsoft.com/office/drawing/2014/main" id="{58149D0D-CE94-69D3-96A7-96571CF93B19}"/>
              </a:ext>
            </a:extLst>
          </p:cNvPr>
          <p:cNvCxnSpPr>
            <a:cxnSpLocks/>
          </p:cNvCxnSpPr>
          <p:nvPr/>
        </p:nvCxnSpPr>
        <p:spPr>
          <a:xfrm>
            <a:off x="3289767" y="1348932"/>
            <a:ext cx="971337" cy="0"/>
          </a:xfrm>
          <a:prstGeom prst="straightConnector1">
            <a:avLst/>
          </a:prstGeom>
          <a:ln w="31750">
            <a:tailEnd type="triangle"/>
          </a:ln>
        </p:spPr>
        <p:style>
          <a:lnRef idx="1">
            <a:schemeClr val="accent6"/>
          </a:lnRef>
          <a:fillRef idx="0">
            <a:schemeClr val="accent6"/>
          </a:fillRef>
          <a:effectRef idx="0">
            <a:schemeClr val="accent6"/>
          </a:effectRef>
          <a:fontRef idx="minor">
            <a:schemeClr val="tx1"/>
          </a:fontRef>
        </p:style>
      </p:cxnSp>
      <p:cxnSp>
        <p:nvCxnSpPr>
          <p:cNvPr id="6" name="Straight Arrow Connector 5">
            <a:extLst>
              <a:ext uri="{FF2B5EF4-FFF2-40B4-BE49-F238E27FC236}">
                <a16:creationId xmlns:a16="http://schemas.microsoft.com/office/drawing/2014/main" id="{6963EE3C-6C8A-2B20-46BD-B31D16E7EBFF}"/>
              </a:ext>
            </a:extLst>
          </p:cNvPr>
          <p:cNvCxnSpPr>
            <a:cxnSpLocks/>
          </p:cNvCxnSpPr>
          <p:nvPr/>
        </p:nvCxnSpPr>
        <p:spPr>
          <a:xfrm>
            <a:off x="3289767" y="2443164"/>
            <a:ext cx="971337" cy="0"/>
          </a:xfrm>
          <a:prstGeom prst="straightConnector1">
            <a:avLst/>
          </a:prstGeom>
          <a:ln w="31750">
            <a:tailEnd type="triangle"/>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DCE5DD53-47C8-07AA-2FC7-97A906CF9A24}"/>
              </a:ext>
            </a:extLst>
          </p:cNvPr>
          <p:cNvCxnSpPr>
            <a:cxnSpLocks/>
          </p:cNvCxnSpPr>
          <p:nvPr/>
        </p:nvCxnSpPr>
        <p:spPr>
          <a:xfrm>
            <a:off x="3289767" y="3503869"/>
            <a:ext cx="971337" cy="0"/>
          </a:xfrm>
          <a:prstGeom prst="straightConnector1">
            <a:avLst/>
          </a:prstGeom>
          <a:ln w="31750">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5DE4F898-9E50-DEB5-7850-62D3EF341FED}"/>
              </a:ext>
            </a:extLst>
          </p:cNvPr>
          <p:cNvCxnSpPr>
            <a:cxnSpLocks/>
          </p:cNvCxnSpPr>
          <p:nvPr/>
        </p:nvCxnSpPr>
        <p:spPr>
          <a:xfrm>
            <a:off x="3289767" y="4564572"/>
            <a:ext cx="971337" cy="0"/>
          </a:xfrm>
          <a:prstGeom prst="straightConnector1">
            <a:avLst/>
          </a:prstGeom>
          <a:ln w="31750">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B81693A9-E320-A0BA-C206-0C4C99CD65C1}"/>
              </a:ext>
            </a:extLst>
          </p:cNvPr>
          <p:cNvCxnSpPr>
            <a:cxnSpLocks/>
          </p:cNvCxnSpPr>
          <p:nvPr/>
        </p:nvCxnSpPr>
        <p:spPr>
          <a:xfrm>
            <a:off x="3289766" y="5661852"/>
            <a:ext cx="971337" cy="0"/>
          </a:xfrm>
          <a:prstGeom prst="straightConnector1">
            <a:avLst/>
          </a:prstGeom>
          <a:ln w="31750">
            <a:tailEnd type="triangle"/>
          </a:ln>
        </p:spPr>
        <p:style>
          <a:lnRef idx="1">
            <a:schemeClr val="accent6"/>
          </a:lnRef>
          <a:fillRef idx="0">
            <a:schemeClr val="accent6"/>
          </a:fillRef>
          <a:effectRef idx="0">
            <a:schemeClr val="accent6"/>
          </a:effectRef>
          <a:fontRef idx="minor">
            <a:schemeClr val="tx1"/>
          </a:fontRef>
        </p:style>
      </p:cxnSp>
      <p:sp>
        <p:nvSpPr>
          <p:cNvPr id="10" name="TextBox 9">
            <a:extLst>
              <a:ext uri="{FF2B5EF4-FFF2-40B4-BE49-F238E27FC236}">
                <a16:creationId xmlns:a16="http://schemas.microsoft.com/office/drawing/2014/main" id="{0E972333-FEA6-CAEC-0873-E3DCBFCB6BB5}"/>
              </a:ext>
            </a:extLst>
          </p:cNvPr>
          <p:cNvSpPr txBox="1"/>
          <p:nvPr/>
        </p:nvSpPr>
        <p:spPr>
          <a:xfrm>
            <a:off x="0" y="67807"/>
            <a:ext cx="11828263" cy="523220"/>
          </a:xfrm>
          <a:prstGeom prst="rect">
            <a:avLst/>
          </a:prstGeom>
          <a:noFill/>
        </p:spPr>
        <p:txBody>
          <a:bodyPr wrap="square">
            <a:spAutoFit/>
          </a:bodyPr>
          <a:lstStyle/>
          <a:p>
            <a:r>
              <a:rPr kumimoji="0" lang="en-IN" sz="2800" b="1" i="0" u="none" strike="noStrike" kern="0" cap="none" spc="0" normalizeH="0" baseline="0" noProof="0" dirty="0">
                <a:ln>
                  <a:noFill/>
                </a:ln>
                <a:solidFill>
                  <a:srgbClr val="3D7EDB"/>
                </a:solidFill>
                <a:effectLst/>
                <a:uLnTx/>
                <a:uFillTx/>
                <a:latin typeface="Arial" pitchFamily="34" charset="0"/>
                <a:ea typeface="+mj-ea"/>
                <a:cs typeface="Arial" pitchFamily="34" charset="0"/>
              </a:rPr>
              <a:t>Features Generated</a:t>
            </a:r>
            <a:endParaRPr lang="en-IN" sz="2800" dirty="0"/>
          </a:p>
        </p:txBody>
      </p:sp>
    </p:spTree>
    <p:extLst>
      <p:ext uri="{BB962C8B-B14F-4D97-AF65-F5344CB8AC3E}">
        <p14:creationId xmlns:p14="http://schemas.microsoft.com/office/powerpoint/2010/main" val="1508136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F78BF0-791D-7DB1-9AEF-E2EAB19E32A5}"/>
              </a:ext>
            </a:extLst>
          </p:cNvPr>
          <p:cNvSpPr>
            <a:spLocks noGrp="1"/>
          </p:cNvSpPr>
          <p:nvPr>
            <p:ph type="sldNum" sz="quarter" idx="12"/>
          </p:nvPr>
        </p:nvSpPr>
        <p:spPr>
          <a:xfrm>
            <a:off x="2077469" y="6492875"/>
            <a:ext cx="2844800" cy="365125"/>
          </a:xfrm>
        </p:spPr>
        <p:txBody>
          <a:bodyPr/>
          <a:lstStyle/>
          <a:p>
            <a:fld id="{FC7ADEF6-E0E7-3E43-981F-EE09481EC5AA}" type="slidenum">
              <a:rPr lang="en-US" smtClean="0"/>
              <a:t>5</a:t>
            </a:fld>
            <a:endParaRPr lang="en-US"/>
          </a:p>
        </p:txBody>
      </p:sp>
      <p:sp>
        <p:nvSpPr>
          <p:cNvPr id="6" name="Rectangle 5">
            <a:extLst>
              <a:ext uri="{FF2B5EF4-FFF2-40B4-BE49-F238E27FC236}">
                <a16:creationId xmlns:a16="http://schemas.microsoft.com/office/drawing/2014/main" id="{88595B05-A4CE-5FD2-2913-B368181C5693}"/>
              </a:ext>
            </a:extLst>
          </p:cNvPr>
          <p:cNvSpPr/>
          <p:nvPr/>
        </p:nvSpPr>
        <p:spPr>
          <a:xfrm>
            <a:off x="8846197" y="954458"/>
            <a:ext cx="2422689" cy="659877"/>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libri" panose="020F0502020204030204" pitchFamily="34" charset="0"/>
                <a:cs typeface="Calibri" panose="020F0502020204030204" pitchFamily="34" charset="0"/>
              </a:rPr>
              <a:t>UI (Output)</a:t>
            </a:r>
            <a:endParaRPr lang="en-IN"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1B6A9394-8C39-6B4F-61AB-3031868C45B5}"/>
              </a:ext>
            </a:extLst>
          </p:cNvPr>
          <p:cNvSpPr/>
          <p:nvPr/>
        </p:nvSpPr>
        <p:spPr>
          <a:xfrm>
            <a:off x="5625122" y="2618060"/>
            <a:ext cx="2422689" cy="659877"/>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libri" panose="020F0502020204030204" pitchFamily="34" charset="0"/>
                <a:cs typeface="Calibri" panose="020F0502020204030204" pitchFamily="34" charset="0"/>
              </a:rPr>
              <a:t>Python Forecast Model</a:t>
            </a:r>
          </a:p>
          <a:p>
            <a:pPr algn="ctr"/>
            <a:r>
              <a:rPr lang="en-US" dirty="0">
                <a:latin typeface="Calibri" panose="020F0502020204030204" pitchFamily="34" charset="0"/>
                <a:cs typeface="Calibri" panose="020F0502020204030204" pitchFamily="34" charset="0"/>
              </a:rPr>
              <a:t>(Server 27)</a:t>
            </a:r>
            <a:endParaRPr lang="en-IN" dirty="0">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618A6ECA-F626-FCB4-F0AF-64DA834C2758}"/>
              </a:ext>
            </a:extLst>
          </p:cNvPr>
          <p:cNvSpPr/>
          <p:nvPr/>
        </p:nvSpPr>
        <p:spPr>
          <a:xfrm>
            <a:off x="399781" y="3609672"/>
            <a:ext cx="3784768" cy="2553264"/>
          </a:xfrm>
          <a:prstGeom prst="rect">
            <a:avLst/>
          </a:prstGeom>
          <a:solidFill>
            <a:schemeClr val="bg1">
              <a:lumMod val="95000"/>
            </a:schemeClr>
          </a:solidFill>
          <a:ln w="31750"/>
          <a:effectLst>
            <a:outerShdw blurRad="50800" dist="38100" dir="2700000" algn="tl" rotWithShape="0">
              <a:prstClr val="black">
                <a:alpha val="40000"/>
              </a:prstClr>
            </a:outerShdw>
            <a:softEdge rad="6350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N"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3B21AE44-17EC-C921-9881-DE21CD38E380}"/>
              </a:ext>
            </a:extLst>
          </p:cNvPr>
          <p:cNvSpPr/>
          <p:nvPr/>
        </p:nvSpPr>
        <p:spPr>
          <a:xfrm>
            <a:off x="435666" y="1731241"/>
            <a:ext cx="1970202" cy="471341"/>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libri" panose="020F0502020204030204" pitchFamily="34" charset="0"/>
                <a:cs typeface="Calibri" panose="020F0502020204030204" pitchFamily="34" charset="0"/>
              </a:rPr>
              <a:t>SAP</a:t>
            </a:r>
            <a:endParaRPr lang="en-IN" dirty="0">
              <a:latin typeface="Calibri" panose="020F0502020204030204" pitchFamily="34" charset="0"/>
              <a:cs typeface="Calibri" panose="020F0502020204030204" pitchFamily="34" charset="0"/>
            </a:endParaRPr>
          </a:p>
        </p:txBody>
      </p:sp>
      <p:cxnSp>
        <p:nvCxnSpPr>
          <p:cNvPr id="12" name="Straight Arrow Connector 11">
            <a:extLst>
              <a:ext uri="{FF2B5EF4-FFF2-40B4-BE49-F238E27FC236}">
                <a16:creationId xmlns:a16="http://schemas.microsoft.com/office/drawing/2014/main" id="{259367E4-A0DD-8A3A-2694-C49D6D8A0CD2}"/>
              </a:ext>
            </a:extLst>
          </p:cNvPr>
          <p:cNvCxnSpPr>
            <a:cxnSpLocks/>
            <a:stCxn id="9" idx="2"/>
          </p:cNvCxnSpPr>
          <p:nvPr/>
        </p:nvCxnSpPr>
        <p:spPr>
          <a:xfrm>
            <a:off x="1420767" y="2202582"/>
            <a:ext cx="12753" cy="143555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9E8196C-0409-8843-CE0E-627D2AAA75A5}"/>
              </a:ext>
            </a:extLst>
          </p:cNvPr>
          <p:cNvSpPr/>
          <p:nvPr/>
        </p:nvSpPr>
        <p:spPr>
          <a:xfrm>
            <a:off x="8846197" y="2478454"/>
            <a:ext cx="2422689" cy="659877"/>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libri" panose="020F0502020204030204" pitchFamily="34" charset="0"/>
                <a:cs typeface="Calibri" panose="020F0502020204030204" pitchFamily="34" charset="0"/>
              </a:rPr>
              <a:t>AIMMS</a:t>
            </a:r>
            <a:endParaRPr lang="en-IN" dirty="0">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36911EB5-D2B1-6A6E-0AA3-A12AD48F40F2}"/>
              </a:ext>
            </a:extLst>
          </p:cNvPr>
          <p:cNvSpPr/>
          <p:nvPr/>
        </p:nvSpPr>
        <p:spPr>
          <a:xfrm>
            <a:off x="8846198" y="3957678"/>
            <a:ext cx="2422689" cy="659877"/>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libri" panose="020F0502020204030204" pitchFamily="34" charset="0"/>
                <a:cs typeface="Calibri" panose="020F0502020204030204" pitchFamily="34" charset="0"/>
              </a:rPr>
              <a:t>Python Script</a:t>
            </a:r>
            <a:endParaRPr lang="en-IN" dirty="0">
              <a:latin typeface="Calibri" panose="020F0502020204030204" pitchFamily="34" charset="0"/>
              <a:cs typeface="Calibri" panose="020F0502020204030204" pitchFamily="34" charset="0"/>
            </a:endParaRPr>
          </a:p>
        </p:txBody>
      </p:sp>
      <p:cxnSp>
        <p:nvCxnSpPr>
          <p:cNvPr id="18" name="Straight Arrow Connector 17">
            <a:extLst>
              <a:ext uri="{FF2B5EF4-FFF2-40B4-BE49-F238E27FC236}">
                <a16:creationId xmlns:a16="http://schemas.microsoft.com/office/drawing/2014/main" id="{F5DA9CD5-BD04-6D34-C241-9DCC8C34A371}"/>
              </a:ext>
            </a:extLst>
          </p:cNvPr>
          <p:cNvCxnSpPr>
            <a:cxnSpLocks/>
            <a:stCxn id="7" idx="2"/>
            <a:endCxn id="5" idx="0"/>
          </p:cNvCxnSpPr>
          <p:nvPr/>
        </p:nvCxnSpPr>
        <p:spPr>
          <a:xfrm rot="5400000">
            <a:off x="3780241" y="2093923"/>
            <a:ext cx="1872213" cy="4240240"/>
          </a:xfrm>
          <a:prstGeom prst="bentConnector3">
            <a:avLst>
              <a:gd name="adj1" fmla="val 82235"/>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19BB0865-5BE4-3EF2-BA1A-25BE551DB1CF}"/>
              </a:ext>
            </a:extLst>
          </p:cNvPr>
          <p:cNvCxnSpPr>
            <a:cxnSpLocks/>
            <a:stCxn id="5" idx="3"/>
            <a:endCxn id="14" idx="2"/>
          </p:cNvCxnSpPr>
          <p:nvPr/>
        </p:nvCxnSpPr>
        <p:spPr>
          <a:xfrm flipV="1">
            <a:off x="3807571" y="4617555"/>
            <a:ext cx="6249972" cy="862534"/>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94E209F-9D85-9BBD-EF58-38EDB50E27BD}"/>
              </a:ext>
            </a:extLst>
          </p:cNvPr>
          <p:cNvCxnSpPr>
            <a:cxnSpLocks/>
            <a:stCxn id="4" idx="0"/>
            <a:endCxn id="7" idx="1"/>
          </p:cNvCxnSpPr>
          <p:nvPr/>
        </p:nvCxnSpPr>
        <p:spPr>
          <a:xfrm rot="5400000" flipH="1" flipV="1">
            <a:off x="3585628" y="1881361"/>
            <a:ext cx="972856" cy="3106132"/>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A9CD2D2-E06E-E48A-0CCE-28CA6A150AA3}"/>
              </a:ext>
            </a:extLst>
          </p:cNvPr>
          <p:cNvCxnSpPr>
            <a:cxnSpLocks/>
            <a:stCxn id="13" idx="0"/>
            <a:endCxn id="6" idx="2"/>
          </p:cNvCxnSpPr>
          <p:nvPr/>
        </p:nvCxnSpPr>
        <p:spPr>
          <a:xfrm flipV="1">
            <a:off x="10057542" y="1614335"/>
            <a:ext cx="0" cy="86411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2E15886-A155-C9A0-4EFA-CC15809AB1C6}"/>
              </a:ext>
            </a:extLst>
          </p:cNvPr>
          <p:cNvCxnSpPr>
            <a:cxnSpLocks/>
          </p:cNvCxnSpPr>
          <p:nvPr/>
        </p:nvCxnSpPr>
        <p:spPr>
          <a:xfrm flipV="1">
            <a:off x="10057541" y="3113596"/>
            <a:ext cx="0" cy="86411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25D60C5-4C7B-9519-BF93-49FB95C958AC}"/>
              </a:ext>
            </a:extLst>
          </p:cNvPr>
          <p:cNvSpPr txBox="1"/>
          <p:nvPr/>
        </p:nvSpPr>
        <p:spPr>
          <a:xfrm>
            <a:off x="0" y="67807"/>
            <a:ext cx="11828263" cy="523220"/>
          </a:xfrm>
          <a:prstGeom prst="rect">
            <a:avLst/>
          </a:prstGeom>
          <a:noFill/>
        </p:spPr>
        <p:txBody>
          <a:bodyPr wrap="square">
            <a:spAutoFit/>
          </a:bodyPr>
          <a:lstStyle/>
          <a:p>
            <a:r>
              <a:rPr kumimoji="0" lang="en-IN" sz="2800" b="1" i="0" u="none" strike="noStrike" kern="0" cap="none" spc="0" normalizeH="0" baseline="0" noProof="0" dirty="0">
                <a:ln>
                  <a:noFill/>
                </a:ln>
                <a:solidFill>
                  <a:srgbClr val="3D7EDB"/>
                </a:solidFill>
                <a:effectLst/>
                <a:uLnTx/>
                <a:uFillTx/>
                <a:latin typeface="Arial" pitchFamily="34" charset="0"/>
                <a:ea typeface="+mj-ea"/>
                <a:cs typeface="Arial" pitchFamily="34" charset="0"/>
              </a:rPr>
              <a:t>Model Architecture</a:t>
            </a:r>
            <a:endParaRPr lang="en-IN" sz="2800" dirty="0"/>
          </a:p>
        </p:txBody>
      </p:sp>
      <p:sp>
        <p:nvSpPr>
          <p:cNvPr id="4" name="Rectangle 3">
            <a:extLst>
              <a:ext uri="{FF2B5EF4-FFF2-40B4-BE49-F238E27FC236}">
                <a16:creationId xmlns:a16="http://schemas.microsoft.com/office/drawing/2014/main" id="{20A68C65-B822-3B6A-522C-236C691C9413}"/>
              </a:ext>
            </a:extLst>
          </p:cNvPr>
          <p:cNvSpPr/>
          <p:nvPr/>
        </p:nvSpPr>
        <p:spPr>
          <a:xfrm>
            <a:off x="1420767" y="3920855"/>
            <a:ext cx="2196446" cy="659877"/>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libri" panose="020F0502020204030204" pitchFamily="34" charset="0"/>
                <a:cs typeface="Calibri" panose="020F0502020204030204" pitchFamily="34" charset="0"/>
              </a:rPr>
              <a:t>ZFBL5N</a:t>
            </a:r>
          </a:p>
          <a:p>
            <a:pPr algn="ctr"/>
            <a:r>
              <a:rPr lang="en-US" dirty="0">
                <a:latin typeface="Calibri" panose="020F0502020204030204" pitchFamily="34" charset="0"/>
                <a:cs typeface="Calibri" panose="020F0502020204030204" pitchFamily="34" charset="0"/>
              </a:rPr>
              <a:t>YF66</a:t>
            </a:r>
            <a:endParaRPr lang="en-IN"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7FBA686D-6DE1-2AF1-38BD-827428816648}"/>
              </a:ext>
            </a:extLst>
          </p:cNvPr>
          <p:cNvSpPr/>
          <p:nvPr/>
        </p:nvSpPr>
        <p:spPr>
          <a:xfrm>
            <a:off x="1384882" y="5150150"/>
            <a:ext cx="2422689" cy="659877"/>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libri" panose="020F0502020204030204" pitchFamily="34" charset="0"/>
                <a:cs typeface="Calibri" panose="020F0502020204030204" pitchFamily="34" charset="0"/>
              </a:rPr>
              <a:t>Collection Forecast DB</a:t>
            </a:r>
            <a:endParaRPr lang="en-IN" dirty="0">
              <a:latin typeface="Calibri" panose="020F0502020204030204" pitchFamily="34" charset="0"/>
              <a:cs typeface="Calibri" panose="020F0502020204030204" pitchFamily="34" charset="0"/>
            </a:endParaRPr>
          </a:p>
        </p:txBody>
      </p:sp>
      <p:sp>
        <p:nvSpPr>
          <p:cNvPr id="64" name="TextBox 63">
            <a:extLst>
              <a:ext uri="{FF2B5EF4-FFF2-40B4-BE49-F238E27FC236}">
                <a16:creationId xmlns:a16="http://schemas.microsoft.com/office/drawing/2014/main" id="{13C32DFF-AE49-FE60-88E8-4AC01632B150}"/>
              </a:ext>
            </a:extLst>
          </p:cNvPr>
          <p:cNvSpPr txBox="1"/>
          <p:nvPr/>
        </p:nvSpPr>
        <p:spPr>
          <a:xfrm>
            <a:off x="388029" y="3638136"/>
            <a:ext cx="747734" cy="369332"/>
          </a:xfrm>
          <a:prstGeom prst="rect">
            <a:avLst/>
          </a:prstGeom>
          <a:noFill/>
        </p:spPr>
        <p:txBody>
          <a:bodyPr wrap="square">
            <a:spAutoFit/>
          </a:bodyPr>
          <a:lstStyle/>
          <a:p>
            <a:pPr algn="ctr"/>
            <a:r>
              <a:rPr lang="en-US" dirty="0">
                <a:latin typeface="Calibri" panose="020F0502020204030204" pitchFamily="34" charset="0"/>
                <a:cs typeface="Calibri" panose="020F0502020204030204" pitchFamily="34" charset="0"/>
              </a:rPr>
              <a:t>GCP</a:t>
            </a:r>
            <a:endParaRPr lang="en-IN" dirty="0">
              <a:latin typeface="Calibri" panose="020F0502020204030204" pitchFamily="34" charset="0"/>
              <a:cs typeface="Calibri" panose="020F0502020204030204" pitchFamily="34" charset="0"/>
            </a:endParaRPr>
          </a:p>
        </p:txBody>
      </p:sp>
      <p:sp>
        <p:nvSpPr>
          <p:cNvPr id="66" name="TextBox 65">
            <a:extLst>
              <a:ext uri="{FF2B5EF4-FFF2-40B4-BE49-F238E27FC236}">
                <a16:creationId xmlns:a16="http://schemas.microsoft.com/office/drawing/2014/main" id="{D5E6AF95-1AF8-142B-0D9E-3F33A7FE4BB0}"/>
              </a:ext>
            </a:extLst>
          </p:cNvPr>
          <p:cNvSpPr txBox="1"/>
          <p:nvPr/>
        </p:nvSpPr>
        <p:spPr>
          <a:xfrm rot="16200000">
            <a:off x="549275" y="2508031"/>
            <a:ext cx="1060605" cy="707886"/>
          </a:xfrm>
          <a:prstGeom prst="rect">
            <a:avLst/>
          </a:prstGeom>
          <a:noFill/>
        </p:spPr>
        <p:txBody>
          <a:bodyPr wrap="square" rtlCol="0">
            <a:spAutoFit/>
          </a:bodyPr>
          <a:lstStyle/>
          <a:p>
            <a:pPr algn="ctr"/>
            <a:r>
              <a:rPr lang="en-US" sz="2000" dirty="0">
                <a:latin typeface="Calibri" panose="020F0502020204030204" pitchFamily="34" charset="0"/>
                <a:cs typeface="Calibri" panose="020F0502020204030204" pitchFamily="34" charset="0"/>
              </a:rPr>
              <a:t>BODS Job</a:t>
            </a:r>
            <a:endParaRPr lang="en-IN" sz="2000" dirty="0">
              <a:latin typeface="Calibri" panose="020F0502020204030204" pitchFamily="34" charset="0"/>
              <a:cs typeface="Calibri" panose="020F0502020204030204" pitchFamily="34" charset="0"/>
            </a:endParaRPr>
          </a:p>
        </p:txBody>
      </p:sp>
      <p:sp>
        <p:nvSpPr>
          <p:cNvPr id="69" name="TextBox 68">
            <a:extLst>
              <a:ext uri="{FF2B5EF4-FFF2-40B4-BE49-F238E27FC236}">
                <a16:creationId xmlns:a16="http://schemas.microsoft.com/office/drawing/2014/main" id="{A54344BC-3ACE-B192-40DC-C00CA9F323BD}"/>
              </a:ext>
            </a:extLst>
          </p:cNvPr>
          <p:cNvSpPr txBox="1"/>
          <p:nvPr/>
        </p:nvSpPr>
        <p:spPr>
          <a:xfrm>
            <a:off x="2849195" y="2557906"/>
            <a:ext cx="1532394" cy="400110"/>
          </a:xfrm>
          <a:prstGeom prst="rect">
            <a:avLst/>
          </a:prstGeom>
          <a:noFill/>
        </p:spPr>
        <p:txBody>
          <a:bodyPr wrap="square" rtlCol="0">
            <a:spAutoFit/>
          </a:bodyPr>
          <a:lstStyle/>
          <a:p>
            <a:pPr algn="ctr"/>
            <a:r>
              <a:rPr lang="en-US" sz="2000" dirty="0">
                <a:latin typeface="Calibri" panose="020F0502020204030204" pitchFamily="34" charset="0"/>
                <a:cs typeface="Calibri" panose="020F0502020204030204" pitchFamily="34" charset="0"/>
              </a:rPr>
              <a:t>Input Data</a:t>
            </a:r>
            <a:endParaRPr lang="en-IN" sz="2000" dirty="0">
              <a:latin typeface="Calibri" panose="020F0502020204030204" pitchFamily="34" charset="0"/>
              <a:cs typeface="Calibri" panose="020F0502020204030204" pitchFamily="34" charset="0"/>
            </a:endParaRPr>
          </a:p>
        </p:txBody>
      </p:sp>
      <p:sp>
        <p:nvSpPr>
          <p:cNvPr id="70" name="TextBox 69">
            <a:extLst>
              <a:ext uri="{FF2B5EF4-FFF2-40B4-BE49-F238E27FC236}">
                <a16:creationId xmlns:a16="http://schemas.microsoft.com/office/drawing/2014/main" id="{81CDBA12-ADD7-04B6-7121-4D1246DCF1DF}"/>
              </a:ext>
            </a:extLst>
          </p:cNvPr>
          <p:cNvSpPr txBox="1"/>
          <p:nvPr/>
        </p:nvSpPr>
        <p:spPr>
          <a:xfrm>
            <a:off x="4184549" y="4417500"/>
            <a:ext cx="2253292" cy="400110"/>
          </a:xfrm>
          <a:prstGeom prst="rect">
            <a:avLst/>
          </a:prstGeom>
          <a:noFill/>
        </p:spPr>
        <p:txBody>
          <a:bodyPr wrap="square" rtlCol="0">
            <a:spAutoFit/>
          </a:bodyPr>
          <a:lstStyle/>
          <a:p>
            <a:pPr algn="ctr"/>
            <a:r>
              <a:rPr lang="en-US" sz="2000" dirty="0">
                <a:latin typeface="Calibri" panose="020F0502020204030204" pitchFamily="34" charset="0"/>
                <a:cs typeface="Calibri" panose="020F0502020204030204" pitchFamily="34" charset="0"/>
              </a:rPr>
              <a:t>Storing Predictions</a:t>
            </a:r>
            <a:endParaRPr lang="en-IN" sz="2000" dirty="0">
              <a:latin typeface="Calibri" panose="020F0502020204030204" pitchFamily="34" charset="0"/>
              <a:cs typeface="Calibri" panose="020F0502020204030204" pitchFamily="34" charset="0"/>
            </a:endParaRPr>
          </a:p>
        </p:txBody>
      </p:sp>
      <p:sp>
        <p:nvSpPr>
          <p:cNvPr id="71" name="TextBox 70">
            <a:extLst>
              <a:ext uri="{FF2B5EF4-FFF2-40B4-BE49-F238E27FC236}">
                <a16:creationId xmlns:a16="http://schemas.microsoft.com/office/drawing/2014/main" id="{513B3C1F-15CF-D1D3-101B-D76D11831C9D}"/>
              </a:ext>
            </a:extLst>
          </p:cNvPr>
          <p:cNvSpPr txBox="1"/>
          <p:nvPr/>
        </p:nvSpPr>
        <p:spPr>
          <a:xfrm>
            <a:off x="6020456" y="5091463"/>
            <a:ext cx="2398729" cy="400110"/>
          </a:xfrm>
          <a:prstGeom prst="rect">
            <a:avLst/>
          </a:prstGeom>
          <a:noFill/>
        </p:spPr>
        <p:txBody>
          <a:bodyPr wrap="square" rtlCol="0">
            <a:spAutoFit/>
          </a:bodyPr>
          <a:lstStyle/>
          <a:p>
            <a:pPr algn="ctr"/>
            <a:r>
              <a:rPr lang="en-US" sz="2000" dirty="0">
                <a:latin typeface="Calibri" panose="020F0502020204030204" pitchFamily="34" charset="0"/>
                <a:cs typeface="Calibri" panose="020F0502020204030204" pitchFamily="34" charset="0"/>
              </a:rPr>
              <a:t>Fetching Predictions</a:t>
            </a:r>
            <a:endParaRPr lang="en-IN" sz="2000" dirty="0">
              <a:latin typeface="Calibri" panose="020F0502020204030204" pitchFamily="34" charset="0"/>
              <a:cs typeface="Calibri" panose="020F0502020204030204" pitchFamily="34" charset="0"/>
            </a:endParaRPr>
          </a:p>
        </p:txBody>
      </p:sp>
      <p:sp>
        <p:nvSpPr>
          <p:cNvPr id="72" name="Rectangle 71">
            <a:extLst>
              <a:ext uri="{FF2B5EF4-FFF2-40B4-BE49-F238E27FC236}">
                <a16:creationId xmlns:a16="http://schemas.microsoft.com/office/drawing/2014/main" id="{14C67555-E76A-6B39-CEBF-22585E1A57F9}"/>
              </a:ext>
            </a:extLst>
          </p:cNvPr>
          <p:cNvSpPr/>
          <p:nvPr/>
        </p:nvSpPr>
        <p:spPr>
          <a:xfrm>
            <a:off x="6202325" y="997190"/>
            <a:ext cx="1970202" cy="562503"/>
          </a:xfrm>
          <a:prstGeom prst="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libri" panose="020F0502020204030204" pitchFamily="34" charset="0"/>
                <a:cs typeface="Calibri" panose="020F0502020204030204" pitchFamily="34" charset="0"/>
              </a:rPr>
              <a:t>User Input (BPM, Factoring))</a:t>
            </a:r>
            <a:endParaRPr lang="en-IN" dirty="0">
              <a:latin typeface="Calibri" panose="020F0502020204030204" pitchFamily="34" charset="0"/>
              <a:cs typeface="Calibri" panose="020F0502020204030204" pitchFamily="34" charset="0"/>
            </a:endParaRPr>
          </a:p>
        </p:txBody>
      </p:sp>
      <p:cxnSp>
        <p:nvCxnSpPr>
          <p:cNvPr id="73" name="Straight Arrow Connector 72">
            <a:extLst>
              <a:ext uri="{FF2B5EF4-FFF2-40B4-BE49-F238E27FC236}">
                <a16:creationId xmlns:a16="http://schemas.microsoft.com/office/drawing/2014/main" id="{503F1580-999C-7865-F99C-D72726C1AAD7}"/>
              </a:ext>
            </a:extLst>
          </p:cNvPr>
          <p:cNvCxnSpPr>
            <a:cxnSpLocks/>
            <a:stCxn id="72" idx="3"/>
            <a:endCxn id="6" idx="1"/>
          </p:cNvCxnSpPr>
          <p:nvPr/>
        </p:nvCxnSpPr>
        <p:spPr>
          <a:xfrm>
            <a:off x="8172527" y="1278442"/>
            <a:ext cx="673670" cy="5955"/>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219ED1DD-A0F4-7629-EF86-D0BE7069935C}"/>
              </a:ext>
            </a:extLst>
          </p:cNvPr>
          <p:cNvCxnSpPr>
            <a:cxnSpLocks/>
          </p:cNvCxnSpPr>
          <p:nvPr/>
        </p:nvCxnSpPr>
        <p:spPr>
          <a:xfrm>
            <a:off x="9625229" y="1608381"/>
            <a:ext cx="0" cy="870073"/>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785AAD6-E5A9-1AB5-118F-4448FB4AEC73}"/>
              </a:ext>
            </a:extLst>
          </p:cNvPr>
          <p:cNvCxnSpPr>
            <a:cxnSpLocks/>
          </p:cNvCxnSpPr>
          <p:nvPr/>
        </p:nvCxnSpPr>
        <p:spPr>
          <a:xfrm>
            <a:off x="9594749" y="3113596"/>
            <a:ext cx="0" cy="870073"/>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7DD31E8F-3E6D-6AE3-E071-9BB8755EC680}"/>
              </a:ext>
            </a:extLst>
          </p:cNvPr>
          <p:cNvCxnSpPr>
            <a:cxnSpLocks/>
          </p:cNvCxnSpPr>
          <p:nvPr/>
        </p:nvCxnSpPr>
        <p:spPr>
          <a:xfrm rot="10800000" flipV="1">
            <a:off x="3807571" y="4617554"/>
            <a:ext cx="5787178" cy="1062587"/>
          </a:xfrm>
          <a:prstGeom prst="bentConnector3">
            <a:avLst>
              <a:gd name="adj1" fmla="val -245"/>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921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29097D-D8FA-B942-5D87-3A9651550F0F}"/>
              </a:ext>
            </a:extLst>
          </p:cNvPr>
          <p:cNvSpPr>
            <a:spLocks noGrp="1"/>
          </p:cNvSpPr>
          <p:nvPr>
            <p:ph type="sldNum" sz="quarter" idx="12"/>
          </p:nvPr>
        </p:nvSpPr>
        <p:spPr/>
        <p:txBody>
          <a:bodyPr/>
          <a:lstStyle/>
          <a:p>
            <a:fld id="{FC7ADEF6-E0E7-3E43-981F-EE09481EC5AA}" type="slidenum">
              <a:rPr lang="en-US" smtClean="0"/>
              <a:t>6</a:t>
            </a:fld>
            <a:endParaRPr lang="en-US"/>
          </a:p>
        </p:txBody>
      </p:sp>
      <p:sp>
        <p:nvSpPr>
          <p:cNvPr id="3" name="TextBox 2">
            <a:extLst>
              <a:ext uri="{FF2B5EF4-FFF2-40B4-BE49-F238E27FC236}">
                <a16:creationId xmlns:a16="http://schemas.microsoft.com/office/drawing/2014/main" id="{8B7FACAE-514E-5A9E-991B-797A8D252AC6}"/>
              </a:ext>
            </a:extLst>
          </p:cNvPr>
          <p:cNvSpPr txBox="1"/>
          <p:nvPr/>
        </p:nvSpPr>
        <p:spPr>
          <a:xfrm>
            <a:off x="0" y="67807"/>
            <a:ext cx="11828263" cy="523220"/>
          </a:xfrm>
          <a:prstGeom prst="rect">
            <a:avLst/>
          </a:prstGeom>
          <a:noFill/>
        </p:spPr>
        <p:txBody>
          <a:bodyPr wrap="square">
            <a:spAutoFit/>
          </a:bodyPr>
          <a:lstStyle/>
          <a:p>
            <a:r>
              <a:rPr kumimoji="0" lang="en-IN" sz="2800" b="1" i="0" u="none" strike="noStrike" kern="0" cap="none" spc="0" normalizeH="0" baseline="0" noProof="0" dirty="0">
                <a:ln>
                  <a:noFill/>
                </a:ln>
                <a:solidFill>
                  <a:srgbClr val="3D7EDB"/>
                </a:solidFill>
                <a:effectLst/>
                <a:uLnTx/>
                <a:uFillTx/>
                <a:latin typeface="Arial" pitchFamily="34" charset="0"/>
                <a:ea typeface="+mj-ea"/>
                <a:cs typeface="Arial" pitchFamily="34" charset="0"/>
              </a:rPr>
              <a:t>User Screen Design - Input</a:t>
            </a:r>
            <a:endParaRPr lang="en-IN" sz="2800" dirty="0"/>
          </a:p>
        </p:txBody>
      </p:sp>
      <p:pic>
        <p:nvPicPr>
          <p:cNvPr id="5" name="Picture 4">
            <a:extLst>
              <a:ext uri="{FF2B5EF4-FFF2-40B4-BE49-F238E27FC236}">
                <a16:creationId xmlns:a16="http://schemas.microsoft.com/office/drawing/2014/main" id="{E7EDC839-2B42-3913-7B88-8F24098C52BF}"/>
              </a:ext>
            </a:extLst>
          </p:cNvPr>
          <p:cNvPicPr>
            <a:picLocks noChangeAspect="1"/>
          </p:cNvPicPr>
          <p:nvPr/>
        </p:nvPicPr>
        <p:blipFill>
          <a:blip r:embed="rId2"/>
          <a:stretch>
            <a:fillRect/>
          </a:stretch>
        </p:blipFill>
        <p:spPr>
          <a:xfrm>
            <a:off x="0" y="986333"/>
            <a:ext cx="12192000" cy="5111235"/>
          </a:xfrm>
          <a:prstGeom prst="rect">
            <a:avLst/>
          </a:prstGeom>
        </p:spPr>
      </p:pic>
      <p:sp>
        <p:nvSpPr>
          <p:cNvPr id="7" name="Speech Bubble: Rectangle with Corners Rounded 6">
            <a:extLst>
              <a:ext uri="{FF2B5EF4-FFF2-40B4-BE49-F238E27FC236}">
                <a16:creationId xmlns:a16="http://schemas.microsoft.com/office/drawing/2014/main" id="{76AF5BE6-5BE2-03BE-0105-81F8F8D8FBD5}"/>
              </a:ext>
            </a:extLst>
          </p:cNvPr>
          <p:cNvSpPr/>
          <p:nvPr/>
        </p:nvSpPr>
        <p:spPr bwMode="auto">
          <a:xfrm>
            <a:off x="3294126" y="2033396"/>
            <a:ext cx="1485900" cy="819151"/>
          </a:xfrm>
          <a:prstGeom prst="wedgeRoundRectCallout">
            <a:avLst>
              <a:gd name="adj1" fmla="val -87499"/>
              <a:gd name="adj2" fmla="val 12249"/>
              <a:gd name="adj3" fmla="val 16667"/>
            </a:avLst>
          </a:prstGeom>
          <a:solidFill>
            <a:schemeClr val="tx2">
              <a:lumMod val="60000"/>
              <a:lumOff val="40000"/>
            </a:schemeClr>
          </a:solidFill>
          <a:ln w="38100" cap="flat" cmpd="sng" algn="ctr">
            <a:solidFill>
              <a:srgbClr val="C00000"/>
            </a:solidFill>
            <a:prstDash val="sys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Daily based</a:t>
            </a:r>
          </a:p>
          <a:p>
            <a:pPr marL="0" marR="0" indent="0" algn="ctr"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User Inputs</a:t>
            </a:r>
          </a:p>
        </p:txBody>
      </p:sp>
      <p:sp>
        <p:nvSpPr>
          <p:cNvPr id="8" name="Speech Bubble: Rectangle with Corners Rounded 7">
            <a:extLst>
              <a:ext uri="{FF2B5EF4-FFF2-40B4-BE49-F238E27FC236}">
                <a16:creationId xmlns:a16="http://schemas.microsoft.com/office/drawing/2014/main" id="{B1773165-E1F2-6A1B-CC1F-742B3926C023}"/>
              </a:ext>
            </a:extLst>
          </p:cNvPr>
          <p:cNvSpPr/>
          <p:nvPr/>
        </p:nvSpPr>
        <p:spPr bwMode="auto">
          <a:xfrm>
            <a:off x="10206510" y="3019424"/>
            <a:ext cx="1485900" cy="819151"/>
          </a:xfrm>
          <a:prstGeom prst="wedgeRoundRectCallout">
            <a:avLst>
              <a:gd name="adj1" fmla="val -65063"/>
              <a:gd name="adj2" fmla="val -87751"/>
              <a:gd name="adj3" fmla="val 16667"/>
            </a:avLst>
          </a:prstGeom>
          <a:solidFill>
            <a:schemeClr val="tx2">
              <a:lumMod val="60000"/>
              <a:lumOff val="40000"/>
            </a:schemeClr>
          </a:solidFill>
          <a:ln w="38100" cap="flat" cmpd="sng" algn="ctr">
            <a:solidFill>
              <a:srgbClr val="C00000"/>
            </a:solidFill>
            <a:prstDash val="sys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Yearly inputs </a:t>
            </a:r>
          </a:p>
          <a:p>
            <a:pPr marL="0" marR="0" indent="0" algn="ctr"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on Holiday list</a:t>
            </a:r>
          </a:p>
        </p:txBody>
      </p:sp>
      <p:sp>
        <p:nvSpPr>
          <p:cNvPr id="9" name="Speech Bubble: Rectangle with Corners Rounded 8">
            <a:extLst>
              <a:ext uri="{FF2B5EF4-FFF2-40B4-BE49-F238E27FC236}">
                <a16:creationId xmlns:a16="http://schemas.microsoft.com/office/drawing/2014/main" id="{CE2DD3CF-5F70-2B72-6E03-A153909B8468}"/>
              </a:ext>
            </a:extLst>
          </p:cNvPr>
          <p:cNvSpPr/>
          <p:nvPr/>
        </p:nvSpPr>
        <p:spPr bwMode="auto">
          <a:xfrm>
            <a:off x="4780026" y="5478940"/>
            <a:ext cx="1924564" cy="949292"/>
          </a:xfrm>
          <a:prstGeom prst="wedgeRoundRectCallout">
            <a:avLst>
              <a:gd name="adj1" fmla="val -64799"/>
              <a:gd name="adj2" fmla="val -59545"/>
              <a:gd name="adj3" fmla="val 16667"/>
            </a:avLst>
          </a:prstGeom>
          <a:solidFill>
            <a:schemeClr val="tx2">
              <a:lumMod val="60000"/>
              <a:lumOff val="40000"/>
            </a:schemeClr>
          </a:solidFill>
          <a:ln w="38100" cap="flat" cmpd="sng" algn="ctr">
            <a:solidFill>
              <a:srgbClr val="C00000"/>
            </a:solidFill>
            <a:prstDash val="sys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BPM Monthly</a:t>
            </a:r>
          </a:p>
          <a:p>
            <a:pPr marL="0" marR="0" indent="0" algn="ctr"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plan; Tentative +</a:t>
            </a:r>
          </a:p>
          <a:p>
            <a:pPr marL="0" marR="0" indent="0" algn="ctr"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Firm OSP</a:t>
            </a:r>
          </a:p>
        </p:txBody>
      </p:sp>
      <p:sp>
        <p:nvSpPr>
          <p:cNvPr id="10" name="Speech Bubble: Rectangle with Corners Rounded 9">
            <a:extLst>
              <a:ext uri="{FF2B5EF4-FFF2-40B4-BE49-F238E27FC236}">
                <a16:creationId xmlns:a16="http://schemas.microsoft.com/office/drawing/2014/main" id="{6EE2A70C-1480-EBB4-8118-4A071C205A23}"/>
              </a:ext>
            </a:extLst>
          </p:cNvPr>
          <p:cNvSpPr/>
          <p:nvPr/>
        </p:nvSpPr>
        <p:spPr bwMode="auto">
          <a:xfrm>
            <a:off x="10260782" y="5813571"/>
            <a:ext cx="1800153" cy="614661"/>
          </a:xfrm>
          <a:prstGeom prst="wedgeRoundRectCallout">
            <a:avLst>
              <a:gd name="adj1" fmla="val -33345"/>
              <a:gd name="adj2" fmla="val -110821"/>
              <a:gd name="adj3" fmla="val 16667"/>
            </a:avLst>
          </a:prstGeom>
          <a:solidFill>
            <a:schemeClr val="tx2">
              <a:lumMod val="60000"/>
              <a:lumOff val="40000"/>
            </a:schemeClr>
          </a:solidFill>
          <a:ln w="38100" cap="flat" cmpd="sng" algn="ctr">
            <a:solidFill>
              <a:srgbClr val="C00000"/>
            </a:solidFill>
            <a:prstDash val="sys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User </a:t>
            </a:r>
          </a:p>
          <a:p>
            <a:pPr marL="0" marR="0" indent="0" algn="ctr"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Execution panel</a:t>
            </a:r>
          </a:p>
        </p:txBody>
      </p:sp>
    </p:spTree>
    <p:extLst>
      <p:ext uri="{BB962C8B-B14F-4D97-AF65-F5344CB8AC3E}">
        <p14:creationId xmlns:p14="http://schemas.microsoft.com/office/powerpoint/2010/main" val="3389444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3B52F1-01B0-49C8-E754-413A60CF6A6A}"/>
              </a:ext>
            </a:extLst>
          </p:cNvPr>
          <p:cNvSpPr>
            <a:spLocks noGrp="1"/>
          </p:cNvSpPr>
          <p:nvPr>
            <p:ph type="sldNum" sz="quarter" idx="12"/>
          </p:nvPr>
        </p:nvSpPr>
        <p:spPr/>
        <p:txBody>
          <a:bodyPr/>
          <a:lstStyle/>
          <a:p>
            <a:fld id="{FC7ADEF6-E0E7-3E43-981F-EE09481EC5AA}" type="slidenum">
              <a:rPr lang="en-US" smtClean="0"/>
              <a:t>7</a:t>
            </a:fld>
            <a:endParaRPr lang="en-US"/>
          </a:p>
        </p:txBody>
      </p:sp>
      <p:sp>
        <p:nvSpPr>
          <p:cNvPr id="3" name="TextBox 2">
            <a:extLst>
              <a:ext uri="{FF2B5EF4-FFF2-40B4-BE49-F238E27FC236}">
                <a16:creationId xmlns:a16="http://schemas.microsoft.com/office/drawing/2014/main" id="{80C56A22-CC48-2A89-78EA-48327946D922}"/>
              </a:ext>
            </a:extLst>
          </p:cNvPr>
          <p:cNvSpPr txBox="1"/>
          <p:nvPr/>
        </p:nvSpPr>
        <p:spPr>
          <a:xfrm>
            <a:off x="0" y="67807"/>
            <a:ext cx="11828263" cy="523220"/>
          </a:xfrm>
          <a:prstGeom prst="rect">
            <a:avLst/>
          </a:prstGeom>
          <a:noFill/>
        </p:spPr>
        <p:txBody>
          <a:bodyPr wrap="square">
            <a:spAutoFit/>
          </a:bodyPr>
          <a:lstStyle/>
          <a:p>
            <a:r>
              <a:rPr kumimoji="0" lang="en-IN" sz="2800" b="1" i="0" u="none" strike="noStrike" kern="0" cap="none" spc="0" normalizeH="0" baseline="0" noProof="0" dirty="0">
                <a:ln>
                  <a:noFill/>
                </a:ln>
                <a:solidFill>
                  <a:srgbClr val="3D7EDB"/>
                </a:solidFill>
                <a:effectLst/>
                <a:uLnTx/>
                <a:uFillTx/>
                <a:latin typeface="Arial" pitchFamily="34" charset="0"/>
                <a:ea typeface="+mj-ea"/>
                <a:cs typeface="Arial" pitchFamily="34" charset="0"/>
              </a:rPr>
              <a:t>User Screen Design - Output</a:t>
            </a:r>
            <a:endParaRPr lang="en-IN" sz="2800" dirty="0"/>
          </a:p>
        </p:txBody>
      </p:sp>
      <p:pic>
        <p:nvPicPr>
          <p:cNvPr id="7" name="Picture 6">
            <a:extLst>
              <a:ext uri="{FF2B5EF4-FFF2-40B4-BE49-F238E27FC236}">
                <a16:creationId xmlns:a16="http://schemas.microsoft.com/office/drawing/2014/main" id="{F6BD7644-BA1B-75DC-647C-867718FEE75A}"/>
              </a:ext>
            </a:extLst>
          </p:cNvPr>
          <p:cNvPicPr>
            <a:picLocks noChangeAspect="1"/>
          </p:cNvPicPr>
          <p:nvPr/>
        </p:nvPicPr>
        <p:blipFill>
          <a:blip r:embed="rId2"/>
          <a:stretch>
            <a:fillRect/>
          </a:stretch>
        </p:blipFill>
        <p:spPr>
          <a:xfrm>
            <a:off x="0" y="761348"/>
            <a:ext cx="12192000" cy="5335303"/>
          </a:xfrm>
          <a:prstGeom prst="rect">
            <a:avLst/>
          </a:prstGeom>
        </p:spPr>
      </p:pic>
      <p:sp>
        <p:nvSpPr>
          <p:cNvPr id="8" name="Speech Bubble: Rectangle with Corners Rounded 7">
            <a:extLst>
              <a:ext uri="{FF2B5EF4-FFF2-40B4-BE49-F238E27FC236}">
                <a16:creationId xmlns:a16="http://schemas.microsoft.com/office/drawing/2014/main" id="{B3CC1E7F-1CAD-DF00-9302-C236346F3B55}"/>
              </a:ext>
            </a:extLst>
          </p:cNvPr>
          <p:cNvSpPr/>
          <p:nvPr/>
        </p:nvSpPr>
        <p:spPr bwMode="auto">
          <a:xfrm>
            <a:off x="5049774" y="679052"/>
            <a:ext cx="1259586" cy="435484"/>
          </a:xfrm>
          <a:prstGeom prst="wedgeRoundRectCallout">
            <a:avLst>
              <a:gd name="adj1" fmla="val -100600"/>
              <a:gd name="adj2" fmla="val 120987"/>
              <a:gd name="adj3" fmla="val 16667"/>
            </a:avLst>
          </a:prstGeom>
          <a:solidFill>
            <a:schemeClr val="tx2">
              <a:lumMod val="60000"/>
              <a:lumOff val="40000"/>
            </a:schemeClr>
          </a:solidFill>
          <a:ln w="38100" cap="flat" cmpd="sng" algn="ctr">
            <a:solidFill>
              <a:srgbClr val="C00000"/>
            </a:solidFill>
            <a:prstDash val="sys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Predictions</a:t>
            </a:r>
          </a:p>
        </p:txBody>
      </p:sp>
      <p:sp>
        <p:nvSpPr>
          <p:cNvPr id="9" name="Speech Bubble: Rectangle with Corners Rounded 8">
            <a:extLst>
              <a:ext uri="{FF2B5EF4-FFF2-40B4-BE49-F238E27FC236}">
                <a16:creationId xmlns:a16="http://schemas.microsoft.com/office/drawing/2014/main" id="{D6A0F3A8-3828-50B3-B524-475DE4E69A91}"/>
              </a:ext>
            </a:extLst>
          </p:cNvPr>
          <p:cNvSpPr/>
          <p:nvPr/>
        </p:nvSpPr>
        <p:spPr bwMode="auto">
          <a:xfrm>
            <a:off x="10194798" y="3676268"/>
            <a:ext cx="1317498" cy="657987"/>
          </a:xfrm>
          <a:prstGeom prst="wedgeRoundRectCallout">
            <a:avLst>
              <a:gd name="adj1" fmla="val -119499"/>
              <a:gd name="adj2" fmla="val -103844"/>
              <a:gd name="adj3" fmla="val 16667"/>
            </a:avLst>
          </a:prstGeom>
          <a:solidFill>
            <a:schemeClr val="tx2">
              <a:lumMod val="60000"/>
              <a:lumOff val="40000"/>
            </a:schemeClr>
          </a:solidFill>
          <a:ln w="38100" cap="flat" cmpd="sng" algn="ctr">
            <a:solidFill>
              <a:srgbClr val="C00000"/>
            </a:solidFill>
            <a:prstDash val="sys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Line Chart</a:t>
            </a:r>
          </a:p>
        </p:txBody>
      </p:sp>
      <p:sp>
        <p:nvSpPr>
          <p:cNvPr id="10" name="Speech Bubble: Rectangle with Corners Rounded 9">
            <a:extLst>
              <a:ext uri="{FF2B5EF4-FFF2-40B4-BE49-F238E27FC236}">
                <a16:creationId xmlns:a16="http://schemas.microsoft.com/office/drawing/2014/main" id="{EF90D6A3-D24D-902C-DD09-D60F5BC4FD40}"/>
              </a:ext>
            </a:extLst>
          </p:cNvPr>
          <p:cNvSpPr/>
          <p:nvPr/>
        </p:nvSpPr>
        <p:spPr bwMode="auto">
          <a:xfrm>
            <a:off x="7641234" y="5566028"/>
            <a:ext cx="2014830" cy="862204"/>
          </a:xfrm>
          <a:prstGeom prst="wedgeRoundRectCallout">
            <a:avLst>
              <a:gd name="adj1" fmla="val -91584"/>
              <a:gd name="adj2" fmla="val -53504"/>
              <a:gd name="adj3" fmla="val 16667"/>
            </a:avLst>
          </a:prstGeom>
          <a:solidFill>
            <a:schemeClr val="tx2">
              <a:lumMod val="60000"/>
              <a:lumOff val="40000"/>
            </a:schemeClr>
          </a:solidFill>
          <a:ln w="38100" cap="flat" cmpd="sng" algn="ctr">
            <a:solidFill>
              <a:srgbClr val="C00000"/>
            </a:solidFill>
            <a:prstDash val="sys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Comparison with</a:t>
            </a:r>
          </a:p>
          <a:p>
            <a:pPr marL="0" marR="0" indent="0" algn="ctr"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Actual Collection</a:t>
            </a:r>
          </a:p>
        </p:txBody>
      </p:sp>
    </p:spTree>
    <p:extLst>
      <p:ext uri="{BB962C8B-B14F-4D97-AF65-F5344CB8AC3E}">
        <p14:creationId xmlns:p14="http://schemas.microsoft.com/office/powerpoint/2010/main" val="142075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9CE0DC-F596-940A-1561-2FFA472BE2E8}"/>
              </a:ext>
            </a:extLst>
          </p:cNvPr>
          <p:cNvSpPr>
            <a:spLocks noGrp="1"/>
          </p:cNvSpPr>
          <p:nvPr>
            <p:ph type="sldNum" sz="quarter" idx="12"/>
          </p:nvPr>
        </p:nvSpPr>
        <p:spPr/>
        <p:txBody>
          <a:bodyPr/>
          <a:lstStyle/>
          <a:p>
            <a:fld id="{FC7ADEF6-E0E7-3E43-981F-EE09481EC5AA}" type="slidenum">
              <a:rPr lang="en-US" smtClean="0"/>
              <a:t>8</a:t>
            </a:fld>
            <a:endParaRPr lang="en-US"/>
          </a:p>
        </p:txBody>
      </p:sp>
      <p:sp>
        <p:nvSpPr>
          <p:cNvPr id="3" name="TextBox 2">
            <a:extLst>
              <a:ext uri="{FF2B5EF4-FFF2-40B4-BE49-F238E27FC236}">
                <a16:creationId xmlns:a16="http://schemas.microsoft.com/office/drawing/2014/main" id="{FC7362A8-AE60-C20A-8F46-99CA848BAA45}"/>
              </a:ext>
            </a:extLst>
          </p:cNvPr>
          <p:cNvSpPr txBox="1"/>
          <p:nvPr/>
        </p:nvSpPr>
        <p:spPr>
          <a:xfrm>
            <a:off x="0" y="67807"/>
            <a:ext cx="11828263" cy="523220"/>
          </a:xfrm>
          <a:prstGeom prst="rect">
            <a:avLst/>
          </a:prstGeom>
          <a:noFill/>
        </p:spPr>
        <p:txBody>
          <a:bodyPr wrap="square">
            <a:spAutoFit/>
          </a:bodyPr>
          <a:lstStyle/>
          <a:p>
            <a:r>
              <a:rPr kumimoji="0" lang="en-IN" sz="2800" b="1" i="0" u="none" strike="noStrike" kern="0" cap="none" spc="0" normalizeH="0" baseline="0" noProof="0" dirty="0">
                <a:ln>
                  <a:noFill/>
                </a:ln>
                <a:solidFill>
                  <a:srgbClr val="3D7EDB"/>
                </a:solidFill>
                <a:effectLst/>
                <a:uLnTx/>
                <a:uFillTx/>
                <a:latin typeface="Arial" pitchFamily="34" charset="0"/>
                <a:ea typeface="+mj-ea"/>
                <a:cs typeface="Arial" pitchFamily="34" charset="0"/>
              </a:rPr>
              <a:t>Models</a:t>
            </a:r>
            <a:endParaRPr lang="en-IN" sz="2800" dirty="0"/>
          </a:p>
        </p:txBody>
      </p:sp>
      <p:sp>
        <p:nvSpPr>
          <p:cNvPr id="5" name="Flowchart: Connector 4">
            <a:extLst>
              <a:ext uri="{FF2B5EF4-FFF2-40B4-BE49-F238E27FC236}">
                <a16:creationId xmlns:a16="http://schemas.microsoft.com/office/drawing/2014/main" id="{7D44E1A0-B452-56CE-47E1-EF6E7FD2BC6D}"/>
              </a:ext>
            </a:extLst>
          </p:cNvPr>
          <p:cNvSpPr/>
          <p:nvPr/>
        </p:nvSpPr>
        <p:spPr>
          <a:xfrm>
            <a:off x="3098550" y="926128"/>
            <a:ext cx="1714893" cy="412049"/>
          </a:xfrm>
          <a:prstGeom prst="flowChartConnector">
            <a:avLst/>
          </a:prstGeom>
          <a:noFill/>
          <a:ln w="25400" cap="flat" cmpd="sng" algn="ctr">
            <a:solidFill>
              <a:srgbClr val="1268B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srgbClr val="1268B3"/>
                </a:solidFill>
                <a:effectLst/>
                <a:uLnTx/>
                <a:uFillTx/>
                <a:latin typeface="Calibri" panose="020F0502020204030204" pitchFamily="34" charset="0"/>
                <a:cs typeface="Calibri" panose="020F0502020204030204" pitchFamily="34" charset="0"/>
              </a:rPr>
              <a:t>Heuristics</a:t>
            </a:r>
          </a:p>
        </p:txBody>
      </p:sp>
      <p:sp>
        <p:nvSpPr>
          <p:cNvPr id="6" name="Flowchart: Connector 5">
            <a:extLst>
              <a:ext uri="{FF2B5EF4-FFF2-40B4-BE49-F238E27FC236}">
                <a16:creationId xmlns:a16="http://schemas.microsoft.com/office/drawing/2014/main" id="{04850125-3C65-5D03-A36A-B0AA995A05D4}"/>
              </a:ext>
            </a:extLst>
          </p:cNvPr>
          <p:cNvSpPr/>
          <p:nvPr/>
        </p:nvSpPr>
        <p:spPr>
          <a:xfrm>
            <a:off x="3128368" y="1699174"/>
            <a:ext cx="1714893" cy="706168"/>
          </a:xfrm>
          <a:prstGeom prst="flowChartConnector">
            <a:avLst/>
          </a:prstGeom>
          <a:noFill/>
          <a:ln w="25400" cap="flat" cmpd="sng" algn="ctr">
            <a:solidFill>
              <a:srgbClr val="1268B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2000" kern="0" dirty="0">
                <a:solidFill>
                  <a:srgbClr val="1268B3"/>
                </a:solidFill>
                <a:latin typeface="Calibri" panose="020F0502020204030204" pitchFamily="34" charset="0"/>
                <a:cs typeface="Calibri" panose="020F0502020204030204" pitchFamily="34" charset="0"/>
              </a:rPr>
              <a:t>Random Forest</a:t>
            </a:r>
            <a:endParaRPr kumimoji="0" lang="en-IN" sz="2000" b="0" i="0" u="none" strike="noStrike" kern="0" cap="none" spc="0" normalizeH="0" baseline="0" noProof="0" dirty="0">
              <a:ln>
                <a:noFill/>
              </a:ln>
              <a:solidFill>
                <a:srgbClr val="1268B3"/>
              </a:solidFill>
              <a:effectLst/>
              <a:uLnTx/>
              <a:uFillTx/>
              <a:latin typeface="Calibri" panose="020F0502020204030204" pitchFamily="34" charset="0"/>
              <a:cs typeface="Calibri" panose="020F0502020204030204" pitchFamily="34" charset="0"/>
            </a:endParaRPr>
          </a:p>
        </p:txBody>
      </p:sp>
      <p:sp>
        <p:nvSpPr>
          <p:cNvPr id="7" name="Flowchart: Connector 6">
            <a:extLst>
              <a:ext uri="{FF2B5EF4-FFF2-40B4-BE49-F238E27FC236}">
                <a16:creationId xmlns:a16="http://schemas.microsoft.com/office/drawing/2014/main" id="{DFF47D5A-2ED8-D5B7-4243-C4CD552A4ACB}"/>
              </a:ext>
            </a:extLst>
          </p:cNvPr>
          <p:cNvSpPr/>
          <p:nvPr/>
        </p:nvSpPr>
        <p:spPr>
          <a:xfrm>
            <a:off x="3128368" y="2772099"/>
            <a:ext cx="1685074" cy="598726"/>
          </a:xfrm>
          <a:prstGeom prst="flowChartConnector">
            <a:avLst/>
          </a:prstGeom>
          <a:noFill/>
          <a:ln w="25400" cap="flat" cmpd="sng" algn="ctr">
            <a:solidFill>
              <a:srgbClr val="1268B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srgbClr val="1268B3"/>
                </a:solidFill>
                <a:effectLst/>
                <a:uLnTx/>
                <a:uFillTx/>
                <a:latin typeface="Calibri" panose="020F0502020204030204" pitchFamily="34" charset="0"/>
                <a:cs typeface="Calibri" panose="020F0502020204030204" pitchFamily="34" charset="0"/>
              </a:rPr>
              <a:t>RF + ET</a:t>
            </a:r>
          </a:p>
        </p:txBody>
      </p:sp>
      <p:sp>
        <p:nvSpPr>
          <p:cNvPr id="8" name="Rectangle 7">
            <a:extLst>
              <a:ext uri="{FF2B5EF4-FFF2-40B4-BE49-F238E27FC236}">
                <a16:creationId xmlns:a16="http://schemas.microsoft.com/office/drawing/2014/main" id="{2F96D735-F375-45EA-B8F8-CE371A2917B5}"/>
              </a:ext>
            </a:extLst>
          </p:cNvPr>
          <p:cNvSpPr/>
          <p:nvPr/>
        </p:nvSpPr>
        <p:spPr>
          <a:xfrm>
            <a:off x="381029" y="926128"/>
            <a:ext cx="1444522" cy="412048"/>
          </a:xfrm>
          <a:prstGeom prst="rect">
            <a:avLst/>
          </a:prstGeom>
          <a:noFill/>
          <a:ln w="25400" cap="flat" cmpd="sng" algn="ctr">
            <a:solidFill>
              <a:srgbClr val="1268B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2000" kern="0" dirty="0">
                <a:solidFill>
                  <a:srgbClr val="1268B3"/>
                </a:solidFill>
                <a:latin typeface="Calibri" panose="020F0502020204030204" pitchFamily="34" charset="0"/>
                <a:cs typeface="Calibri" panose="020F0502020204030204" pitchFamily="34" charset="0"/>
              </a:rPr>
              <a:t>Cash</a:t>
            </a:r>
            <a:endParaRPr kumimoji="0" lang="en-IN" sz="2000" b="0" i="0" u="none" strike="noStrike" kern="0" cap="none" spc="0" normalizeH="0" baseline="0" noProof="0" dirty="0">
              <a:ln>
                <a:noFill/>
              </a:ln>
              <a:solidFill>
                <a:srgbClr val="1268B3"/>
              </a:solidFill>
              <a:effectLst/>
              <a:uLnTx/>
              <a:uFillTx/>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889415AD-B780-2235-825A-B93ABB0C693B}"/>
              </a:ext>
            </a:extLst>
          </p:cNvPr>
          <p:cNvSpPr/>
          <p:nvPr/>
        </p:nvSpPr>
        <p:spPr>
          <a:xfrm>
            <a:off x="381028" y="2829936"/>
            <a:ext cx="1459431" cy="505886"/>
          </a:xfrm>
          <a:prstGeom prst="rect">
            <a:avLst/>
          </a:prstGeom>
          <a:noFill/>
          <a:ln w="25400" cap="flat" cmpd="sng" algn="ctr">
            <a:solidFill>
              <a:srgbClr val="1268B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2000" kern="0" dirty="0">
                <a:solidFill>
                  <a:srgbClr val="1268B3"/>
                </a:solidFill>
                <a:latin typeface="Calibri" panose="020F0502020204030204" pitchFamily="34" charset="0"/>
                <a:cs typeface="Calibri" panose="020F0502020204030204" pitchFamily="34" charset="0"/>
              </a:rPr>
              <a:t>Credit</a:t>
            </a:r>
            <a:endParaRPr kumimoji="0" lang="en-IN" sz="2000" b="0" i="0" u="none" strike="noStrike" kern="0" cap="none" spc="0" normalizeH="0" baseline="0" noProof="0" dirty="0">
              <a:ln>
                <a:noFill/>
              </a:ln>
              <a:solidFill>
                <a:srgbClr val="1268B3"/>
              </a:solidFill>
              <a:effectLst/>
              <a:uLnTx/>
              <a:uFillTx/>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CA49F60D-7AAF-5A3F-E738-28A89CCAE022}"/>
              </a:ext>
            </a:extLst>
          </p:cNvPr>
          <p:cNvSpPr/>
          <p:nvPr/>
        </p:nvSpPr>
        <p:spPr>
          <a:xfrm>
            <a:off x="381029" y="1689911"/>
            <a:ext cx="1444522" cy="810751"/>
          </a:xfrm>
          <a:prstGeom prst="rect">
            <a:avLst/>
          </a:prstGeom>
          <a:noFill/>
          <a:ln w="25400" cap="flat" cmpd="sng" algn="ctr">
            <a:solidFill>
              <a:srgbClr val="1268B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2000" kern="0" dirty="0">
                <a:solidFill>
                  <a:srgbClr val="1268B3"/>
                </a:solidFill>
                <a:latin typeface="Calibri" panose="020F0502020204030204" pitchFamily="34" charset="0"/>
                <a:cs typeface="Calibri" panose="020F0502020204030204" pitchFamily="34" charset="0"/>
              </a:rPr>
              <a:t>LC Discounting</a:t>
            </a:r>
            <a:endParaRPr kumimoji="0" lang="en-IN" sz="2000" b="0" i="0" u="none" strike="noStrike" kern="0" cap="none" spc="0" normalizeH="0" baseline="0" noProof="0" dirty="0">
              <a:ln>
                <a:noFill/>
              </a:ln>
              <a:solidFill>
                <a:srgbClr val="1268B3"/>
              </a:solidFill>
              <a:effectLst/>
              <a:uLnTx/>
              <a:uFillTx/>
              <a:latin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A713DC30-3293-29C8-5977-3FC2C9C0F0CB}"/>
              </a:ext>
            </a:extLst>
          </p:cNvPr>
          <p:cNvSpPr/>
          <p:nvPr/>
        </p:nvSpPr>
        <p:spPr>
          <a:xfrm>
            <a:off x="381028" y="3692556"/>
            <a:ext cx="1474341" cy="703886"/>
          </a:xfrm>
          <a:prstGeom prst="rect">
            <a:avLst/>
          </a:prstGeom>
          <a:noFill/>
          <a:ln w="25400" cap="flat" cmpd="sng" algn="ctr">
            <a:solidFill>
              <a:srgbClr val="1268B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2000" kern="0" dirty="0">
                <a:solidFill>
                  <a:srgbClr val="1268B3"/>
                </a:solidFill>
                <a:latin typeface="Calibri" panose="020F0502020204030204" pitchFamily="34" charset="0"/>
                <a:cs typeface="Calibri" panose="020F0502020204030204" pitchFamily="34" charset="0"/>
              </a:rPr>
              <a:t>Bank Factoring</a:t>
            </a:r>
            <a:endParaRPr kumimoji="0" lang="en-IN" sz="2000" b="0" i="0" u="none" strike="noStrike" kern="0" cap="none" spc="0" normalizeH="0" baseline="0" noProof="0" dirty="0">
              <a:ln>
                <a:noFill/>
              </a:ln>
              <a:solidFill>
                <a:srgbClr val="1268B3"/>
              </a:solidFill>
              <a:effectLst/>
              <a:uLnTx/>
              <a:uFillTx/>
              <a:latin typeface="Calibri" panose="020F0502020204030204" pitchFamily="34" charset="0"/>
              <a:cs typeface="Calibri" panose="020F0502020204030204" pitchFamily="34" charset="0"/>
            </a:endParaRPr>
          </a:p>
        </p:txBody>
      </p:sp>
      <p:sp>
        <p:nvSpPr>
          <p:cNvPr id="12" name="Flowchart: Connector 11">
            <a:extLst>
              <a:ext uri="{FF2B5EF4-FFF2-40B4-BE49-F238E27FC236}">
                <a16:creationId xmlns:a16="http://schemas.microsoft.com/office/drawing/2014/main" id="{19C77CD5-AAEA-909C-61D1-0E3691E54621}"/>
              </a:ext>
            </a:extLst>
          </p:cNvPr>
          <p:cNvSpPr/>
          <p:nvPr/>
        </p:nvSpPr>
        <p:spPr>
          <a:xfrm>
            <a:off x="3128368" y="3690275"/>
            <a:ext cx="1685074" cy="706167"/>
          </a:xfrm>
          <a:prstGeom prst="flowChartConnector">
            <a:avLst/>
          </a:prstGeom>
          <a:noFill/>
          <a:ln w="25400" cap="flat" cmpd="sng" algn="ctr">
            <a:solidFill>
              <a:srgbClr val="1268B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srgbClr val="1268B3"/>
                </a:solidFill>
                <a:effectLst/>
                <a:uLnTx/>
                <a:uFillTx/>
                <a:latin typeface="Calibri" panose="020F0502020204030204" pitchFamily="34" charset="0"/>
                <a:cs typeface="Calibri" panose="020F0502020204030204" pitchFamily="34" charset="0"/>
              </a:rPr>
              <a:t>Manual Input</a:t>
            </a:r>
          </a:p>
        </p:txBody>
      </p:sp>
      <p:cxnSp>
        <p:nvCxnSpPr>
          <p:cNvPr id="13" name="Straight Arrow Connector 12">
            <a:extLst>
              <a:ext uri="{FF2B5EF4-FFF2-40B4-BE49-F238E27FC236}">
                <a16:creationId xmlns:a16="http://schemas.microsoft.com/office/drawing/2014/main" id="{630BD12B-AD13-F15C-84E1-ABD6DDF93A69}"/>
              </a:ext>
            </a:extLst>
          </p:cNvPr>
          <p:cNvCxnSpPr>
            <a:cxnSpLocks/>
            <a:stCxn id="8" idx="3"/>
            <a:endCxn id="5" idx="2"/>
          </p:cNvCxnSpPr>
          <p:nvPr/>
        </p:nvCxnSpPr>
        <p:spPr>
          <a:xfrm>
            <a:off x="1825551" y="1132152"/>
            <a:ext cx="1272999" cy="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691D1E91-B45D-5016-857B-43CE7615EC2D}"/>
              </a:ext>
            </a:extLst>
          </p:cNvPr>
          <p:cNvCxnSpPr>
            <a:cxnSpLocks/>
          </p:cNvCxnSpPr>
          <p:nvPr/>
        </p:nvCxnSpPr>
        <p:spPr>
          <a:xfrm>
            <a:off x="1840460" y="2082570"/>
            <a:ext cx="1272999" cy="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1C1CB53-5D77-69F3-6AC2-A23B14C6A697}"/>
              </a:ext>
            </a:extLst>
          </p:cNvPr>
          <p:cNvCxnSpPr>
            <a:cxnSpLocks/>
            <a:endCxn id="7" idx="2"/>
          </p:cNvCxnSpPr>
          <p:nvPr/>
        </p:nvCxnSpPr>
        <p:spPr>
          <a:xfrm flipV="1">
            <a:off x="1812029" y="3071462"/>
            <a:ext cx="1316339" cy="13802"/>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95216F7D-2B42-B0CB-A38B-BC655C647481}"/>
              </a:ext>
            </a:extLst>
          </p:cNvPr>
          <p:cNvCxnSpPr>
            <a:cxnSpLocks/>
          </p:cNvCxnSpPr>
          <p:nvPr/>
        </p:nvCxnSpPr>
        <p:spPr>
          <a:xfrm>
            <a:off x="1855369" y="4035682"/>
            <a:ext cx="1272999" cy="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24" name="Plus Sign 23">
            <a:extLst>
              <a:ext uri="{FF2B5EF4-FFF2-40B4-BE49-F238E27FC236}">
                <a16:creationId xmlns:a16="http://schemas.microsoft.com/office/drawing/2014/main" id="{F0858C1A-9F21-2453-9336-8C5CD9260743}"/>
              </a:ext>
            </a:extLst>
          </p:cNvPr>
          <p:cNvSpPr/>
          <p:nvPr/>
        </p:nvSpPr>
        <p:spPr>
          <a:xfrm>
            <a:off x="6146078" y="2047090"/>
            <a:ext cx="1006868" cy="907143"/>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710523C-D66F-2F54-B16A-EF3107F9DD78}"/>
              </a:ext>
            </a:extLst>
          </p:cNvPr>
          <p:cNvSpPr/>
          <p:nvPr/>
        </p:nvSpPr>
        <p:spPr>
          <a:xfrm>
            <a:off x="6192312" y="2037448"/>
            <a:ext cx="914400" cy="914400"/>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28" name="Connector: Elbow 27">
            <a:extLst>
              <a:ext uri="{FF2B5EF4-FFF2-40B4-BE49-F238E27FC236}">
                <a16:creationId xmlns:a16="http://schemas.microsoft.com/office/drawing/2014/main" id="{5EE1254F-DF72-5A0F-DD05-79BCA2DE9E8E}"/>
              </a:ext>
            </a:extLst>
          </p:cNvPr>
          <p:cNvCxnSpPr>
            <a:cxnSpLocks/>
            <a:stCxn id="5" idx="6"/>
            <a:endCxn id="25" idx="0"/>
          </p:cNvCxnSpPr>
          <p:nvPr/>
        </p:nvCxnSpPr>
        <p:spPr>
          <a:xfrm>
            <a:off x="4813443" y="1132153"/>
            <a:ext cx="1836069" cy="905295"/>
          </a:xfrm>
          <a:prstGeom prst="bentConnector2">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31" name="Connector: Elbow 30">
            <a:extLst>
              <a:ext uri="{FF2B5EF4-FFF2-40B4-BE49-F238E27FC236}">
                <a16:creationId xmlns:a16="http://schemas.microsoft.com/office/drawing/2014/main" id="{A3D9040A-FAA3-ABC8-CA33-7312DD190709}"/>
              </a:ext>
            </a:extLst>
          </p:cNvPr>
          <p:cNvCxnSpPr>
            <a:cxnSpLocks/>
            <a:stCxn id="6" idx="6"/>
          </p:cNvCxnSpPr>
          <p:nvPr/>
        </p:nvCxnSpPr>
        <p:spPr>
          <a:xfrm>
            <a:off x="4843261" y="2052258"/>
            <a:ext cx="1349051" cy="249943"/>
          </a:xfrm>
          <a:prstGeom prst="bentConnector3">
            <a:avLst>
              <a:gd name="adj1" fmla="val 50000"/>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34" name="Connector: Elbow 33">
            <a:extLst>
              <a:ext uri="{FF2B5EF4-FFF2-40B4-BE49-F238E27FC236}">
                <a16:creationId xmlns:a16="http://schemas.microsoft.com/office/drawing/2014/main" id="{4FF6378F-6514-70D5-75C5-654BB21ED381}"/>
              </a:ext>
            </a:extLst>
          </p:cNvPr>
          <p:cNvCxnSpPr>
            <a:cxnSpLocks/>
            <a:stCxn id="7" idx="6"/>
          </p:cNvCxnSpPr>
          <p:nvPr/>
        </p:nvCxnSpPr>
        <p:spPr>
          <a:xfrm flipV="1">
            <a:off x="4813442" y="2715342"/>
            <a:ext cx="1398352" cy="356120"/>
          </a:xfrm>
          <a:prstGeom prst="bentConnector3">
            <a:avLst>
              <a:gd name="adj1" fmla="val 50000"/>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39" name="Connector: Elbow 38">
            <a:extLst>
              <a:ext uri="{FF2B5EF4-FFF2-40B4-BE49-F238E27FC236}">
                <a16:creationId xmlns:a16="http://schemas.microsoft.com/office/drawing/2014/main" id="{F84A3061-3077-C4B9-FF2F-A9A0627B2333}"/>
              </a:ext>
            </a:extLst>
          </p:cNvPr>
          <p:cNvCxnSpPr>
            <a:cxnSpLocks/>
            <a:stCxn id="12" idx="6"/>
            <a:endCxn id="25" idx="2"/>
          </p:cNvCxnSpPr>
          <p:nvPr/>
        </p:nvCxnSpPr>
        <p:spPr>
          <a:xfrm flipV="1">
            <a:off x="4813442" y="2951848"/>
            <a:ext cx="1836070" cy="1091511"/>
          </a:xfrm>
          <a:prstGeom prst="bentConnector2">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53AB3EF7-29DA-EE20-86A8-EB0543F3145A}"/>
              </a:ext>
            </a:extLst>
          </p:cNvPr>
          <p:cNvCxnSpPr>
            <a:cxnSpLocks/>
          </p:cNvCxnSpPr>
          <p:nvPr/>
        </p:nvCxnSpPr>
        <p:spPr>
          <a:xfrm>
            <a:off x="7106712" y="2496599"/>
            <a:ext cx="1272999" cy="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43" name="Rectangle: Diagonal Corners Rounded 42">
            <a:extLst>
              <a:ext uri="{FF2B5EF4-FFF2-40B4-BE49-F238E27FC236}">
                <a16:creationId xmlns:a16="http://schemas.microsoft.com/office/drawing/2014/main" id="{0FE5010F-4BD9-8603-6F96-5D87C66AB52E}"/>
              </a:ext>
            </a:extLst>
          </p:cNvPr>
          <p:cNvSpPr/>
          <p:nvPr/>
        </p:nvSpPr>
        <p:spPr>
          <a:xfrm>
            <a:off x="8379711" y="2052508"/>
            <a:ext cx="1586222" cy="719592"/>
          </a:xfrm>
          <a:prstGeom prst="round2Diag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528EE6"/>
                </a:solidFill>
                <a:latin typeface="Calibri" panose="020F0502020204030204" pitchFamily="34" charset="0"/>
                <a:cs typeface="Calibri" panose="020F0502020204030204" pitchFamily="34" charset="0"/>
              </a:rPr>
              <a:t>Prediction 1</a:t>
            </a:r>
            <a:endParaRPr lang="en-IN" sz="2000" dirty="0">
              <a:solidFill>
                <a:srgbClr val="528EE6"/>
              </a:solidFill>
              <a:latin typeface="Calibri" panose="020F0502020204030204" pitchFamily="34" charset="0"/>
              <a:cs typeface="Calibri" panose="020F0502020204030204" pitchFamily="34" charset="0"/>
            </a:endParaRPr>
          </a:p>
        </p:txBody>
      </p:sp>
      <p:sp>
        <p:nvSpPr>
          <p:cNvPr id="44" name="Plus Sign 43">
            <a:extLst>
              <a:ext uri="{FF2B5EF4-FFF2-40B4-BE49-F238E27FC236}">
                <a16:creationId xmlns:a16="http://schemas.microsoft.com/office/drawing/2014/main" id="{F72FA964-AD1C-64AD-0CEA-51116E875235}"/>
              </a:ext>
            </a:extLst>
          </p:cNvPr>
          <p:cNvSpPr/>
          <p:nvPr/>
        </p:nvSpPr>
        <p:spPr>
          <a:xfrm>
            <a:off x="2620521" y="5024729"/>
            <a:ext cx="1006868" cy="907143"/>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EFBD57EF-E256-B499-D4D1-912A13D9598E}"/>
              </a:ext>
            </a:extLst>
          </p:cNvPr>
          <p:cNvSpPr/>
          <p:nvPr/>
        </p:nvSpPr>
        <p:spPr>
          <a:xfrm>
            <a:off x="2671168" y="5017472"/>
            <a:ext cx="914400" cy="914400"/>
          </a:xfrm>
          <a:prstGeom prst="rect">
            <a:avLst/>
          </a:prstGeom>
          <a:noFill/>
          <a:ln w="28575">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46" name="Connector: Elbow 45">
            <a:extLst>
              <a:ext uri="{FF2B5EF4-FFF2-40B4-BE49-F238E27FC236}">
                <a16:creationId xmlns:a16="http://schemas.microsoft.com/office/drawing/2014/main" id="{02D39DAC-93E1-6FE4-045A-A887781AFAAC}"/>
              </a:ext>
            </a:extLst>
          </p:cNvPr>
          <p:cNvCxnSpPr>
            <a:cxnSpLocks/>
            <a:endCxn id="45" idx="1"/>
          </p:cNvCxnSpPr>
          <p:nvPr/>
        </p:nvCxnSpPr>
        <p:spPr>
          <a:xfrm rot="16200000" flipH="1">
            <a:off x="278713" y="3082217"/>
            <a:ext cx="4327710" cy="457200"/>
          </a:xfrm>
          <a:prstGeom prst="bentConnector2">
            <a:avLst/>
          </a:prstGeom>
          <a:ln w="28575">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0" name="Connector: Elbow 49">
            <a:extLst>
              <a:ext uri="{FF2B5EF4-FFF2-40B4-BE49-F238E27FC236}">
                <a16:creationId xmlns:a16="http://schemas.microsoft.com/office/drawing/2014/main" id="{983C1650-FB63-83F3-E8BD-F8FFD0499E61}"/>
              </a:ext>
            </a:extLst>
          </p:cNvPr>
          <p:cNvCxnSpPr>
            <a:cxnSpLocks/>
          </p:cNvCxnSpPr>
          <p:nvPr/>
        </p:nvCxnSpPr>
        <p:spPr>
          <a:xfrm rot="16200000" flipH="1">
            <a:off x="929096" y="3553538"/>
            <a:ext cx="3195908" cy="279404"/>
          </a:xfrm>
          <a:prstGeom prst="bentConnector3">
            <a:avLst>
              <a:gd name="adj1" fmla="val 100151"/>
            </a:avLst>
          </a:prstGeom>
          <a:ln w="28575">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4" name="Connector: Elbow 53">
            <a:extLst>
              <a:ext uri="{FF2B5EF4-FFF2-40B4-BE49-F238E27FC236}">
                <a16:creationId xmlns:a16="http://schemas.microsoft.com/office/drawing/2014/main" id="{F87D211A-7A1A-18BF-6395-9133E68C119C}"/>
              </a:ext>
            </a:extLst>
          </p:cNvPr>
          <p:cNvCxnSpPr>
            <a:cxnSpLocks/>
          </p:cNvCxnSpPr>
          <p:nvPr/>
        </p:nvCxnSpPr>
        <p:spPr>
          <a:xfrm rot="16200000" flipH="1">
            <a:off x="1034862" y="4079148"/>
            <a:ext cx="2625778" cy="638007"/>
          </a:xfrm>
          <a:prstGeom prst="bentConnector3">
            <a:avLst>
              <a:gd name="adj1" fmla="val 100084"/>
            </a:avLst>
          </a:prstGeom>
          <a:ln w="28575">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4B28A4D9-726C-4EAB-90CF-444AA7B78A05}"/>
              </a:ext>
            </a:extLst>
          </p:cNvPr>
          <p:cNvCxnSpPr>
            <a:cxnSpLocks/>
          </p:cNvCxnSpPr>
          <p:nvPr/>
        </p:nvCxnSpPr>
        <p:spPr>
          <a:xfrm>
            <a:off x="3585568" y="5474672"/>
            <a:ext cx="1272999" cy="1"/>
          </a:xfrm>
          <a:prstGeom prst="straightConnector1">
            <a:avLst/>
          </a:prstGeom>
          <a:ln w="28575">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62" name="Flowchart: Connector 61">
            <a:extLst>
              <a:ext uri="{FF2B5EF4-FFF2-40B4-BE49-F238E27FC236}">
                <a16:creationId xmlns:a16="http://schemas.microsoft.com/office/drawing/2014/main" id="{73748034-510B-44DD-ACBB-2A0BB2338765}"/>
              </a:ext>
            </a:extLst>
          </p:cNvPr>
          <p:cNvSpPr/>
          <p:nvPr/>
        </p:nvSpPr>
        <p:spPr>
          <a:xfrm>
            <a:off x="4858567" y="5121588"/>
            <a:ext cx="1593604" cy="714133"/>
          </a:xfrm>
          <a:prstGeom prst="flowChartConnector">
            <a:avLst/>
          </a:prstGeom>
          <a:noFill/>
          <a:ln w="25400" cap="flat" cmpd="sng" algn="ctr">
            <a:solidFill>
              <a:srgbClr val="1268B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srgbClr val="1268B3"/>
                </a:solidFill>
                <a:effectLst/>
                <a:uLnTx/>
                <a:uFillTx/>
                <a:latin typeface="Calibri" panose="020F0502020204030204" pitchFamily="34" charset="0"/>
                <a:cs typeface="Calibri" panose="020F0502020204030204" pitchFamily="34" charset="0"/>
              </a:rPr>
              <a:t>ET</a:t>
            </a:r>
          </a:p>
        </p:txBody>
      </p:sp>
      <p:sp>
        <p:nvSpPr>
          <p:cNvPr id="63" name="Plus Sign 62">
            <a:extLst>
              <a:ext uri="{FF2B5EF4-FFF2-40B4-BE49-F238E27FC236}">
                <a16:creationId xmlns:a16="http://schemas.microsoft.com/office/drawing/2014/main" id="{FA2E686E-142B-E37C-16F7-8229637148FA}"/>
              </a:ext>
            </a:extLst>
          </p:cNvPr>
          <p:cNvSpPr/>
          <p:nvPr/>
        </p:nvSpPr>
        <p:spPr>
          <a:xfrm>
            <a:off x="7106712" y="5024729"/>
            <a:ext cx="1006868" cy="907143"/>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64" name="Connector: Elbow 63">
            <a:extLst>
              <a:ext uri="{FF2B5EF4-FFF2-40B4-BE49-F238E27FC236}">
                <a16:creationId xmlns:a16="http://schemas.microsoft.com/office/drawing/2014/main" id="{AC843323-D2B3-8432-A42E-FBEE4A3A6160}"/>
              </a:ext>
            </a:extLst>
          </p:cNvPr>
          <p:cNvCxnSpPr>
            <a:cxnSpLocks/>
            <a:stCxn id="12" idx="4"/>
            <a:endCxn id="65" idx="0"/>
          </p:cNvCxnSpPr>
          <p:nvPr/>
        </p:nvCxnSpPr>
        <p:spPr>
          <a:xfrm rot="16200000" flipH="1">
            <a:off x="5476940" y="2890407"/>
            <a:ext cx="621030" cy="3633100"/>
          </a:xfrm>
          <a:prstGeom prst="bentConnector3">
            <a:avLst>
              <a:gd name="adj1" fmla="val 50000"/>
            </a:avLst>
          </a:prstGeom>
          <a:ln w="28575">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65" name="Rectangle 64">
            <a:extLst>
              <a:ext uri="{FF2B5EF4-FFF2-40B4-BE49-F238E27FC236}">
                <a16:creationId xmlns:a16="http://schemas.microsoft.com/office/drawing/2014/main" id="{ED1CC250-9CA2-AAF6-E5B0-E65E21A1A28F}"/>
              </a:ext>
            </a:extLst>
          </p:cNvPr>
          <p:cNvSpPr/>
          <p:nvPr/>
        </p:nvSpPr>
        <p:spPr>
          <a:xfrm>
            <a:off x="7146805" y="5017472"/>
            <a:ext cx="914400" cy="914400"/>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69" name="Straight Arrow Connector 68">
            <a:extLst>
              <a:ext uri="{FF2B5EF4-FFF2-40B4-BE49-F238E27FC236}">
                <a16:creationId xmlns:a16="http://schemas.microsoft.com/office/drawing/2014/main" id="{76402A5F-C756-FD8A-22AC-CE6998AF5291}"/>
              </a:ext>
            </a:extLst>
          </p:cNvPr>
          <p:cNvCxnSpPr>
            <a:cxnSpLocks/>
            <a:stCxn id="62" idx="6"/>
          </p:cNvCxnSpPr>
          <p:nvPr/>
        </p:nvCxnSpPr>
        <p:spPr>
          <a:xfrm>
            <a:off x="6452171" y="5478655"/>
            <a:ext cx="736455" cy="1323"/>
          </a:xfrm>
          <a:prstGeom prst="straightConnector1">
            <a:avLst/>
          </a:prstGeom>
          <a:ln w="28575">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2" name="Rectangle: Diagonal Corners Rounded 71">
            <a:extLst>
              <a:ext uri="{FF2B5EF4-FFF2-40B4-BE49-F238E27FC236}">
                <a16:creationId xmlns:a16="http://schemas.microsoft.com/office/drawing/2014/main" id="{732ED959-F3DC-CFC1-C673-9C69BABBFAC3}"/>
              </a:ext>
            </a:extLst>
          </p:cNvPr>
          <p:cNvSpPr/>
          <p:nvPr/>
        </p:nvSpPr>
        <p:spPr>
          <a:xfrm>
            <a:off x="8768121" y="5116129"/>
            <a:ext cx="1586222" cy="719592"/>
          </a:xfrm>
          <a:prstGeom prst="round2Diag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528EE6"/>
                </a:solidFill>
                <a:latin typeface="Calibri" panose="020F0502020204030204" pitchFamily="34" charset="0"/>
                <a:cs typeface="Calibri" panose="020F0502020204030204" pitchFamily="34" charset="0"/>
              </a:rPr>
              <a:t>Prediction 2</a:t>
            </a:r>
            <a:endParaRPr lang="en-IN" sz="2000" dirty="0">
              <a:solidFill>
                <a:srgbClr val="528EE6"/>
              </a:solidFill>
              <a:latin typeface="Calibri" panose="020F0502020204030204" pitchFamily="34" charset="0"/>
              <a:cs typeface="Calibri" panose="020F0502020204030204" pitchFamily="34" charset="0"/>
            </a:endParaRPr>
          </a:p>
        </p:txBody>
      </p:sp>
      <p:cxnSp>
        <p:nvCxnSpPr>
          <p:cNvPr id="73" name="Straight Arrow Connector 72">
            <a:extLst>
              <a:ext uri="{FF2B5EF4-FFF2-40B4-BE49-F238E27FC236}">
                <a16:creationId xmlns:a16="http://schemas.microsoft.com/office/drawing/2014/main" id="{2E0D591F-2C9D-06BE-B36C-0C0883DB3451}"/>
              </a:ext>
            </a:extLst>
          </p:cNvPr>
          <p:cNvCxnSpPr>
            <a:cxnSpLocks/>
          </p:cNvCxnSpPr>
          <p:nvPr/>
        </p:nvCxnSpPr>
        <p:spPr>
          <a:xfrm>
            <a:off x="8031666" y="5475925"/>
            <a:ext cx="736455" cy="1323"/>
          </a:xfrm>
          <a:prstGeom prst="straightConnector1">
            <a:avLst/>
          </a:prstGeom>
          <a:ln w="28575">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1426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A88BD7-B5D6-CDB2-5A39-B5D666D64B17}"/>
              </a:ext>
            </a:extLst>
          </p:cNvPr>
          <p:cNvSpPr>
            <a:spLocks noGrp="1"/>
          </p:cNvSpPr>
          <p:nvPr>
            <p:ph type="sldNum" sz="quarter" idx="12"/>
          </p:nvPr>
        </p:nvSpPr>
        <p:spPr/>
        <p:txBody>
          <a:bodyPr/>
          <a:lstStyle/>
          <a:p>
            <a:fld id="{FC7ADEF6-E0E7-3E43-981F-EE09481EC5AA}" type="slidenum">
              <a:rPr lang="en-US" smtClean="0"/>
              <a:t>9</a:t>
            </a:fld>
            <a:endParaRPr lang="en-US"/>
          </a:p>
        </p:txBody>
      </p:sp>
      <p:sp>
        <p:nvSpPr>
          <p:cNvPr id="10" name="TextBox 9">
            <a:extLst>
              <a:ext uri="{FF2B5EF4-FFF2-40B4-BE49-F238E27FC236}">
                <a16:creationId xmlns:a16="http://schemas.microsoft.com/office/drawing/2014/main" id="{0E972333-FEA6-CAEC-0873-E3DCBFCB6BB5}"/>
              </a:ext>
            </a:extLst>
          </p:cNvPr>
          <p:cNvSpPr txBox="1"/>
          <p:nvPr/>
        </p:nvSpPr>
        <p:spPr>
          <a:xfrm>
            <a:off x="0" y="67807"/>
            <a:ext cx="11828263" cy="523220"/>
          </a:xfrm>
          <a:prstGeom prst="rect">
            <a:avLst/>
          </a:prstGeom>
          <a:noFill/>
        </p:spPr>
        <p:txBody>
          <a:bodyPr wrap="square">
            <a:spAutoFit/>
          </a:bodyPr>
          <a:lstStyle/>
          <a:p>
            <a:r>
              <a:rPr kumimoji="0" lang="en-IN" sz="2800" b="1" i="0" u="none" strike="noStrike" kern="0" cap="none" spc="0" normalizeH="0" baseline="0" noProof="0" dirty="0">
                <a:ln>
                  <a:noFill/>
                </a:ln>
                <a:solidFill>
                  <a:srgbClr val="3D7EDB"/>
                </a:solidFill>
                <a:effectLst/>
                <a:uLnTx/>
                <a:uFillTx/>
                <a:latin typeface="Arial" pitchFamily="34" charset="0"/>
                <a:ea typeface="+mj-ea"/>
                <a:cs typeface="Arial" pitchFamily="34" charset="0"/>
              </a:rPr>
              <a:t>Model Pipeline Structure</a:t>
            </a:r>
            <a:endParaRPr lang="en-IN" sz="2800" dirty="0"/>
          </a:p>
        </p:txBody>
      </p:sp>
      <p:sp>
        <p:nvSpPr>
          <p:cNvPr id="17" name="TextBox 16">
            <a:extLst>
              <a:ext uri="{FF2B5EF4-FFF2-40B4-BE49-F238E27FC236}">
                <a16:creationId xmlns:a16="http://schemas.microsoft.com/office/drawing/2014/main" id="{76DBC6FD-B54F-C82E-0323-DDDA0D5C5F57}"/>
              </a:ext>
            </a:extLst>
          </p:cNvPr>
          <p:cNvSpPr txBox="1"/>
          <p:nvPr/>
        </p:nvSpPr>
        <p:spPr>
          <a:xfrm>
            <a:off x="259422" y="856251"/>
            <a:ext cx="11494213" cy="5324535"/>
          </a:xfrm>
          <a:prstGeom prst="rect">
            <a:avLst/>
          </a:prstGeom>
          <a:noFill/>
        </p:spPr>
        <p:txBody>
          <a:bodyPr wrap="square">
            <a:spAutoFit/>
          </a:bodyPr>
          <a:lstStyle/>
          <a:p>
            <a:pPr algn="just">
              <a:spcAft>
                <a:spcPts val="600"/>
              </a:spcAft>
              <a:buFont typeface="Wingdings" panose="05000000000000000000" pitchFamily="2" charset="2"/>
              <a:buChar char="q"/>
            </a:pPr>
            <a:r>
              <a:rPr lang="en-US" sz="2000" dirty="0">
                <a:latin typeface="Calibri" panose="020F0502020204030204" pitchFamily="34" charset="0"/>
                <a:cs typeface="Calibri" panose="020F0502020204030204" pitchFamily="34" charset="0"/>
              </a:rPr>
              <a:t> Model Pipeline uses 12 Python files.</a:t>
            </a:r>
          </a:p>
          <a:p>
            <a:pPr algn="just">
              <a:spcAft>
                <a:spcPts val="600"/>
              </a:spcAft>
              <a:buFont typeface="Wingdings" panose="05000000000000000000" pitchFamily="2" charset="2"/>
              <a:buChar char="q"/>
            </a:pPr>
            <a:r>
              <a:rPr lang="en-US" sz="2000" dirty="0">
                <a:latin typeface="Calibri" panose="020F0502020204030204" pitchFamily="34" charset="0"/>
                <a:cs typeface="Calibri" panose="020F0502020204030204" pitchFamily="34" charset="0"/>
              </a:rPr>
              <a:t> All 11 of the necessary Python files for modelling are imported using a single Python driver function, which then outputs the results.</a:t>
            </a:r>
          </a:p>
          <a:p>
            <a:pPr algn="just">
              <a:spcAft>
                <a:spcPts val="6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DataFetch_GCP.py </a:t>
            </a:r>
            <a:r>
              <a:rPr lang="en-US" sz="2000" dirty="0">
                <a:latin typeface="Calibri" panose="020F0502020204030204" pitchFamily="34" charset="0"/>
                <a:cs typeface="Calibri" panose="020F0502020204030204" pitchFamily="34" charset="0"/>
              </a:rPr>
              <a:t>- Updating ZFBL5N and YF66 (Input Source)</a:t>
            </a:r>
          </a:p>
          <a:p>
            <a:pPr algn="just">
              <a:spcAft>
                <a:spcPts val="6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DataProcess.py </a:t>
            </a:r>
            <a:r>
              <a:rPr lang="en-US" sz="2000" dirty="0">
                <a:latin typeface="Calibri" panose="020F0502020204030204" pitchFamily="34" charset="0"/>
                <a:cs typeface="Calibri" panose="020F0502020204030204" pitchFamily="34" charset="0"/>
              </a:rPr>
              <a:t>-   Read ZFBL5N and YF66 Feather Files and Process the data.</a:t>
            </a:r>
          </a:p>
          <a:p>
            <a:pPr algn="just">
              <a:spcAft>
                <a:spcPts val="6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BPM_Process.py </a:t>
            </a:r>
            <a:r>
              <a:rPr lang="en-US" sz="2000" dirty="0">
                <a:latin typeface="Calibri" panose="020F0502020204030204" pitchFamily="34" charset="0"/>
                <a:cs typeface="Calibri" panose="020F0502020204030204" pitchFamily="34" charset="0"/>
              </a:rPr>
              <a:t>- Processing BPM where user gives the input</a:t>
            </a:r>
          </a:p>
          <a:p>
            <a:pPr algn="just">
              <a:spcAft>
                <a:spcPts val="6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Calendar_Process.py </a:t>
            </a:r>
            <a:r>
              <a:rPr lang="en-US" sz="2000" dirty="0">
                <a:latin typeface="Calibri" panose="020F0502020204030204" pitchFamily="34" charset="0"/>
                <a:cs typeface="Calibri" panose="020F0502020204030204" pitchFamily="34" charset="0"/>
              </a:rPr>
              <a:t>- Process the calendar features</a:t>
            </a:r>
          </a:p>
          <a:p>
            <a:pPr algn="just">
              <a:spcAft>
                <a:spcPts val="6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Cash_Pred.py </a:t>
            </a:r>
            <a:r>
              <a:rPr lang="en-US" sz="2000" dirty="0">
                <a:latin typeface="Calibri" panose="020F0502020204030204" pitchFamily="34" charset="0"/>
                <a:cs typeface="Calibri" panose="020F0502020204030204" pitchFamily="34" charset="0"/>
              </a:rPr>
              <a:t>- Get the Cash Predictions</a:t>
            </a:r>
          </a:p>
          <a:p>
            <a:pPr algn="just">
              <a:spcAft>
                <a:spcPts val="6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Credit_Pred.py </a:t>
            </a:r>
            <a:r>
              <a:rPr lang="en-US" sz="2000" dirty="0">
                <a:latin typeface="Calibri" panose="020F0502020204030204" pitchFamily="34" charset="0"/>
                <a:cs typeface="Calibri" panose="020F0502020204030204" pitchFamily="34" charset="0"/>
              </a:rPr>
              <a:t>- Get the Credit Predictions(Using </a:t>
            </a:r>
            <a:r>
              <a:rPr lang="en-US" sz="2000" dirty="0" err="1">
                <a:latin typeface="Calibri" panose="020F0502020204030204" pitchFamily="34" charset="0"/>
                <a:cs typeface="Calibri" panose="020F0502020204030204" pitchFamily="34" charset="0"/>
              </a:rPr>
              <a:t>pycaret.regression</a:t>
            </a:r>
            <a:r>
              <a:rPr lang="en-US" sz="2000" dirty="0">
                <a:latin typeface="Calibri" panose="020F0502020204030204" pitchFamily="34" charset="0"/>
                <a:cs typeface="Calibri" panose="020F0502020204030204" pitchFamily="34" charset="0"/>
              </a:rPr>
              <a:t>)</a:t>
            </a:r>
          </a:p>
          <a:p>
            <a:pPr algn="just">
              <a:spcAft>
                <a:spcPts val="600"/>
              </a:spcAft>
              <a:buFont typeface="Arial" panose="020B0604020202020204" pitchFamily="34" charset="0"/>
              <a:buChar char="•"/>
            </a:pPr>
            <a:r>
              <a:rPr lang="en-US" sz="2000" b="1" dirty="0">
                <a:latin typeface="Calibri" panose="020F0502020204030204" pitchFamily="34" charset="0"/>
                <a:cs typeface="Calibri" panose="020F0502020204030204" pitchFamily="34" charset="0"/>
              </a:rPr>
              <a:t> LC_Pred.py </a:t>
            </a:r>
            <a:r>
              <a:rPr lang="en-US" sz="2000" dirty="0">
                <a:latin typeface="Calibri" panose="020F0502020204030204" pitchFamily="34" charset="0"/>
                <a:cs typeface="Calibri" panose="020F0502020204030204" pitchFamily="34" charset="0"/>
              </a:rPr>
              <a:t>- Get the LC Predictions</a:t>
            </a:r>
          </a:p>
          <a:p>
            <a:pPr algn="just">
              <a:spcAft>
                <a:spcPts val="600"/>
              </a:spcAft>
              <a:buFont typeface="Arial" panose="020B0604020202020204" pitchFamily="34" charset="0"/>
              <a:buChar char="•"/>
            </a:pPr>
            <a:r>
              <a:rPr lang="en-US" sz="2000" b="1" dirty="0">
                <a:latin typeface="Calibri" panose="020F0502020204030204" pitchFamily="34" charset="0"/>
                <a:cs typeface="Calibri" panose="020F0502020204030204" pitchFamily="34" charset="0"/>
              </a:rPr>
              <a:t> AllFeatModel.py </a:t>
            </a:r>
            <a:r>
              <a:rPr lang="en-US" sz="2000" dirty="0">
                <a:latin typeface="Calibri" panose="020F0502020204030204" pitchFamily="34" charset="0"/>
                <a:cs typeface="Calibri" panose="020F0502020204030204" pitchFamily="34" charset="0"/>
              </a:rPr>
              <a:t>- Get all Predictions for combined model</a:t>
            </a:r>
          </a:p>
          <a:p>
            <a:pPr algn="just">
              <a:spcAft>
                <a:spcPts val="6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WeeklyMonthly_Pred.py </a:t>
            </a:r>
            <a:r>
              <a:rPr lang="en-US" sz="2000" dirty="0">
                <a:latin typeface="Calibri" panose="020F0502020204030204" pitchFamily="34" charset="0"/>
                <a:cs typeface="Calibri" panose="020F0502020204030204" pitchFamily="34" charset="0"/>
              </a:rPr>
              <a:t>- Get Weekly Predictions</a:t>
            </a:r>
          </a:p>
          <a:p>
            <a:pPr algn="just">
              <a:spcAft>
                <a:spcPts val="6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Process_Output.py </a:t>
            </a:r>
            <a:r>
              <a:rPr lang="en-US" sz="2000" dirty="0">
                <a:latin typeface="Calibri" panose="020F0502020204030204" pitchFamily="34" charset="0"/>
                <a:cs typeface="Calibri" panose="020F0502020204030204" pitchFamily="34" charset="0"/>
              </a:rPr>
              <a:t>- Consolidating all the models Predictions</a:t>
            </a:r>
          </a:p>
          <a:p>
            <a:pPr algn="just">
              <a:spcAft>
                <a:spcPts val="6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DB_Insert.py </a:t>
            </a:r>
            <a:r>
              <a:rPr lang="en-US" sz="2000" dirty="0">
                <a:latin typeface="Calibri" panose="020F0502020204030204" pitchFamily="34" charset="0"/>
                <a:cs typeface="Calibri" panose="020F0502020204030204" pitchFamily="34" charset="0"/>
              </a:rPr>
              <a:t>- Predictions are inserted to GCP DB table.</a:t>
            </a:r>
          </a:p>
        </p:txBody>
      </p:sp>
    </p:spTree>
    <p:extLst>
      <p:ext uri="{BB962C8B-B14F-4D97-AF65-F5344CB8AC3E}">
        <p14:creationId xmlns:p14="http://schemas.microsoft.com/office/powerpoint/2010/main" val="2134505897"/>
      </p:ext>
    </p:extLst>
  </p:cSld>
  <p:clrMapOvr>
    <a:masterClrMapping/>
  </p:clrMapOvr>
</p:sld>
</file>

<file path=ppt/theme/theme1.xml><?xml version="1.0" encoding="utf-8"?>
<a:theme xmlns:a="http://schemas.openxmlformats.org/drawingml/2006/main" name="Default Theme">
  <a:themeElements>
    <a:clrScheme name="Custom 1">
      <a:dk1>
        <a:sysClr val="windowText" lastClr="000000"/>
      </a:dk1>
      <a:lt1>
        <a:sysClr val="window" lastClr="FFFFFF"/>
      </a:lt1>
      <a:dk2>
        <a:srgbClr val="1F497D"/>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mokey Glass">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12409</TotalTime>
  <Words>1047</Words>
  <Application>Microsoft Office PowerPoint</Application>
  <PresentationFormat>Widescreen</PresentationFormat>
  <Paragraphs>129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Corbel</vt:lpstr>
      <vt:lpstr>Myriad Pro</vt:lpstr>
      <vt:lpstr>Wingdings</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 Kumar</dc:creator>
  <cp:lastModifiedBy>Rahul Singh</cp:lastModifiedBy>
  <cp:revision>283</cp:revision>
  <dcterms:created xsi:type="dcterms:W3CDTF">2018-08-29T10:44:16Z</dcterms:created>
  <dcterms:modified xsi:type="dcterms:W3CDTF">2024-04-14T12:52:54Z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f50afb6-ab6e-4e8b-96b5-6e00ab52e29e_Enabled">
    <vt:lpwstr>true</vt:lpwstr>
  </property>
  <property fmtid="{D5CDD505-2E9C-101B-9397-08002B2CF9AE}" pid="3" name="MSIP_Label_2f50afb6-ab6e-4e8b-96b5-6e00ab52e29e_SetDate">
    <vt:lpwstr>2023-09-15T06:50:43Z</vt:lpwstr>
  </property>
  <property fmtid="{D5CDD505-2E9C-101B-9397-08002B2CF9AE}" pid="4" name="MSIP_Label_2f50afb6-ab6e-4e8b-96b5-6e00ab52e29e_Method">
    <vt:lpwstr>Standard</vt:lpwstr>
  </property>
  <property fmtid="{D5CDD505-2E9C-101B-9397-08002B2CF9AE}" pid="5" name="MSIP_Label_2f50afb6-ab6e-4e8b-96b5-6e00ab52e29e_Name">
    <vt:lpwstr>2f50afb6-ab6e-4e8b-96b5-6e00ab52e29e</vt:lpwstr>
  </property>
  <property fmtid="{D5CDD505-2E9C-101B-9397-08002B2CF9AE}" pid="6" name="MSIP_Label_2f50afb6-ab6e-4e8b-96b5-6e00ab52e29e_SiteId">
    <vt:lpwstr>f35425af-4755-4e0c-b1bb-b3cb9f1c6afd</vt:lpwstr>
  </property>
  <property fmtid="{D5CDD505-2E9C-101B-9397-08002B2CF9AE}" pid="7" name="MSIP_Label_2f50afb6-ab6e-4e8b-96b5-6e00ab52e29e_ActionId">
    <vt:lpwstr>21d24b15-e03b-41c5-98f5-921ab7e40944</vt:lpwstr>
  </property>
  <property fmtid="{D5CDD505-2E9C-101B-9397-08002B2CF9AE}" pid="8" name="MSIP_Label_2f50afb6-ab6e-4e8b-96b5-6e00ab52e29e_ContentBits">
    <vt:lpwstr>0</vt:lpwstr>
  </property>
  <property fmtid="{D5CDD505-2E9C-101B-9397-08002B2CF9AE}" pid="9" name="MSIP_Label_6eeff794-dbfb-4e6d-b00c-604b285feada_Enabled">
    <vt:lpwstr>true</vt:lpwstr>
  </property>
  <property fmtid="{D5CDD505-2E9C-101B-9397-08002B2CF9AE}" pid="10" name="MSIP_Label_6eeff794-dbfb-4e6d-b00c-604b285feada_SetDate">
    <vt:lpwstr>2024-04-14T12:52:34Z</vt:lpwstr>
  </property>
  <property fmtid="{D5CDD505-2E9C-101B-9397-08002B2CF9AE}" pid="11" name="MSIP_Label_6eeff794-dbfb-4e6d-b00c-604b285feada_Method">
    <vt:lpwstr>Privileged</vt:lpwstr>
  </property>
  <property fmtid="{D5CDD505-2E9C-101B-9397-08002B2CF9AE}" pid="12" name="MSIP_Label_6eeff794-dbfb-4e6d-b00c-604b285feada_Name">
    <vt:lpwstr>Employee Personal</vt:lpwstr>
  </property>
  <property fmtid="{D5CDD505-2E9C-101B-9397-08002B2CF9AE}" pid="13" name="MSIP_Label_6eeff794-dbfb-4e6d-b00c-604b285feada_SiteId">
    <vt:lpwstr>2b0afa7b-c74f-4e20-9fcb-7be2edf79685</vt:lpwstr>
  </property>
  <property fmtid="{D5CDD505-2E9C-101B-9397-08002B2CF9AE}" pid="14" name="MSIP_Label_6eeff794-dbfb-4e6d-b00c-604b285feada_ActionId">
    <vt:lpwstr>2720735a-0cd3-4285-8885-3fdc30376b3b</vt:lpwstr>
  </property>
  <property fmtid="{D5CDD505-2E9C-101B-9397-08002B2CF9AE}" pid="15" name="MSIP_Label_6eeff794-dbfb-4e6d-b00c-604b285feada_ContentBits">
    <vt:lpwstr>2</vt:lpwstr>
  </property>
  <property fmtid="{D5CDD505-2E9C-101B-9397-08002B2CF9AE}" pid="16" name="ClassificationContentMarkingFooterLocations">
    <vt:lpwstr>Default Theme:3</vt:lpwstr>
  </property>
  <property fmtid="{D5CDD505-2E9C-101B-9397-08002B2CF9AE}" pid="17" name="ClassificationContentMarkingFooterText">
    <vt:lpwstr>     Employee Personal </vt:lpwstr>
  </property>
</Properties>
</file>