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5/2/2021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5/2/2021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5/2/2021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eadskull7/fer201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Facial Emotion Recognition with facial gestures</a:t>
            </a:r>
          </a:p>
        </p:txBody>
      </p:sp>
      <p:sp>
        <p:nvSpPr>
          <p:cNvPr id="3" name="Subtitle 2"/>
          <p:cNvSpPr>
            <a:spLocks noGrp="1"/>
          </p:cNvSpPr>
          <p:nvPr>
            <p:ph type="subTitle" idx="1"/>
          </p:nvPr>
        </p:nvSpPr>
        <p:spPr>
          <a:xfrm>
            <a:off x="1371600" y="3632201"/>
            <a:ext cx="9448800" cy="1596622"/>
          </a:xfrm>
        </p:spPr>
        <p:txBody>
          <a:bodyPr>
            <a:normAutofit/>
          </a:bodyPr>
          <a:lstStyle/>
          <a:p>
            <a:r>
              <a:rPr lang="en-IN" dirty="0"/>
              <a:t>			</a:t>
            </a:r>
            <a:r>
              <a:rPr lang="en-IN" b="1" dirty="0"/>
              <a:t>Done by</a:t>
            </a:r>
          </a:p>
          <a:p>
            <a:r>
              <a:rPr lang="en-IN" dirty="0"/>
              <a:t>			   Nivedha M</a:t>
            </a:r>
          </a:p>
          <a:p>
            <a:r>
              <a:rPr lang="en-IN" dirty="0"/>
              <a:t>			   Rahul R</a:t>
            </a:r>
          </a:p>
          <a:p>
            <a:r>
              <a:rPr lang="en-IN" dirty="0"/>
              <a:t>			   </a:t>
            </a:r>
            <a:r>
              <a:rPr lang="en-IN" dirty="0" err="1"/>
              <a:t>Pragatheeshwari</a:t>
            </a:r>
            <a:r>
              <a:rPr lang="en-IN" dirty="0"/>
              <a:t> B.K</a:t>
            </a:r>
          </a:p>
          <a:p>
            <a:endParaRPr lang="en-IN" dirty="0"/>
          </a:p>
        </p:txBody>
      </p:sp>
    </p:spTree>
    <p:extLst>
      <p:ext uri="{BB962C8B-B14F-4D97-AF65-F5344CB8AC3E}">
        <p14:creationId xmlns:p14="http://schemas.microsoft.com/office/powerpoint/2010/main" val="2839566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BF9E2-7FED-4EC4-B56D-23A30C1648F4}"/>
              </a:ext>
            </a:extLst>
          </p:cNvPr>
          <p:cNvSpPr>
            <a:spLocks noGrp="1"/>
          </p:cNvSpPr>
          <p:nvPr>
            <p:ph type="title"/>
          </p:nvPr>
        </p:nvSpPr>
        <p:spPr>
          <a:xfrm>
            <a:off x="1586917" y="2782486"/>
            <a:ext cx="8610600" cy="1293028"/>
          </a:xfrm>
        </p:spPr>
        <p:txBody>
          <a:bodyPr/>
          <a:lstStyle/>
          <a:p>
            <a:pPr algn="ctr"/>
            <a:r>
              <a:rPr lang="en-US" dirty="0"/>
              <a:t>Thank you</a:t>
            </a:r>
            <a:endParaRPr lang="en-IN" dirty="0"/>
          </a:p>
        </p:txBody>
      </p:sp>
    </p:spTree>
    <p:extLst>
      <p:ext uri="{BB962C8B-B14F-4D97-AF65-F5344CB8AC3E}">
        <p14:creationId xmlns:p14="http://schemas.microsoft.com/office/powerpoint/2010/main" val="611289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Why emotion detection </a:t>
            </a:r>
            <a:r>
              <a:rPr lang="en-IN" dirty="0"/>
              <a:t>?</a:t>
            </a:r>
          </a:p>
        </p:txBody>
      </p:sp>
      <p:sp>
        <p:nvSpPr>
          <p:cNvPr id="3" name="Content Placeholder 2"/>
          <p:cNvSpPr>
            <a:spLocks noGrp="1"/>
          </p:cNvSpPr>
          <p:nvPr>
            <p:ph idx="1"/>
          </p:nvPr>
        </p:nvSpPr>
        <p:spPr/>
        <p:txBody>
          <a:bodyPr/>
          <a:lstStyle/>
          <a:p>
            <a:r>
              <a:rPr lang="en-US" dirty="0">
                <a:latin typeface="Gill Sans MT" panose="020B0502020104020203" pitchFamily="34" charset="0"/>
                <a:cs typeface="Calibri Light" panose="020F0302020204030204" pitchFamily="34" charset="0"/>
              </a:rPr>
              <a:t>Human emotion recognition plays an important role in the interpersonal relationship. </a:t>
            </a:r>
          </a:p>
          <a:p>
            <a:r>
              <a:rPr lang="en-US" dirty="0">
                <a:latin typeface="Gill Sans MT" panose="020B0502020104020203" pitchFamily="34" charset="0"/>
                <a:cs typeface="Calibri Light" panose="020F0302020204030204" pitchFamily="34" charset="0"/>
              </a:rPr>
              <a:t>The automatic recognition of emotions has been an active research topic from early eras.</a:t>
            </a:r>
          </a:p>
          <a:p>
            <a:r>
              <a:rPr lang="en-US" dirty="0">
                <a:latin typeface="Gill Sans MT" panose="020B0502020104020203" pitchFamily="34" charset="0"/>
                <a:cs typeface="Calibri Light" panose="020F0302020204030204" pitchFamily="34" charset="0"/>
              </a:rPr>
              <a:t>Hence extracting and understanding of emotion has a high importance of the interaction between human and machine communication.</a:t>
            </a:r>
            <a:endParaRPr lang="en-IN" dirty="0">
              <a:latin typeface="Gill Sans MT" panose="020B0502020104020203" pitchFamily="34" charset="0"/>
              <a:cs typeface="Calibri Light" panose="020F0302020204030204" pitchFamily="34" charset="0"/>
            </a:endParaRPr>
          </a:p>
        </p:txBody>
      </p:sp>
    </p:spTree>
    <p:extLst>
      <p:ext uri="{BB962C8B-B14F-4D97-AF65-F5344CB8AC3E}">
        <p14:creationId xmlns:p14="http://schemas.microsoft.com/office/powerpoint/2010/main" val="3084649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Facial emotion recognition by </a:t>
            </a:r>
            <a:r>
              <a:rPr lang="en-IN" b="1" dirty="0" err="1"/>
              <a:t>cnn</a:t>
            </a:r>
            <a:endParaRPr lang="en-IN" b="1" dirty="0"/>
          </a:p>
        </p:txBody>
      </p:sp>
      <p:sp>
        <p:nvSpPr>
          <p:cNvPr id="3" name="Content Placeholder 2"/>
          <p:cNvSpPr>
            <a:spLocks noGrp="1"/>
          </p:cNvSpPr>
          <p:nvPr>
            <p:ph idx="1"/>
          </p:nvPr>
        </p:nvSpPr>
        <p:spPr/>
        <p:txBody>
          <a:bodyPr/>
          <a:lstStyle/>
          <a:p>
            <a:pPr marL="457200" indent="-457200">
              <a:buFont typeface="+mj-lt"/>
              <a:buAutoNum type="arabicPeriod"/>
            </a:pPr>
            <a:r>
              <a:rPr lang="en-IN" dirty="0">
                <a:latin typeface="Gill Sans MT" panose="020B0502020104020203" pitchFamily="34" charset="0"/>
              </a:rPr>
              <a:t>Data Pre-processing</a:t>
            </a:r>
          </a:p>
          <a:p>
            <a:pPr marL="457200" indent="-457200">
              <a:buFont typeface="+mj-lt"/>
              <a:buAutoNum type="arabicPeriod"/>
            </a:pPr>
            <a:r>
              <a:rPr lang="en-IN" dirty="0">
                <a:latin typeface="Gill Sans MT" panose="020B0502020104020203" pitchFamily="34" charset="0"/>
              </a:rPr>
              <a:t>Image augmentation</a:t>
            </a:r>
          </a:p>
          <a:p>
            <a:pPr marL="0" indent="0">
              <a:buNone/>
            </a:pPr>
            <a:r>
              <a:rPr lang="en-IN" dirty="0">
                <a:latin typeface="Gill Sans MT" panose="020B0502020104020203" pitchFamily="34" charset="0"/>
              </a:rPr>
              <a:t>3.    Training </a:t>
            </a:r>
          </a:p>
          <a:p>
            <a:pPr marL="0" indent="0">
              <a:buNone/>
            </a:pPr>
            <a:r>
              <a:rPr lang="en-IN" dirty="0">
                <a:latin typeface="Gill Sans MT" panose="020B0502020104020203" pitchFamily="34" charset="0"/>
              </a:rPr>
              <a:t>4.    Validation</a:t>
            </a:r>
          </a:p>
        </p:txBody>
      </p:sp>
    </p:spTree>
    <p:extLst>
      <p:ext uri="{BB962C8B-B14F-4D97-AF65-F5344CB8AC3E}">
        <p14:creationId xmlns:p14="http://schemas.microsoft.com/office/powerpoint/2010/main" val="1336167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Dataset description</a:t>
            </a:r>
          </a:p>
        </p:txBody>
      </p:sp>
      <p:sp>
        <p:nvSpPr>
          <p:cNvPr id="3" name="Content Placeholder 2"/>
          <p:cNvSpPr>
            <a:spLocks noGrp="1"/>
          </p:cNvSpPr>
          <p:nvPr>
            <p:ph idx="1"/>
          </p:nvPr>
        </p:nvSpPr>
        <p:spPr/>
        <p:txBody>
          <a:bodyPr>
            <a:normAutofit/>
          </a:bodyPr>
          <a:lstStyle/>
          <a:p>
            <a:r>
              <a:rPr lang="en-US" sz="2000" dirty="0">
                <a:latin typeface="Gill Sans MT" panose="020B0502020104020203" pitchFamily="34" charset="0"/>
              </a:rPr>
              <a:t>The </a:t>
            </a:r>
            <a:r>
              <a:rPr lang="en-US" sz="2000" dirty="0">
                <a:latin typeface="Gill Sans MT" panose="020B0502020104020203" pitchFamily="34" charset="0"/>
                <a:hlinkClick r:id="rId2"/>
              </a:rPr>
              <a:t>original FER2013 dataset in </a:t>
            </a:r>
            <a:r>
              <a:rPr lang="en-US" sz="2000" dirty="0" err="1">
                <a:latin typeface="Gill Sans MT" panose="020B0502020104020203" pitchFamily="34" charset="0"/>
                <a:hlinkClick r:id="rId2"/>
              </a:rPr>
              <a:t>Kaggle</a:t>
            </a:r>
            <a:r>
              <a:rPr lang="en-US" sz="2000" dirty="0">
                <a:latin typeface="Gill Sans MT" panose="020B0502020104020203" pitchFamily="34" charset="0"/>
              </a:rPr>
              <a:t> is available as a single </a:t>
            </a:r>
            <a:r>
              <a:rPr lang="en-US" sz="2000" dirty="0" err="1">
                <a:latin typeface="Gill Sans MT" panose="020B0502020104020203" pitchFamily="34" charset="0"/>
              </a:rPr>
              <a:t>csv</a:t>
            </a:r>
            <a:r>
              <a:rPr lang="en-US" sz="2000" dirty="0">
                <a:latin typeface="Gill Sans MT" panose="020B0502020104020203" pitchFamily="34" charset="0"/>
              </a:rPr>
              <a:t> file. </a:t>
            </a:r>
          </a:p>
          <a:p>
            <a:r>
              <a:rPr lang="en-US" sz="2000" dirty="0">
                <a:latin typeface="Gill Sans MT" panose="020B0502020104020203" pitchFamily="34" charset="0"/>
              </a:rPr>
              <a:t>The dataset is converted into images in PNG format for testing and training.</a:t>
            </a:r>
          </a:p>
          <a:p>
            <a:r>
              <a:rPr lang="en-US" sz="2000" dirty="0">
                <a:latin typeface="Gill Sans MT" panose="020B0502020104020203" pitchFamily="34" charset="0"/>
              </a:rPr>
              <a:t>The data consists of 48x48 grayscale images of faces. The faces has been categorized into facial expression into one of seven categories.</a:t>
            </a:r>
          </a:p>
          <a:p>
            <a:pPr marL="0" indent="0">
              <a:buNone/>
            </a:pPr>
            <a:r>
              <a:rPr lang="en-US" sz="2000" dirty="0">
                <a:latin typeface="Gill Sans MT" panose="020B0502020104020203" pitchFamily="34" charset="0"/>
              </a:rPr>
              <a:t>	0=Angry                 4=Sad</a:t>
            </a:r>
          </a:p>
          <a:p>
            <a:pPr marL="0" indent="0">
              <a:buNone/>
            </a:pPr>
            <a:r>
              <a:rPr lang="en-US" sz="2000" dirty="0">
                <a:latin typeface="Gill Sans MT" panose="020B0502020104020203" pitchFamily="34" charset="0"/>
              </a:rPr>
              <a:t>	1=Disgust	    5=Surprise </a:t>
            </a:r>
          </a:p>
          <a:p>
            <a:pPr marL="0" indent="0">
              <a:buNone/>
            </a:pPr>
            <a:r>
              <a:rPr lang="en-US" sz="2000" dirty="0">
                <a:latin typeface="Gill Sans MT" panose="020B0502020104020203" pitchFamily="34" charset="0"/>
              </a:rPr>
              <a:t>	2=Fear                    6=Neutral</a:t>
            </a:r>
          </a:p>
          <a:p>
            <a:pPr marL="0" indent="0">
              <a:buNone/>
            </a:pPr>
            <a:r>
              <a:rPr lang="en-US" sz="2000" dirty="0">
                <a:latin typeface="Gill Sans MT" panose="020B0502020104020203" pitchFamily="34" charset="0"/>
              </a:rPr>
              <a:t>	3=Happy	  </a:t>
            </a:r>
            <a:endParaRPr lang="en-IN" sz="2000" dirty="0">
              <a:latin typeface="Gill Sans MT" panose="020B0502020104020203" pitchFamily="34" charset="0"/>
            </a:endParaRPr>
          </a:p>
        </p:txBody>
      </p:sp>
    </p:spTree>
    <p:extLst>
      <p:ext uri="{BB962C8B-B14F-4D97-AF65-F5344CB8AC3E}">
        <p14:creationId xmlns:p14="http://schemas.microsoft.com/office/powerpoint/2010/main" val="4047888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a:t>
            </a:r>
            <a:r>
              <a:rPr lang="en-IN" b="1" dirty="0" err="1"/>
              <a:t>PreProcessing</a:t>
            </a:r>
            <a:endParaRPr lang="en-IN" b="1" dirty="0"/>
          </a:p>
        </p:txBody>
      </p:sp>
      <p:sp>
        <p:nvSpPr>
          <p:cNvPr id="3" name="Content Placeholder 2"/>
          <p:cNvSpPr>
            <a:spLocks noGrp="1"/>
          </p:cNvSpPr>
          <p:nvPr>
            <p:ph idx="1"/>
          </p:nvPr>
        </p:nvSpPr>
        <p:spPr>
          <a:xfrm>
            <a:off x="685800" y="2632442"/>
            <a:ext cx="10820400" cy="4024125"/>
          </a:xfrm>
        </p:spPr>
        <p:txBody>
          <a:bodyPr/>
          <a:lstStyle/>
          <a:p>
            <a:r>
              <a:rPr lang="en-US" dirty="0">
                <a:latin typeface="Gill Sans MT" panose="020B0502020104020203" pitchFamily="34" charset="0"/>
              </a:rPr>
              <a:t>Data preprocessing is an integral step in Machine Learning as the quality of data and the useful information that can be derived from it directly affects the ability of our model to learn; therefore, it is extremely important that we preprocess our data before feeding it into our model.</a:t>
            </a:r>
          </a:p>
          <a:p>
            <a:r>
              <a:rPr lang="en-US" dirty="0">
                <a:latin typeface="Gill Sans MT" panose="020B0502020104020203" pitchFamily="34" charset="0"/>
              </a:rPr>
              <a:t>Steps involved in preprocessing</a:t>
            </a:r>
          </a:p>
          <a:p>
            <a:pPr lvl="2"/>
            <a:r>
              <a:rPr lang="en-US" dirty="0">
                <a:latin typeface="Gill Sans MT" panose="020B0502020104020203" pitchFamily="34" charset="0"/>
              </a:rPr>
              <a:t>Data cleaning</a:t>
            </a:r>
          </a:p>
          <a:p>
            <a:pPr lvl="2"/>
            <a:r>
              <a:rPr lang="en-US" dirty="0">
                <a:latin typeface="Gill Sans MT" panose="020B0502020104020203" pitchFamily="34" charset="0"/>
              </a:rPr>
              <a:t>Data integration</a:t>
            </a:r>
          </a:p>
          <a:p>
            <a:pPr lvl="2"/>
            <a:r>
              <a:rPr lang="en-US" dirty="0">
                <a:latin typeface="Gill Sans MT" panose="020B0502020104020203" pitchFamily="34" charset="0"/>
              </a:rPr>
              <a:t>Data reduction</a:t>
            </a:r>
          </a:p>
          <a:p>
            <a:pPr lvl="2"/>
            <a:r>
              <a:rPr lang="en-US" dirty="0">
                <a:latin typeface="Gill Sans MT" panose="020B0502020104020203" pitchFamily="34" charset="0"/>
              </a:rPr>
              <a:t>Data transformation</a:t>
            </a:r>
            <a:endParaRPr lang="en-IN" dirty="0">
              <a:latin typeface="Gill Sans MT" panose="020B0502020104020203" pitchFamily="34" charset="0"/>
            </a:endParaRPr>
          </a:p>
          <a:p>
            <a:pPr marL="0" indent="0">
              <a:buNone/>
            </a:pPr>
            <a:endParaRPr lang="en-US" dirty="0">
              <a:latin typeface="Gill Sans MT" panose="020B0502020104020203" pitchFamily="34" charset="0"/>
            </a:endParaRPr>
          </a:p>
        </p:txBody>
      </p:sp>
    </p:spTree>
    <p:extLst>
      <p:ext uri="{BB962C8B-B14F-4D97-AF65-F5344CB8AC3E}">
        <p14:creationId xmlns:p14="http://schemas.microsoft.com/office/powerpoint/2010/main" val="4137746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image Augmentation</a:t>
            </a:r>
          </a:p>
        </p:txBody>
      </p:sp>
      <p:sp>
        <p:nvSpPr>
          <p:cNvPr id="3" name="Content Placeholder 2"/>
          <p:cNvSpPr>
            <a:spLocks noGrp="1"/>
          </p:cNvSpPr>
          <p:nvPr>
            <p:ph idx="1"/>
          </p:nvPr>
        </p:nvSpPr>
        <p:spPr/>
        <p:txBody>
          <a:bodyPr>
            <a:normAutofit/>
          </a:bodyPr>
          <a:lstStyle/>
          <a:p>
            <a:r>
              <a:rPr lang="en-IN" sz="2400" dirty="0">
                <a:latin typeface="Gill Sans MT" panose="020B0502020104020203" pitchFamily="34" charset="0"/>
              </a:rPr>
              <a:t>More  data  is  generated  using  the  training  set  by  applying  transformation </a:t>
            </a:r>
          </a:p>
          <a:p>
            <a:r>
              <a:rPr lang="en-IN" sz="2400" dirty="0">
                <a:latin typeface="Gill Sans MT" panose="020B0502020104020203" pitchFamily="34" charset="0"/>
              </a:rPr>
              <a:t>It  is  required  if  the  training  set  is  not  sufficient  enough  to  learn representation.</a:t>
            </a:r>
          </a:p>
          <a:p>
            <a:r>
              <a:rPr lang="en-IN" sz="2400" dirty="0">
                <a:latin typeface="Gill Sans MT" panose="020B0502020104020203" pitchFamily="34" charset="0"/>
              </a:rPr>
              <a:t>The  image  data  is  generated  by  transforming the  actual  training  images  by rotation,  crop,  shift,  shear,  zoom,  flip,  reflection etc.,</a:t>
            </a:r>
          </a:p>
          <a:p>
            <a:endParaRPr lang="en-IN" sz="2800" dirty="0">
              <a:latin typeface="Gill Sans MT" panose="020B0502020104020203" pitchFamily="34" charset="0"/>
            </a:endParaRPr>
          </a:p>
        </p:txBody>
      </p:sp>
    </p:spTree>
    <p:extLst>
      <p:ext uri="{BB962C8B-B14F-4D97-AF65-F5344CB8AC3E}">
        <p14:creationId xmlns:p14="http://schemas.microsoft.com/office/powerpoint/2010/main" val="208468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Training &amp; Testing </a:t>
            </a:r>
          </a:p>
        </p:txBody>
      </p:sp>
      <p:sp>
        <p:nvSpPr>
          <p:cNvPr id="3" name="Content Placeholder 2"/>
          <p:cNvSpPr>
            <a:spLocks noGrp="1"/>
          </p:cNvSpPr>
          <p:nvPr>
            <p:ph idx="1"/>
          </p:nvPr>
        </p:nvSpPr>
        <p:spPr/>
        <p:txBody>
          <a:bodyPr/>
          <a:lstStyle/>
          <a:p>
            <a:r>
              <a:rPr lang="en-IN" dirty="0">
                <a:latin typeface="Gill Sans MT" panose="020B0502020104020203" pitchFamily="34" charset="0"/>
              </a:rPr>
              <a:t>Training   set   is implemented  to build  up  a  model and  to fit  the  model  to  test  it.</a:t>
            </a:r>
          </a:p>
          <a:p>
            <a:r>
              <a:rPr lang="en-IN" dirty="0">
                <a:latin typeface="Gill Sans MT" panose="020B0502020104020203" pitchFamily="34" charset="0"/>
              </a:rPr>
              <a:t> Testing  set  is used  to  validate  a  model  built  after  training.</a:t>
            </a:r>
          </a:p>
          <a:p>
            <a:r>
              <a:rPr lang="en-US" dirty="0">
                <a:latin typeface="Gill Sans MT" panose="020B0502020104020203" pitchFamily="34" charset="0"/>
              </a:rPr>
              <a:t>The  models  generated  are  to  predict  the  results  unknown  which  is  named  as  the test  set.</a:t>
            </a:r>
            <a:endParaRPr lang="en-IN" dirty="0">
              <a:latin typeface="Gill Sans MT" panose="020B0502020104020203" pitchFamily="34" charset="0"/>
            </a:endParaRPr>
          </a:p>
        </p:txBody>
      </p:sp>
    </p:spTree>
    <p:extLst>
      <p:ext uri="{BB962C8B-B14F-4D97-AF65-F5344CB8AC3E}">
        <p14:creationId xmlns:p14="http://schemas.microsoft.com/office/powerpoint/2010/main" val="1513752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Validation</a:t>
            </a:r>
          </a:p>
        </p:txBody>
      </p:sp>
      <p:sp>
        <p:nvSpPr>
          <p:cNvPr id="3" name="Content Placeholder 2"/>
          <p:cNvSpPr>
            <a:spLocks noGrp="1"/>
          </p:cNvSpPr>
          <p:nvPr>
            <p:ph idx="1"/>
          </p:nvPr>
        </p:nvSpPr>
        <p:spPr/>
        <p:txBody>
          <a:bodyPr>
            <a:normAutofit lnSpcReduction="10000"/>
          </a:bodyPr>
          <a:lstStyle/>
          <a:p>
            <a:r>
              <a:rPr lang="en-US" dirty="0">
                <a:latin typeface="Gill Sans MT" panose="020B0502020104020203" pitchFamily="34" charset="0"/>
              </a:rPr>
              <a:t>In  the  validation  phase,  various  </a:t>
            </a:r>
            <a:r>
              <a:rPr lang="en-US" dirty="0" err="1">
                <a:latin typeface="Gill Sans MT" panose="020B0502020104020203" pitchFamily="34" charset="0"/>
              </a:rPr>
              <a:t>OpenCV</a:t>
            </a:r>
            <a:r>
              <a:rPr lang="en-US" dirty="0">
                <a:latin typeface="Gill Sans MT" panose="020B0502020104020203" pitchFamily="34" charset="0"/>
              </a:rPr>
              <a:t>  functions  </a:t>
            </a:r>
            <a:r>
              <a:rPr lang="en-US" dirty="0" err="1">
                <a:latin typeface="Gill Sans MT" panose="020B0502020104020203" pitchFamily="34" charset="0"/>
              </a:rPr>
              <a:t>adn</a:t>
            </a:r>
            <a:r>
              <a:rPr lang="en-US" dirty="0">
                <a:latin typeface="Gill Sans MT" panose="020B0502020104020203" pitchFamily="34" charset="0"/>
              </a:rPr>
              <a:t>  </a:t>
            </a:r>
            <a:r>
              <a:rPr lang="en-US" dirty="0" err="1">
                <a:latin typeface="Gill Sans MT" panose="020B0502020104020203" pitchFamily="34" charset="0"/>
              </a:rPr>
              <a:t>keras</a:t>
            </a:r>
            <a:r>
              <a:rPr lang="en-US" dirty="0">
                <a:latin typeface="Gill Sans MT" panose="020B0502020104020203" pitchFamily="34" charset="0"/>
              </a:rPr>
              <a:t>  functions  have  been used. </a:t>
            </a:r>
          </a:p>
          <a:p>
            <a:r>
              <a:rPr lang="en-US" dirty="0">
                <a:latin typeface="Gill Sans MT" panose="020B0502020104020203" pitchFamily="34" charset="0"/>
              </a:rPr>
              <a:t>Initially  the  video  frame  is  stored  in  a  image  object</a:t>
            </a:r>
          </a:p>
          <a:p>
            <a:r>
              <a:rPr lang="en-US" dirty="0">
                <a:latin typeface="Gill Sans MT" panose="020B0502020104020203" pitchFamily="34" charset="0"/>
              </a:rPr>
              <a:t>An </a:t>
            </a:r>
            <a:r>
              <a:rPr lang="en-US" dirty="0" err="1">
                <a:latin typeface="Gill Sans MT" panose="020B0502020104020203" pitchFamily="34" charset="0"/>
              </a:rPr>
              <a:t>harr</a:t>
            </a:r>
            <a:r>
              <a:rPr lang="en-US" dirty="0">
                <a:latin typeface="Gill Sans MT" panose="020B0502020104020203" pitchFamily="34" charset="0"/>
              </a:rPr>
              <a:t>-cascade  classifier is  used  to detect facial region of interest.</a:t>
            </a:r>
          </a:p>
          <a:p>
            <a:r>
              <a:rPr lang="en-US" dirty="0">
                <a:latin typeface="Gill Sans MT" panose="020B0502020104020203" pitchFamily="34" charset="0"/>
              </a:rPr>
              <a:t>The  image  frame  is  converted  into  grayscale  and  resized  and  reshaped  with  the help  of  </a:t>
            </a:r>
            <a:r>
              <a:rPr lang="en-US" dirty="0" err="1">
                <a:latin typeface="Gill Sans MT" panose="020B0502020104020203" pitchFamily="34" charset="0"/>
              </a:rPr>
              <a:t>numpy</a:t>
            </a:r>
            <a:r>
              <a:rPr lang="en-US" dirty="0">
                <a:latin typeface="Gill Sans MT" panose="020B0502020104020203" pitchFamily="34" charset="0"/>
              </a:rPr>
              <a:t>.</a:t>
            </a:r>
          </a:p>
          <a:p>
            <a:r>
              <a:rPr lang="en-US" dirty="0">
                <a:latin typeface="Gill Sans MT" panose="020B0502020104020203" pitchFamily="34" charset="0"/>
              </a:rPr>
              <a:t>This resized  image  is  fed  to  the  predictor  which  is  loaded  by  </a:t>
            </a:r>
            <a:r>
              <a:rPr lang="en-US" dirty="0" err="1">
                <a:latin typeface="Gill Sans MT" panose="020B0502020104020203" pitchFamily="34" charset="0"/>
              </a:rPr>
              <a:t>keras.models.load_model</a:t>
            </a:r>
            <a:r>
              <a:rPr lang="en-US" dirty="0">
                <a:latin typeface="Gill Sans MT" panose="020B0502020104020203" pitchFamily="34" charset="0"/>
              </a:rPr>
              <a:t>()  function .</a:t>
            </a:r>
          </a:p>
          <a:p>
            <a:r>
              <a:rPr lang="en-US" dirty="0">
                <a:latin typeface="Gill Sans MT" panose="020B0502020104020203" pitchFamily="34" charset="0"/>
              </a:rPr>
              <a:t>The Soft Max Score among the list is the output.</a:t>
            </a:r>
          </a:p>
          <a:p>
            <a:r>
              <a:rPr lang="en-US" dirty="0">
                <a:latin typeface="Gill Sans MT" panose="020B0502020104020203" pitchFamily="34" charset="0"/>
              </a:rPr>
              <a:t>A rectangle is drawn around the facial regions and the output is formatted above the rectangular box.</a:t>
            </a:r>
            <a:endParaRPr lang="en-IN" dirty="0">
              <a:latin typeface="Gill Sans MT" panose="020B0502020104020203" pitchFamily="34" charset="0"/>
            </a:endParaRPr>
          </a:p>
        </p:txBody>
      </p:sp>
    </p:spTree>
    <p:extLst>
      <p:ext uri="{BB962C8B-B14F-4D97-AF65-F5344CB8AC3E}">
        <p14:creationId xmlns:p14="http://schemas.microsoft.com/office/powerpoint/2010/main" val="2026704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OUTPUT</a:t>
            </a:r>
          </a:p>
        </p:txBody>
      </p:sp>
      <p:pic>
        <p:nvPicPr>
          <p:cNvPr id="5" name="Content Placeholder 4">
            <a:extLst>
              <a:ext uri="{FF2B5EF4-FFF2-40B4-BE49-F238E27FC236}">
                <a16:creationId xmlns:a16="http://schemas.microsoft.com/office/drawing/2014/main" id="{2AAB76DF-7CFD-452D-8AB3-8F37DD66A625}"/>
              </a:ext>
            </a:extLst>
          </p:cNvPr>
          <p:cNvPicPr>
            <a:picLocks noGrp="1" noChangeAspect="1"/>
          </p:cNvPicPr>
          <p:nvPr>
            <p:ph idx="1"/>
          </p:nvPr>
        </p:nvPicPr>
        <p:blipFill>
          <a:blip r:embed="rId2"/>
          <a:stretch>
            <a:fillRect/>
          </a:stretch>
        </p:blipFill>
        <p:spPr>
          <a:xfrm>
            <a:off x="476146" y="2642532"/>
            <a:ext cx="3091755" cy="3584095"/>
          </a:xfrm>
        </p:spPr>
      </p:pic>
      <p:pic>
        <p:nvPicPr>
          <p:cNvPr id="7" name="Picture 6">
            <a:extLst>
              <a:ext uri="{FF2B5EF4-FFF2-40B4-BE49-F238E27FC236}">
                <a16:creationId xmlns:a16="http://schemas.microsoft.com/office/drawing/2014/main" id="{74B48CC7-64E5-46B0-B447-C2C55BEA0BFB}"/>
              </a:ext>
            </a:extLst>
          </p:cNvPr>
          <p:cNvPicPr>
            <a:picLocks noChangeAspect="1"/>
          </p:cNvPicPr>
          <p:nvPr/>
        </p:nvPicPr>
        <p:blipFill>
          <a:blip r:embed="rId3"/>
          <a:stretch>
            <a:fillRect/>
          </a:stretch>
        </p:blipFill>
        <p:spPr>
          <a:xfrm>
            <a:off x="4093828" y="3502556"/>
            <a:ext cx="3836022" cy="2596087"/>
          </a:xfrm>
          <a:prstGeom prst="rect">
            <a:avLst/>
          </a:prstGeom>
        </p:spPr>
      </p:pic>
      <p:pic>
        <p:nvPicPr>
          <p:cNvPr id="9" name="Picture 8">
            <a:extLst>
              <a:ext uri="{FF2B5EF4-FFF2-40B4-BE49-F238E27FC236}">
                <a16:creationId xmlns:a16="http://schemas.microsoft.com/office/drawing/2014/main" id="{86FBDB71-5D81-439A-B7D2-8DAE6846A567}"/>
              </a:ext>
            </a:extLst>
          </p:cNvPr>
          <p:cNvPicPr>
            <a:picLocks noChangeAspect="1"/>
          </p:cNvPicPr>
          <p:nvPr/>
        </p:nvPicPr>
        <p:blipFill>
          <a:blip r:embed="rId4"/>
          <a:stretch>
            <a:fillRect/>
          </a:stretch>
        </p:blipFill>
        <p:spPr>
          <a:xfrm>
            <a:off x="8624101" y="2773300"/>
            <a:ext cx="2531313" cy="3322558"/>
          </a:xfrm>
          <a:prstGeom prst="rect">
            <a:avLst/>
          </a:prstGeom>
        </p:spPr>
      </p:pic>
    </p:spTree>
    <p:extLst>
      <p:ext uri="{BB962C8B-B14F-4D97-AF65-F5344CB8AC3E}">
        <p14:creationId xmlns:p14="http://schemas.microsoft.com/office/powerpoint/2010/main" val="226157702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81</TotalTime>
  <Words>460</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Gill Sans MT</vt:lpstr>
      <vt:lpstr>Vapor Trail</vt:lpstr>
      <vt:lpstr>Facial Emotion Recognition with facial gestures</vt:lpstr>
      <vt:lpstr>Why emotion detection ?</vt:lpstr>
      <vt:lpstr>Facial emotion recognition by cnn</vt:lpstr>
      <vt:lpstr>Dataset description</vt:lpstr>
      <vt:lpstr>Data PreProcessing</vt:lpstr>
      <vt:lpstr>image Augmentation</vt:lpstr>
      <vt:lpstr>Training &amp; Testing </vt:lpstr>
      <vt:lpstr>Validation</vt:lpstr>
      <vt:lpstr>OUTPUT</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Emotion Recognition with facial gestures</dc:title>
  <dc:creator>nivedha</dc:creator>
  <cp:lastModifiedBy>Rahul R</cp:lastModifiedBy>
  <cp:revision>8</cp:revision>
  <dcterms:created xsi:type="dcterms:W3CDTF">2021-05-02T16:20:22Z</dcterms:created>
  <dcterms:modified xsi:type="dcterms:W3CDTF">2021-05-02T17:53:54Z</dcterms:modified>
</cp:coreProperties>
</file>