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sldIdLst>
    <p:sldId id="278" r:id="rId5"/>
    <p:sldId id="279" r:id="rId6"/>
    <p:sldId id="280" r:id="rId7"/>
    <p:sldId id="294" r:id="rId8"/>
    <p:sldId id="283" r:id="rId9"/>
    <p:sldId id="295" r:id="rId10"/>
    <p:sldId id="296" r:id="rId11"/>
    <p:sldId id="297" r:id="rId12"/>
    <p:sldId id="292"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9FB821-591C-4FEE-86A5-49FC1B6A2D1B}" v="28" dt="2023-08-09T13:30:45.836"/>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2" d="100"/>
          <a:sy n="62" d="100"/>
        </p:scale>
        <p:origin x="828" y="5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Lending Case</a:t>
            </a:r>
            <a:br>
              <a:rPr lang="en-US" dirty="0"/>
            </a:br>
            <a:r>
              <a:rPr lang="en-US" dirty="0"/>
              <a:t>Club Study</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95063"/>
            <a:ext cx="3493008" cy="878908"/>
          </a:xfrm>
        </p:spPr>
        <p:txBody>
          <a:bodyPr/>
          <a:lstStyle/>
          <a:p>
            <a:r>
              <a:rPr lang="en-US" dirty="0"/>
              <a:t>Rahul Rawat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a:t>Rahul Rawat</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b="0" i="0" dirty="0">
                <a:solidFill>
                  <a:srgbClr val="091E42"/>
                </a:solidFill>
                <a:effectLst/>
                <a:latin typeface="freight-text-pro"/>
              </a:rPr>
              <a:t>Solving this assignment will give you an idea about how real business problems are solved using EDA. In this case study, apart from applying the techniques you have learnt in EDA, you will also develop a basic understanding of risk analytics in banking and financial services and understand how data is used to minimize the risk of losing money while lending to customers.</a:t>
            </a: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Lending Case Club Study</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Primary GOAL</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gn="l"/>
            <a:r>
              <a:rPr lang="en-US" b="0" i="0" dirty="0">
                <a:solidFill>
                  <a:srgbClr val="091E42"/>
                </a:solidFill>
                <a:effectLst/>
                <a:latin typeface="freight-text-pro"/>
              </a:rPr>
              <a:t>This company is the largest online loan marketplace, facilitating personal loans, business loans, and financing of medical procedures. Borrowers can easily access lower interest rate loans through a fast online interface. </a:t>
            </a:r>
          </a:p>
          <a:p>
            <a:pPr algn="l"/>
            <a:r>
              <a:rPr lang="en-US" b="0" i="0" dirty="0">
                <a:solidFill>
                  <a:srgbClr val="091E42"/>
                </a:solidFill>
                <a:effectLst/>
                <a:latin typeface="freight-text-pro"/>
              </a:rPr>
              <a:t> </a:t>
            </a:r>
          </a:p>
          <a:p>
            <a:pPr algn="l" rtl="0"/>
            <a:r>
              <a:rPr lang="en-US" b="0" i="0" dirty="0">
                <a:solidFill>
                  <a:srgbClr val="091E42"/>
                </a:solidFill>
                <a:effectLst/>
                <a:latin typeface="freight-text-pro"/>
              </a:rPr>
              <a:t>Like most other lending companies, lending loans to ‘risky’ applicants is the largest source of financial loss (called credit loss). Credit loss is the amount of money lost by the lender when the borrower refuses to pay or runs away with the money owed. In other words, borrowers who </a:t>
            </a:r>
            <a:r>
              <a:rPr lang="en-US" b="1" i="0" dirty="0">
                <a:solidFill>
                  <a:srgbClr val="091E42"/>
                </a:solidFill>
                <a:effectLst/>
                <a:latin typeface="freight-text-pro"/>
              </a:rPr>
              <a:t>default</a:t>
            </a:r>
            <a:r>
              <a:rPr lang="en-US" b="0" i="0" dirty="0">
                <a:solidFill>
                  <a:srgbClr val="091E42"/>
                </a:solidFill>
                <a:effectLst/>
                <a:latin typeface="freight-text-pro"/>
              </a:rPr>
              <a:t> cause the largest amount of loss to the lenders. In this case, the customers labelled as 'charged-off' are the 'defaulters</a:t>
            </a:r>
          </a:p>
          <a:p>
            <a:pPr algn="ctr"/>
            <a:endParaRPr lang="en-US" sz="1600" dirty="0">
              <a:solidFill>
                <a:schemeClr val="accent6"/>
              </a:solidFill>
              <a:latin typeface="Sabon Next LT" panose="02000500000000000000" pitchFamily="2" charset="0"/>
              <a:cs typeface="Sabon Next LT" panose="02000500000000000000" pitchFamily="2" charset="0"/>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Lending Case Club Study</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52163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457200"/>
            <a:ext cx="8427502" cy="436652"/>
          </a:xfrm>
        </p:spPr>
        <p:txBody>
          <a:bodyPr anchor="b">
            <a:normAutofit fontScale="90000"/>
          </a:bodyPr>
          <a:lstStyle/>
          <a:p>
            <a:r>
              <a:rPr lang="en-US" sz="2400" b="1" dirty="0"/>
              <a:t>Loan Defaulters By Interest Rates</a:t>
            </a:r>
          </a:p>
        </p:txBody>
      </p:sp>
      <p:sp>
        <p:nvSpPr>
          <p:cNvPr id="1031" name="Text Placeholder 3">
            <a:extLst>
              <a:ext uri="{FF2B5EF4-FFF2-40B4-BE49-F238E27FC236}">
                <a16:creationId xmlns:a16="http://schemas.microsoft.com/office/drawing/2014/main" id="{14872ED6-429F-2B6D-4D76-E4D0D5AC2211}"/>
              </a:ext>
            </a:extLst>
          </p:cNvPr>
          <p:cNvSpPr>
            <a:spLocks noGrp="1"/>
          </p:cNvSpPr>
          <p:nvPr>
            <p:ph type="body" sz="half" idx="2"/>
          </p:nvPr>
        </p:nvSpPr>
        <p:spPr>
          <a:xfrm>
            <a:off x="6799266" y="4244083"/>
            <a:ext cx="5133654" cy="1868183"/>
          </a:xfrm>
        </p:spPr>
        <p:txBody>
          <a:bodyPr>
            <a:normAutofit/>
          </a:bodyPr>
          <a:lstStyle/>
          <a:p>
            <a:r>
              <a:rPr lang="en-US" dirty="0"/>
              <a:t>1 – Indicates, Customer Paid successfully</a:t>
            </a:r>
          </a:p>
          <a:p>
            <a:pPr marL="342900" indent="-342900">
              <a:buAutoNum type="arabicPlain" startAt="2"/>
            </a:pPr>
            <a:r>
              <a:rPr lang="en-US" dirty="0"/>
              <a:t>Indicates , Customer Charged Off</a:t>
            </a:r>
          </a:p>
          <a:p>
            <a:pPr marL="342900" indent="-342900">
              <a:buAutoNum type="arabicPlain" startAt="2"/>
            </a:pPr>
            <a:endParaRPr lang="en-US" dirty="0"/>
          </a:p>
          <a:p>
            <a:r>
              <a:rPr lang="en-US" dirty="0"/>
              <a:t>This is per customer annual income and its evident , lower salary customer are most likely to get charged off</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5</a:t>
            </a:fld>
            <a:endParaRPr lang="en-US"/>
          </a:p>
        </p:txBody>
      </p:sp>
      <p:pic>
        <p:nvPicPr>
          <p:cNvPr id="1028" name="Picture 4">
            <a:extLst>
              <a:ext uri="{FF2B5EF4-FFF2-40B4-BE49-F238E27FC236}">
                <a16:creationId xmlns:a16="http://schemas.microsoft.com/office/drawing/2014/main" id="{588BE157-7401-DA2B-1F9C-2FF62EDDC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3521" y="1070323"/>
            <a:ext cx="4945455" cy="276193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42A57AAE-0F89-8270-78B2-7AE375E1E905}"/>
              </a:ext>
            </a:extLst>
          </p:cNvPr>
          <p:cNvSpPr txBox="1">
            <a:spLocks/>
          </p:cNvSpPr>
          <p:nvPr/>
        </p:nvSpPr>
        <p:spPr>
          <a:xfrm>
            <a:off x="-1069776" y="3112165"/>
            <a:ext cx="8427502" cy="436652"/>
          </a:xfrm>
          <a:prstGeom prst="rect">
            <a:avLst/>
          </a:prstGeom>
        </p:spPr>
        <p:txBody>
          <a:bodyPr vert="horz" lIns="91440" tIns="45720" rIns="91440" bIns="45720" rtlCol="0" anchor="b">
            <a:noAutofit/>
          </a:bodyPr>
          <a:lstStyle>
            <a:lvl1pPr algn="ctr" defTabSz="914400" rtl="0" eaLnBrk="1" latinLnBrk="0" hangingPunct="1">
              <a:lnSpc>
                <a:spcPts val="4875"/>
              </a:lnSpc>
              <a:spcBef>
                <a:spcPct val="0"/>
              </a:spcBef>
              <a:buNone/>
              <a:defRPr sz="3200" b="1" kern="1200" cap="all" baseline="0">
                <a:solidFill>
                  <a:schemeClr val="accent6"/>
                </a:solidFill>
                <a:latin typeface="+mj-lt"/>
                <a:ea typeface="+mj-ea"/>
                <a:cs typeface="+mj-cs"/>
              </a:defRPr>
            </a:lvl1pPr>
          </a:lstStyle>
          <a:p>
            <a:r>
              <a:rPr lang="en-US" sz="2200" dirty="0"/>
              <a:t>Loan Defaulters By Salary</a:t>
            </a:r>
          </a:p>
        </p:txBody>
      </p:sp>
      <p:pic>
        <p:nvPicPr>
          <p:cNvPr id="1030" name="Picture 6">
            <a:extLst>
              <a:ext uri="{FF2B5EF4-FFF2-40B4-BE49-F238E27FC236}">
                <a16:creationId xmlns:a16="http://schemas.microsoft.com/office/drawing/2014/main" id="{78E9315F-65C5-F007-64F9-6298E84D07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475" y="3637052"/>
            <a:ext cx="5715000" cy="308224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3">
            <a:extLst>
              <a:ext uri="{FF2B5EF4-FFF2-40B4-BE49-F238E27FC236}">
                <a16:creationId xmlns:a16="http://schemas.microsoft.com/office/drawing/2014/main" id="{1CD83416-5FB0-23AE-40C9-073913F2175A}"/>
              </a:ext>
            </a:extLst>
          </p:cNvPr>
          <p:cNvSpPr txBox="1">
            <a:spLocks/>
          </p:cNvSpPr>
          <p:nvPr/>
        </p:nvSpPr>
        <p:spPr>
          <a:xfrm>
            <a:off x="286475" y="1071179"/>
            <a:ext cx="3932237" cy="10248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Data it seems like Medium to High interest rate drives a factor for a customer to not repay loan to company.</a:t>
            </a:r>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457200"/>
            <a:ext cx="8427502" cy="436652"/>
          </a:xfrm>
        </p:spPr>
        <p:txBody>
          <a:bodyPr anchor="b">
            <a:normAutofit fontScale="90000"/>
          </a:bodyPr>
          <a:lstStyle/>
          <a:p>
            <a:r>
              <a:rPr lang="en-US" sz="2400" b="1" dirty="0"/>
              <a:t>Loan Defaulters By GRADES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6</a:t>
            </a:fld>
            <a:endParaRPr lang="en-US"/>
          </a:p>
        </p:txBody>
      </p:sp>
      <p:sp>
        <p:nvSpPr>
          <p:cNvPr id="9" name="Text Placeholder 3">
            <a:extLst>
              <a:ext uri="{FF2B5EF4-FFF2-40B4-BE49-F238E27FC236}">
                <a16:creationId xmlns:a16="http://schemas.microsoft.com/office/drawing/2014/main" id="{1CD83416-5FB0-23AE-40C9-073913F2175A}"/>
              </a:ext>
            </a:extLst>
          </p:cNvPr>
          <p:cNvSpPr txBox="1">
            <a:spLocks/>
          </p:cNvSpPr>
          <p:nvPr/>
        </p:nvSpPr>
        <p:spPr>
          <a:xfrm>
            <a:off x="286475" y="1233755"/>
            <a:ext cx="10953453" cy="10248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Grade G,F and E type of customer are most likely type of customer who are not able to repay loan</a:t>
            </a:r>
          </a:p>
        </p:txBody>
      </p:sp>
      <p:pic>
        <p:nvPicPr>
          <p:cNvPr id="2050" name="Picture 2">
            <a:extLst>
              <a:ext uri="{FF2B5EF4-FFF2-40B4-BE49-F238E27FC236}">
                <a16:creationId xmlns:a16="http://schemas.microsoft.com/office/drawing/2014/main" id="{6A7B6E78-B95B-C316-2F58-921B68F63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37" y="1931542"/>
            <a:ext cx="10483031" cy="479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65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457200"/>
            <a:ext cx="8427502" cy="436652"/>
          </a:xfrm>
        </p:spPr>
        <p:txBody>
          <a:bodyPr anchor="b">
            <a:normAutofit fontScale="90000"/>
          </a:bodyPr>
          <a:lstStyle/>
          <a:p>
            <a:r>
              <a:rPr lang="en-US" sz="2400" b="1" dirty="0"/>
              <a:t>Loan Defaulters By SUB-GRADES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7</a:t>
            </a:fld>
            <a:endParaRPr lang="en-US"/>
          </a:p>
        </p:txBody>
      </p:sp>
      <p:sp>
        <p:nvSpPr>
          <p:cNvPr id="9" name="Text Placeholder 3">
            <a:extLst>
              <a:ext uri="{FF2B5EF4-FFF2-40B4-BE49-F238E27FC236}">
                <a16:creationId xmlns:a16="http://schemas.microsoft.com/office/drawing/2014/main" id="{1CD83416-5FB0-23AE-40C9-073913F2175A}"/>
              </a:ext>
            </a:extLst>
          </p:cNvPr>
          <p:cNvSpPr txBox="1">
            <a:spLocks/>
          </p:cNvSpPr>
          <p:nvPr/>
        </p:nvSpPr>
        <p:spPr>
          <a:xfrm>
            <a:off x="286475" y="1233755"/>
            <a:ext cx="10953453" cy="10248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Sub Grade G3,F5 are type of customer are most likely type of customer who are not able to repay loan</a:t>
            </a:r>
          </a:p>
        </p:txBody>
      </p:sp>
      <p:pic>
        <p:nvPicPr>
          <p:cNvPr id="3074" name="Picture 2">
            <a:extLst>
              <a:ext uri="{FF2B5EF4-FFF2-40B4-BE49-F238E27FC236}">
                <a16:creationId xmlns:a16="http://schemas.microsoft.com/office/drawing/2014/main" id="{47660C07-AB00-4422-4043-CD5D0E2B9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113" y="2034282"/>
            <a:ext cx="10136187" cy="4823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471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39788" y="457200"/>
            <a:ext cx="8427502" cy="436652"/>
          </a:xfrm>
        </p:spPr>
        <p:txBody>
          <a:bodyPr anchor="b">
            <a:normAutofit fontScale="90000"/>
          </a:bodyPr>
          <a:lstStyle/>
          <a:p>
            <a:r>
              <a:rPr lang="en-US" sz="2400" b="1" dirty="0"/>
              <a:t>Loan Defaulters By Purpose</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8</a:t>
            </a:fld>
            <a:endParaRPr lang="en-US"/>
          </a:p>
        </p:txBody>
      </p:sp>
      <p:sp>
        <p:nvSpPr>
          <p:cNvPr id="9" name="Text Placeholder 3">
            <a:extLst>
              <a:ext uri="{FF2B5EF4-FFF2-40B4-BE49-F238E27FC236}">
                <a16:creationId xmlns:a16="http://schemas.microsoft.com/office/drawing/2014/main" id="{1CD83416-5FB0-23AE-40C9-073913F2175A}"/>
              </a:ext>
            </a:extLst>
          </p:cNvPr>
          <p:cNvSpPr txBox="1">
            <a:spLocks/>
          </p:cNvSpPr>
          <p:nvPr/>
        </p:nvSpPr>
        <p:spPr>
          <a:xfrm>
            <a:off x="279626" y="1225520"/>
            <a:ext cx="10953453" cy="10248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200"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000"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From Data, it seems like Small business purpose are in charged off for about 30%</a:t>
            </a:r>
          </a:p>
          <a:p>
            <a:r>
              <a:rPr lang="en-US" dirty="0"/>
              <a:t>Wedding type of loans are recovered 90-95%.</a:t>
            </a:r>
          </a:p>
        </p:txBody>
      </p:sp>
      <p:pic>
        <p:nvPicPr>
          <p:cNvPr id="4100" name="Picture 4">
            <a:extLst>
              <a:ext uri="{FF2B5EF4-FFF2-40B4-BE49-F238E27FC236}">
                <a16:creationId xmlns:a16="http://schemas.microsoft.com/office/drawing/2014/main" id="{77892E15-104A-5BA5-0C73-EBDEF3649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39925"/>
            <a:ext cx="12192000" cy="491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7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Lending Case Study, We have identified below are the drivers for a loan defaulter</a:t>
            </a:r>
          </a:p>
          <a:p>
            <a:pPr marL="342900" indent="-342900">
              <a:buAutoNum type="arabicPeriod"/>
            </a:pPr>
            <a:r>
              <a:rPr lang="en-US" dirty="0"/>
              <a:t>Interest Rate</a:t>
            </a:r>
          </a:p>
          <a:p>
            <a:pPr marL="342900" indent="-342900">
              <a:buAutoNum type="arabicPeriod"/>
            </a:pPr>
            <a:r>
              <a:rPr lang="en-US" dirty="0"/>
              <a:t>Salary</a:t>
            </a:r>
          </a:p>
          <a:p>
            <a:pPr marL="342900" indent="-342900">
              <a:buAutoNum type="arabicPeriod"/>
            </a:pPr>
            <a:r>
              <a:rPr lang="en-US" dirty="0"/>
              <a:t>Grade</a:t>
            </a:r>
          </a:p>
          <a:p>
            <a:pPr marL="342900" indent="-342900">
              <a:buAutoNum type="arabicPeriod"/>
            </a:pPr>
            <a:r>
              <a:rPr lang="en-US" dirty="0"/>
              <a:t>Subgrade</a:t>
            </a:r>
          </a:p>
          <a:p>
            <a:pPr marL="342900" indent="-342900">
              <a:buAutoNum type="arabicPeriod"/>
            </a:pPr>
            <a:r>
              <a:rPr lang="en-US" dirty="0"/>
              <a:t>Purpose</a:t>
            </a:r>
          </a:p>
          <a:p>
            <a:endParaRPr lang="en-US" dirty="0"/>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53D944929BC04C911171A47868D64A" ma:contentTypeVersion="11" ma:contentTypeDescription="Create a new document." ma:contentTypeScope="" ma:versionID="30d5c2382fb6540afd78d63aff3a7cf8">
  <xsd:schema xmlns:xsd="http://www.w3.org/2001/XMLSchema" xmlns:xs="http://www.w3.org/2001/XMLSchema" xmlns:p="http://schemas.microsoft.com/office/2006/metadata/properties" xmlns:ns3="74d033f2-4709-4d42-808e-17f1a9dd70b8" xmlns:ns4="fff8500b-8ff6-43cd-8393-27ace179ad6e" targetNamespace="http://schemas.microsoft.com/office/2006/metadata/properties" ma:root="true" ma:fieldsID="7835aae4b7f06316d256f8fd751b9e2e" ns3:_="" ns4:_="">
    <xsd:import namespace="74d033f2-4709-4d42-808e-17f1a9dd70b8"/>
    <xsd:import namespace="fff8500b-8ff6-43cd-8393-27ace179ad6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d033f2-4709-4d42-808e-17f1a9dd70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f8500b-8ff6-43cd-8393-27ace179ad6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4d033f2-4709-4d42-808e-17f1a9dd70b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A88A8A-72BC-404B-AC2E-8C0813542D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d033f2-4709-4d42-808e-17f1a9dd70b8"/>
    <ds:schemaRef ds:uri="fff8500b-8ff6-43cd-8393-27ace179ad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2382C3-CF64-4EA7-9A31-A92B81AC143C}">
  <ds:schemaRefs>
    <ds:schemaRef ds:uri="fff8500b-8ff6-43cd-8393-27ace179ad6e"/>
    <ds:schemaRef ds:uri="http://www.w3.org/XML/1998/namespace"/>
    <ds:schemaRef ds:uri="http://purl.org/dc/dcmitype/"/>
    <ds:schemaRef ds:uri="http://purl.org/dc/terms/"/>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74d033f2-4709-4d42-808e-17f1a9dd70b8"/>
  </ds:schemaRefs>
</ds:datastoreItem>
</file>

<file path=customXml/itemProps3.xml><?xml version="1.0" encoding="utf-8"?>
<ds:datastoreItem xmlns:ds="http://schemas.openxmlformats.org/officeDocument/2006/customXml" ds:itemID="{3F01572C-D3E6-42CF-B4F2-450BAC0F9A5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{8FA92152-E326-4E63-A008-E7C3F433857E}tf78438558_win32</Template>
  <TotalTime>53</TotalTime>
  <Words>390</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freight-text-pro</vt:lpstr>
      <vt:lpstr>Sabon Next LT</vt:lpstr>
      <vt:lpstr>Office Theme</vt:lpstr>
      <vt:lpstr>Lending Case Club Study</vt:lpstr>
      <vt:lpstr>AGENDA</vt:lpstr>
      <vt:lpstr>Introduction</vt:lpstr>
      <vt:lpstr>Primary GOAL</vt:lpstr>
      <vt:lpstr>Loan Defaulters By Interest Rates</vt:lpstr>
      <vt:lpstr>Loan Defaulters By GRADES</vt:lpstr>
      <vt:lpstr>Loan Defaulters By SUB-GRADES</vt:lpstr>
      <vt:lpstr>Loan Defaulters By Purpose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Case Club Study</dc:title>
  <dc:subject/>
  <dc:creator>Rawat, Rahul</dc:creator>
  <cp:lastModifiedBy>Rawat, Rahul</cp:lastModifiedBy>
  <cp:revision>2</cp:revision>
  <dcterms:created xsi:type="dcterms:W3CDTF">2023-08-09T12:48:11Z</dcterms:created>
  <dcterms:modified xsi:type="dcterms:W3CDTF">2023-08-09T13:44:47Z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2023-08-09T12:48:12Z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7d7913f7-65b6-4ba6-8175-57bfb1e0de92</vt:lpwstr>
  </property>
  <property fmtid="{D5CDD505-2E9C-101B-9397-08002B2CF9AE}" pid="8" name="MSIP_Label_ea60d57e-af5b-4752-ac57-3e4f28ca11dc_ContentBits">
    <vt:lpwstr>0</vt:lpwstr>
  </property>
  <property fmtid="{D5CDD505-2E9C-101B-9397-08002B2CF9AE}" pid="9" name="ContentTypeId">
    <vt:lpwstr>0x0101008B53D944929BC04C911171A47868D64A</vt:lpwstr>
  </property>
</Properties>
</file>