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58" r:id="rId3"/>
    <p:sldId id="277" r:id="rId4"/>
    <p:sldId id="279" r:id="rId5"/>
    <p:sldId id="280" r:id="rId6"/>
    <p:sldId id="297" r:id="rId7"/>
    <p:sldId id="273" r:id="rId8"/>
    <p:sldId id="274" r:id="rId9"/>
    <p:sldId id="275" r:id="rId10"/>
    <p:sldId id="276" r:id="rId11"/>
    <p:sldId id="265" r:id="rId12"/>
    <p:sldId id="293" r:id="rId13"/>
    <p:sldId id="266" r:id="rId14"/>
    <p:sldId id="268" r:id="rId15"/>
    <p:sldId id="269" r:id="rId16"/>
    <p:sldId id="270" r:id="rId17"/>
    <p:sldId id="295" r:id="rId18"/>
    <p:sldId id="294" r:id="rId19"/>
    <p:sldId id="282" r:id="rId20"/>
    <p:sldId id="283" r:id="rId21"/>
    <p:sldId id="284" r:id="rId22"/>
    <p:sldId id="285" r:id="rId23"/>
    <p:sldId id="286" r:id="rId24"/>
    <p:sldId id="287" r:id="rId25"/>
    <p:sldId id="288" r:id="rId26"/>
    <p:sldId id="289" r:id="rId27"/>
    <p:sldId id="290" r:id="rId28"/>
    <p:sldId id="291" r:id="rId29"/>
    <p:sldId id="271" r:id="rId30"/>
    <p:sldId id="292" r:id="rId31"/>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10D8ED4-C004-49E8-8E7B-2B084F21EF6B}" type="datetimeFigureOut">
              <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03-09-2023</a:t>
            </a:fld>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19</a:t>
            </a:fld>
            <a:endParaRPr lang="he-IL" altLang="en-US" sz="1200" dirty="0">
              <a:latin typeface="Times New Roman" panose="02020603050405020304" pitchFamily="18" charset="0"/>
              <a:cs typeface="Arial" panose="020B0604020202020204" pitchFamily="34" charset="0"/>
            </a:endParaRPr>
          </a:p>
        </p:txBody>
      </p:sp>
      <p:sp>
        <p:nvSpPr>
          <p:cNvPr id="23555" name="Rectangle 2"/>
          <p:cNvSpPr>
            <a:spLocks noGrp="1" noRot="1" noChangeAspect="1" noTextEdit="1"/>
          </p:cNvSpPr>
          <p:nvPr>
            <p:ph type="sldImg"/>
          </p:nvPr>
        </p:nvSpPr>
        <p:spPr>
          <a:ln>
            <a:solidFill>
              <a:srgbClr val="000000">
                <a:alpha val="100000"/>
              </a:srgbClr>
            </a:solidFill>
            <a:miter lim="800000"/>
          </a:ln>
        </p:spPr>
      </p:sp>
      <p:sp>
        <p:nvSpPr>
          <p:cNvPr id="23556"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28</a:t>
            </a:fld>
            <a:endParaRPr lang="he-IL" altLang="en-US" sz="1200" dirty="0">
              <a:latin typeface="Times New Roman" panose="02020603050405020304" pitchFamily="18" charset="0"/>
              <a:cs typeface="Arial" panose="020B0604020202020204" pitchFamily="34" charset="0"/>
            </a:endParaRPr>
          </a:p>
        </p:txBody>
      </p:sp>
      <p:sp>
        <p:nvSpPr>
          <p:cNvPr id="41987" name="Rectangle 2"/>
          <p:cNvSpPr>
            <a:spLocks noGrp="1" noRot="1" noChangeAspect="1" noTextEdit="1"/>
          </p:cNvSpPr>
          <p:nvPr>
            <p:ph type="sldImg"/>
          </p:nvPr>
        </p:nvSpPr>
        <p:spPr>
          <a:ln>
            <a:solidFill>
              <a:srgbClr val="000000">
                <a:alpha val="100000"/>
              </a:srgbClr>
            </a:solidFill>
            <a:miter lim="800000"/>
          </a:ln>
        </p:spPr>
      </p:sp>
      <p:sp>
        <p:nvSpPr>
          <p:cNvPr id="41988"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20</a:t>
            </a:fld>
            <a:endParaRPr lang="he-IL" altLang="en-US" sz="1200" dirty="0">
              <a:latin typeface="Times New Roman" panose="02020603050405020304" pitchFamily="18" charset="0"/>
              <a:cs typeface="Arial" panose="020B0604020202020204" pitchFamily="34" charset="0"/>
            </a:endParaRPr>
          </a:p>
        </p:txBody>
      </p:sp>
      <p:sp>
        <p:nvSpPr>
          <p:cNvPr id="25603" name="Rectangle 2"/>
          <p:cNvSpPr>
            <a:spLocks noGrp="1" noRot="1" noChangeAspect="1" noTextEdit="1"/>
          </p:cNvSpPr>
          <p:nvPr>
            <p:ph type="sldImg"/>
          </p:nvPr>
        </p:nvSpPr>
        <p:spPr>
          <a:ln>
            <a:solidFill>
              <a:srgbClr val="000000">
                <a:alpha val="100000"/>
              </a:srgbClr>
            </a:solidFill>
            <a:miter lim="800000"/>
          </a:ln>
        </p:spPr>
      </p:sp>
      <p:sp>
        <p:nvSpPr>
          <p:cNvPr id="25604"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
        <p:nvSpPr>
          <p:cNvPr id="2765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21</a:t>
            </a:fld>
            <a:endParaRPr lang="he-IL" altLang="en-US" sz="1200" dirty="0">
              <a:latin typeface="Times New Roman" panose="02020603050405020304" pitchFamily="18"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22</a:t>
            </a:fld>
            <a:endParaRPr lang="he-IL" altLang="en-US" sz="1200" dirty="0">
              <a:latin typeface="Times New Roman" panose="02020603050405020304" pitchFamily="18" charset="0"/>
              <a:cs typeface="Arial" panose="020B0604020202020204" pitchFamily="34" charset="0"/>
            </a:endParaRPr>
          </a:p>
        </p:txBody>
      </p:sp>
      <p:sp>
        <p:nvSpPr>
          <p:cNvPr id="29699" name="Rectangle 2"/>
          <p:cNvSpPr>
            <a:spLocks noGrp="1" noRot="1" noChangeAspect="1" noTextEdit="1"/>
          </p:cNvSpPr>
          <p:nvPr>
            <p:ph type="sldImg"/>
          </p:nvPr>
        </p:nvSpPr>
        <p:spPr>
          <a:ln>
            <a:solidFill>
              <a:srgbClr val="000000">
                <a:alpha val="100000"/>
              </a:srgbClr>
            </a:solidFill>
            <a:miter lim="800000"/>
          </a:ln>
        </p:spPr>
      </p:sp>
      <p:sp>
        <p:nvSpPr>
          <p:cNvPr id="29700"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23</a:t>
            </a:fld>
            <a:endParaRPr lang="he-IL" altLang="en-US" sz="1200" dirty="0">
              <a:latin typeface="Times New Roman" panose="02020603050405020304" pitchFamily="18" charset="0"/>
              <a:cs typeface="Arial" panose="020B0604020202020204" pitchFamily="34" charset="0"/>
            </a:endParaRPr>
          </a:p>
        </p:txBody>
      </p:sp>
      <p:sp>
        <p:nvSpPr>
          <p:cNvPr id="31747" name="Rectangle 2"/>
          <p:cNvSpPr>
            <a:spLocks noGrp="1" noRot="1" noChangeAspect="1" noTextEdit="1"/>
          </p:cNvSpPr>
          <p:nvPr>
            <p:ph type="sldImg"/>
          </p:nvPr>
        </p:nvSpPr>
        <p:spPr>
          <a:ln>
            <a:solidFill>
              <a:srgbClr val="000000">
                <a:alpha val="100000"/>
              </a:srgbClr>
            </a:solidFill>
            <a:miter lim="800000"/>
          </a:ln>
        </p:spPr>
      </p:sp>
      <p:sp>
        <p:nvSpPr>
          <p:cNvPr id="31748"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24</a:t>
            </a:fld>
            <a:endParaRPr lang="he-IL" altLang="en-US" sz="1200" dirty="0">
              <a:latin typeface="Times New Roman" panose="02020603050405020304" pitchFamily="18" charset="0"/>
              <a:cs typeface="Arial" panose="020B0604020202020204" pitchFamily="34" charset="0"/>
            </a:endParaRPr>
          </a:p>
        </p:txBody>
      </p:sp>
      <p:sp>
        <p:nvSpPr>
          <p:cNvPr id="33795" name="Rectangle 2"/>
          <p:cNvSpPr>
            <a:spLocks noGrp="1" noRot="1" noChangeAspect="1" noTextEdit="1"/>
          </p:cNvSpPr>
          <p:nvPr>
            <p:ph type="sldImg"/>
          </p:nvPr>
        </p:nvSpPr>
        <p:spPr>
          <a:ln>
            <a:solidFill>
              <a:srgbClr val="000000">
                <a:alpha val="100000"/>
              </a:srgbClr>
            </a:solidFill>
            <a:miter lim="800000"/>
          </a:ln>
        </p:spPr>
      </p:sp>
      <p:sp>
        <p:nvSpPr>
          <p:cNvPr id="33796"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25</a:t>
            </a:fld>
            <a:endParaRPr lang="he-IL" altLang="en-US" sz="1200" dirty="0">
              <a:latin typeface="Times New Roman" panose="02020603050405020304" pitchFamily="18" charset="0"/>
              <a:cs typeface="Arial" panose="020B0604020202020204" pitchFamily="34" charset="0"/>
            </a:endParaRPr>
          </a:p>
        </p:txBody>
      </p:sp>
      <p:sp>
        <p:nvSpPr>
          <p:cNvPr id="35843" name="Rectangle 2"/>
          <p:cNvSpPr>
            <a:spLocks noGrp="1" noRot="1" noChangeAspect="1" noTextEdit="1"/>
          </p:cNvSpPr>
          <p:nvPr>
            <p:ph type="sldImg"/>
          </p:nvPr>
        </p:nvSpPr>
        <p:spPr>
          <a:ln>
            <a:solidFill>
              <a:srgbClr val="000000">
                <a:alpha val="100000"/>
              </a:srgbClr>
            </a:solidFill>
            <a:miter lim="800000"/>
          </a:ln>
        </p:spPr>
      </p:sp>
      <p:sp>
        <p:nvSpPr>
          <p:cNvPr id="35844"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26</a:t>
            </a:fld>
            <a:endParaRPr lang="he-IL" altLang="en-US" sz="1200" dirty="0">
              <a:latin typeface="Times New Roman" panose="02020603050405020304" pitchFamily="18" charset="0"/>
              <a:cs typeface="Arial" panose="020B0604020202020204" pitchFamily="34" charset="0"/>
            </a:endParaRPr>
          </a:p>
        </p:txBody>
      </p:sp>
      <p:sp>
        <p:nvSpPr>
          <p:cNvPr id="37891" name="Rectangle 2"/>
          <p:cNvSpPr>
            <a:spLocks noGrp="1" noRot="1" noChangeAspect="1" noTextEdit="1"/>
          </p:cNvSpPr>
          <p:nvPr>
            <p:ph type="sldImg"/>
          </p:nvPr>
        </p:nvSpPr>
        <p:spPr>
          <a:ln>
            <a:solidFill>
              <a:srgbClr val="000000">
                <a:alpha val="100000"/>
              </a:srgbClr>
            </a:solidFill>
            <a:miter lim="800000"/>
          </a:ln>
        </p:spPr>
      </p:sp>
      <p:sp>
        <p:nvSpPr>
          <p:cNvPr id="37892"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930275">
              <a:buNone/>
            </a:pPr>
            <a:fld id="{9A0DB2DC-4C9A-4742-B13C-FB6460FD3503}" type="slidenum">
              <a:rPr lang="he-IL" altLang="en-US" sz="1200" dirty="0">
                <a:latin typeface="Times New Roman" panose="02020603050405020304" pitchFamily="18" charset="0"/>
                <a:cs typeface="Arial" panose="020B0604020202020204" pitchFamily="34" charset="0"/>
              </a:rPr>
              <a:t>27</a:t>
            </a:fld>
            <a:endParaRPr lang="he-IL" altLang="en-US" sz="1200" dirty="0">
              <a:latin typeface="Times New Roman" panose="02020603050405020304" pitchFamily="18" charset="0"/>
              <a:cs typeface="Arial" panose="020B0604020202020204" pitchFamily="34" charset="0"/>
            </a:endParaRPr>
          </a:p>
        </p:txBody>
      </p:sp>
      <p:sp>
        <p:nvSpPr>
          <p:cNvPr id="39939" name="Rectangle 2"/>
          <p:cNvSpPr>
            <a:spLocks noGrp="1" noRot="1" noChangeAspect="1" noTextEdit="1"/>
          </p:cNvSpPr>
          <p:nvPr>
            <p:ph type="sldImg"/>
          </p:nvPr>
        </p:nvSpPr>
        <p:spPr>
          <a:ln>
            <a:solidFill>
              <a:srgbClr val="000000">
                <a:alpha val="100000"/>
              </a:srgbClr>
            </a:solidFill>
            <a:miter lim="800000"/>
          </a:ln>
        </p:spPr>
      </p:sp>
      <p:sp>
        <p:nvSpPr>
          <p:cNvPr id="39940"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he-IL" altLang="en-US" dirty="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8AE103D-C396-4C95-BF2C-11956073F2B9}"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03-09-2023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Palm_WebOS" TargetMode="External" /><Relationship Id="rId3" Type="http://schemas.openxmlformats.org/officeDocument/2006/relationships/hyperlink" Target="http://en.wikipedia.org/wiki/IPhone_OS" TargetMode="External" /><Relationship Id="rId7" Type="http://schemas.openxmlformats.org/officeDocument/2006/relationships/hyperlink" Target="http://en.wikipedia.org/wiki/Linux" TargetMode="External" /><Relationship Id="rId2" Type="http://schemas.openxmlformats.org/officeDocument/2006/relationships/hyperlink" Target="http://en.wikipedia.org/wiki/Symbian_OS" TargetMode="External" /><Relationship Id="rId1" Type="http://schemas.openxmlformats.org/officeDocument/2006/relationships/slideLayout" Target="../slideLayouts/slideLayout1.xml" /><Relationship Id="rId6" Type="http://schemas.openxmlformats.org/officeDocument/2006/relationships/hyperlink" Target="http://en.wikipedia.org/wiki/Windows_Phone" TargetMode="External" /><Relationship Id="rId5" Type="http://schemas.openxmlformats.org/officeDocument/2006/relationships/hyperlink" Target="http://en.wikipedia.org/wiki/BlackBerry" TargetMode="External" /><Relationship Id="rId10" Type="http://schemas.openxmlformats.org/officeDocument/2006/relationships/hyperlink" Target="http://en.wikipedia.org/wiki/Maemo" TargetMode="External" /><Relationship Id="rId4" Type="http://schemas.openxmlformats.org/officeDocument/2006/relationships/hyperlink" Target="http://en.wikipedia.org/wiki/Research_in_Motion" TargetMode="External" /><Relationship Id="rId9" Type="http://schemas.openxmlformats.org/officeDocument/2006/relationships/hyperlink" Target="http://en.wikipedia.org/wiki/Android_(operating_system)"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tags" Target="../tags/tag1.xml" /><Relationship Id="rId1" Type="http://schemas.openxmlformats.org/officeDocument/2006/relationships/themeOverride" Target="../theme/themeOverride1.xml" /><Relationship Id="rId4" Type="http://schemas.openxmlformats.org/officeDocument/2006/relationships/notesSlide" Target="../notesSlides/notesSlid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 /><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2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 /><Relationship Id="rId2" Type="http://schemas.openxmlformats.org/officeDocument/2006/relationships/slideLayout" Target="../slideLayouts/slideLayout2.xml" /><Relationship Id="rId1" Type="http://schemas.openxmlformats.org/officeDocument/2006/relationships/tags" Target="../tags/tag4.xml" /><Relationship Id="rId4" Type="http://schemas.openxmlformats.org/officeDocument/2006/relationships/image" Target="../media/image4.png" /></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 /><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 /><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 /><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2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a:xfrm>
            <a:off x="1905000" y="1219200"/>
            <a:ext cx="82296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6000" b="1" i="0" u="none" strike="noStrike" kern="1200" cap="none" spc="0" normalizeH="0" baseline="0" noProof="0" dirty="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rPr>
              <a:t>Chapter 1</a:t>
            </a:r>
          </a:p>
        </p:txBody>
      </p:sp>
      <p:sp>
        <p:nvSpPr>
          <p:cNvPr id="5" name="Title 4"/>
          <p:cNvSpPr txBox="1"/>
          <p:nvPr/>
        </p:nvSpPr>
        <p:spPr bwMode="auto">
          <a:xfrm>
            <a:off x="2057400" y="2971800"/>
            <a:ext cx="8229600" cy="1752600"/>
          </a:xfrm>
          <a:prstGeom prst="rect">
            <a:avLst/>
          </a:prstGeom>
          <a:noFill/>
          <a:ln>
            <a:noFill/>
          </a:ln>
        </p:spPr>
        <p:txBody>
          <a:bodyPr anchor="ctr">
            <a:normAutofit lnSpcReduction="10000"/>
          </a:bodyPr>
          <a:lstStyle>
            <a:lvl1pPr algn="ctr" eaLnBrk="1" fontAlgn="auto" hangingPunct="1">
              <a:spcAft>
                <a:spcPts val="0"/>
              </a:spcAft>
              <a:defRPr sz="6000" b="1">
                <a:solidFill>
                  <a:schemeClr val="tx2">
                    <a:lumMod val="50000"/>
                  </a:schemeClr>
                </a:solidFill>
                <a:effectLst>
                  <a:outerShdw blurRad="38100" dist="38100" dir="2700000" algn="tl">
                    <a:srgbClr val="000000">
                      <a:alpha val="43137"/>
                    </a:srgbClr>
                  </a:outerShdw>
                </a:effectLst>
                <a:latin typeface="+mj-lt"/>
                <a:ea typeface="+mj-ea"/>
                <a:cs typeface="+mj-cs"/>
              </a:defRPr>
            </a:lvl1pPr>
            <a:lvl2pPr algn="ctr" eaLnBrk="0" hangingPunct="0">
              <a:defRPr sz="4400">
                <a:latin typeface="Calibri" panose="020F0502020204030204" pitchFamily="34" charset="0"/>
              </a:defRPr>
            </a:lvl2pPr>
            <a:lvl3pPr algn="ctr" eaLnBrk="0" hangingPunct="0">
              <a:defRPr sz="4400">
                <a:latin typeface="Calibri" panose="020F0502020204030204" pitchFamily="34" charset="0"/>
              </a:defRPr>
            </a:lvl3pPr>
            <a:lvl4pPr algn="ctr" eaLnBrk="0" hangingPunct="0">
              <a:defRPr sz="4400">
                <a:latin typeface="Calibri" panose="020F0502020204030204" pitchFamily="34" charset="0"/>
              </a:defRPr>
            </a:lvl4pPr>
            <a:lvl5pPr algn="ctr" eaLnBrk="0" hangingPunct="0">
              <a:defRPr sz="4400">
                <a:latin typeface="Calibri" panose="020F0502020204030204" pitchFamily="34" charset="0"/>
              </a:defRPr>
            </a:lvl5pPr>
            <a:lvl6pPr marL="457200" algn="ctr" fontAlgn="base">
              <a:spcBef>
                <a:spcPct val="0"/>
              </a:spcBef>
              <a:spcAft>
                <a:spcPct val="0"/>
              </a:spcAft>
              <a:defRPr sz="4400">
                <a:latin typeface="Calibri" panose="020F0502020204030204" pitchFamily="34" charset="0"/>
              </a:defRPr>
            </a:lvl6pPr>
            <a:lvl7pPr marL="914400" algn="ctr" fontAlgn="base">
              <a:spcBef>
                <a:spcPct val="0"/>
              </a:spcBef>
              <a:spcAft>
                <a:spcPct val="0"/>
              </a:spcAft>
              <a:defRPr sz="4400">
                <a:latin typeface="Calibri" panose="020F0502020204030204" pitchFamily="34" charset="0"/>
              </a:defRPr>
            </a:lvl7pPr>
            <a:lvl8pPr marL="1371600" algn="ctr" fontAlgn="base">
              <a:spcBef>
                <a:spcPct val="0"/>
              </a:spcBef>
              <a:spcAft>
                <a:spcPct val="0"/>
              </a:spcAft>
              <a:defRPr sz="4400">
                <a:latin typeface="Calibri" panose="020F0502020204030204" pitchFamily="34" charset="0"/>
              </a:defRPr>
            </a:lvl8pPr>
            <a:lvl9pPr marL="1828800" algn="ctr" fontAlgn="base">
              <a:spcBef>
                <a:spcPct val="0"/>
              </a:spcBef>
              <a:spcAft>
                <a:spcPct val="0"/>
              </a:spcAft>
              <a:defRPr sz="4400">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6000" b="1" i="0" u="none" strike="noStrike" kern="1200" cap="none" spc="0" normalizeH="0" baseline="0" noProof="0" dirty="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rPr>
              <a:t>Introduction to Operating Systems</a:t>
            </a:r>
            <a:endParaRPr kumimoji="0" lang="en-IN" sz="6000" b="1" i="0" u="none" strike="noStrike" kern="1200" cap="none" spc="0" normalizeH="0" baseline="0" noProof="0" dirty="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0244" name="Rectangle 1"/>
          <p:cNvSpPr>
            <a:spLocks noChangeArrowheads="1"/>
          </p:cNvSpPr>
          <p:nvPr/>
        </p:nvSpPr>
        <p:spPr bwMode="auto">
          <a:xfrm>
            <a:off x="1524000" y="130175"/>
            <a:ext cx="9144000" cy="708025"/>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Evolution of Operating Systems</a:t>
            </a:r>
          </a:p>
        </p:txBody>
      </p:sp>
      <p:graphicFrame>
        <p:nvGraphicFramePr>
          <p:cNvPr id="5" name="Table 4"/>
          <p:cNvGraphicFramePr>
            <a:graphicFrameLocks noGrp="1"/>
          </p:cNvGraphicFramePr>
          <p:nvPr/>
        </p:nvGraphicFramePr>
        <p:xfrm>
          <a:off x="1752600" y="1143000"/>
          <a:ext cx="8686800" cy="4767263"/>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1230630">
                  <a:extLst>
                    <a:ext uri="{9D8B030D-6E8A-4147-A177-3AD203B41FA5}">
                      <a16:colId xmlns:a16="http://schemas.microsoft.com/office/drawing/2014/main" val="20001"/>
                    </a:ext>
                  </a:extLst>
                </a:gridCol>
                <a:gridCol w="1954530">
                  <a:extLst>
                    <a:ext uri="{9D8B030D-6E8A-4147-A177-3AD203B41FA5}">
                      <a16:colId xmlns:a16="http://schemas.microsoft.com/office/drawing/2014/main" val="20002"/>
                    </a:ext>
                  </a:extLst>
                </a:gridCol>
                <a:gridCol w="4343400">
                  <a:extLst>
                    <a:ext uri="{9D8B030D-6E8A-4147-A177-3AD203B41FA5}">
                      <a16:colId xmlns:a16="http://schemas.microsoft.com/office/drawing/2014/main" val="20003"/>
                    </a:ext>
                  </a:extLst>
                </a:gridCol>
              </a:tblGrid>
              <a:tr h="560922">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Generation</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Period</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Computer architecture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1000"/>
                        </a:spcAft>
                      </a:pPr>
                      <a:r>
                        <a:rPr lang="en-US" sz="1600" b="1" dirty="0">
                          <a:latin typeface="+mn-lt"/>
                          <a:ea typeface="Calibri" panose="020F0502020204030204"/>
                          <a:cs typeface="Times New Roman" panose="02020603050405020304"/>
                        </a:rPr>
                        <a:t>Problems and development of Operating systems</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4206341">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Fourth</a:t>
                      </a:r>
                    </a:p>
                  </a:txBody>
                  <a:tcPr marL="68580" marR="68580" marT="0" marB="0"/>
                </a:tc>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1980s–Present</a:t>
                      </a:r>
                    </a:p>
                  </a:txBody>
                  <a:tcPr marL="68580" marR="68580" marT="0" marB="0"/>
                </a:tc>
                <a:tc>
                  <a:txBody>
                    <a:bodyPr/>
                    <a:lstStyle/>
                    <a:p>
                      <a:pPr marL="0" marR="0" algn="just">
                        <a:lnSpc>
                          <a:spcPct val="115000"/>
                        </a:lnSpc>
                        <a:spcBef>
                          <a:spcPts val="0"/>
                        </a:spcBef>
                        <a:spcAft>
                          <a:spcPts val="1000"/>
                        </a:spcAft>
                      </a:pPr>
                      <a:r>
                        <a:rPr lang="en-US" sz="1600" dirty="0">
                          <a:latin typeface="+mn-lt"/>
                          <a:ea typeface="Calibri" panose="020F0502020204030204"/>
                          <a:cs typeface="Times New Roman" panose="02020603050405020304"/>
                        </a:rPr>
                        <a:t>LSI and VLSI based technology, Microcomputer</a:t>
                      </a:r>
                    </a:p>
                  </a:txBody>
                  <a:tcPr marL="68580" marR="68580" marT="0" marB="0"/>
                </a:tc>
                <a:tc>
                  <a:txBody>
                    <a:bodyPr/>
                    <a:lstStyle/>
                    <a:p>
                      <a:pPr marL="0" marR="0">
                        <a:lnSpc>
                          <a:spcPct val="115000"/>
                        </a:lnSpc>
                        <a:spcBef>
                          <a:spcPts val="0"/>
                        </a:spcBef>
                        <a:spcAft>
                          <a:spcPts val="0"/>
                        </a:spcAft>
                      </a:pPr>
                      <a:r>
                        <a:rPr lang="en-US" sz="1600" dirty="0">
                          <a:latin typeface="+mn-lt"/>
                          <a:ea typeface="Calibri" panose="020F0502020204030204"/>
                          <a:cs typeface="Times New Roman" panose="02020603050405020304"/>
                        </a:rPr>
                        <a:t>CP/M for PCs</a:t>
                      </a:r>
                    </a:p>
                    <a:p>
                      <a:pPr marL="0" marR="0">
                        <a:lnSpc>
                          <a:spcPct val="115000"/>
                        </a:lnSpc>
                        <a:spcBef>
                          <a:spcPts val="0"/>
                        </a:spcBef>
                        <a:spcAft>
                          <a:spcPts val="0"/>
                        </a:spcAft>
                      </a:pPr>
                      <a:r>
                        <a:rPr lang="en-US" sz="1600" cap="all" dirty="0">
                          <a:latin typeface="+mn-lt"/>
                          <a:ea typeface="Calibri" panose="020F0502020204030204"/>
                          <a:cs typeface="Times New Roman" panose="02020603050405020304"/>
                        </a:rPr>
                        <a:t>M</a:t>
                      </a:r>
                      <a:r>
                        <a:rPr lang="en-US" sz="1600" dirty="0">
                          <a:latin typeface="+mn-lt"/>
                          <a:ea typeface="Calibri" panose="020F0502020204030204"/>
                          <a:cs typeface="Times New Roman" panose="02020603050405020304"/>
                        </a:rPr>
                        <a:t>S-DOS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Multiuser facilities were not there in DOS</a:t>
                      </a:r>
                    </a:p>
                    <a:p>
                      <a:pPr marL="0" marR="0">
                        <a:lnSpc>
                          <a:spcPct val="115000"/>
                        </a:lnSpc>
                        <a:spcBef>
                          <a:spcPts val="0"/>
                        </a:spcBef>
                        <a:spcAft>
                          <a:spcPts val="0"/>
                        </a:spcAft>
                      </a:pPr>
                      <a:r>
                        <a:rPr lang="en-US" sz="1600" cap="all" dirty="0">
                          <a:latin typeface="+mn-lt"/>
                          <a:ea typeface="Calibri" panose="020F0502020204030204"/>
                          <a:cs typeface="Times New Roman" panose="02020603050405020304"/>
                        </a:rPr>
                        <a:t>XENIX</a:t>
                      </a:r>
                      <a:endParaRPr lang="en-US" sz="1600" dirty="0">
                        <a:latin typeface="+mn-lt"/>
                        <a:ea typeface="Calibri" panose="020F0502020204030204"/>
                        <a:cs typeface="Times New Roman" panose="02020603050405020304"/>
                      </a:endParaRPr>
                    </a:p>
                    <a:p>
                      <a:pPr marL="0" marR="0">
                        <a:lnSpc>
                          <a:spcPct val="115000"/>
                        </a:lnSpc>
                        <a:spcBef>
                          <a:spcPts val="0"/>
                        </a:spcBef>
                        <a:spcAft>
                          <a:spcPts val="0"/>
                        </a:spcAft>
                      </a:pPr>
                      <a:r>
                        <a:rPr lang="en-US" sz="1600" cap="all" dirty="0">
                          <a:latin typeface="+mn-lt"/>
                          <a:ea typeface="Calibri" panose="020F0502020204030204"/>
                          <a:cs typeface="Times New Roman" panose="02020603050405020304"/>
                        </a:rPr>
                        <a:t>OS/2</a:t>
                      </a:r>
                      <a:endParaRPr lang="en-US" sz="1600" dirty="0">
                        <a:latin typeface="+mn-lt"/>
                        <a:ea typeface="Calibri" panose="020F0502020204030204"/>
                        <a:cs typeface="Times New Roman" panose="02020603050405020304"/>
                      </a:endParaRP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No user friendliness and convenience due to command driven and complex file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Windows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Multitasking</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Multithreading</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Network operating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Distributed operating systems</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Types of Operating System</a:t>
            </a:r>
          </a:p>
        </p:txBody>
      </p:sp>
      <p:graphicFrame>
        <p:nvGraphicFramePr>
          <p:cNvPr id="4" name="Table 3"/>
          <p:cNvGraphicFramePr>
            <a:graphicFrameLocks noGrp="1"/>
          </p:cNvGraphicFramePr>
          <p:nvPr/>
        </p:nvGraphicFramePr>
        <p:xfrm>
          <a:off x="1219200" y="1228725"/>
          <a:ext cx="9894888" cy="4946650"/>
        </p:xfrm>
        <a:graphic>
          <a:graphicData uri="http://schemas.openxmlformats.org/drawingml/2006/table">
            <a:tbl>
              <a:tblPr firstRow="1" bandRow="1">
                <a:tableStyleId>{5C22544A-7EE6-4342-B048-85BDC9FD1C3A}</a:tableStyleId>
              </a:tblPr>
              <a:tblGrid>
                <a:gridCol w="2451859">
                  <a:extLst>
                    <a:ext uri="{9D8B030D-6E8A-4147-A177-3AD203B41FA5}">
                      <a16:colId xmlns:a16="http://schemas.microsoft.com/office/drawing/2014/main" val="20000"/>
                    </a:ext>
                  </a:extLst>
                </a:gridCol>
                <a:gridCol w="2495642">
                  <a:extLst>
                    <a:ext uri="{9D8B030D-6E8A-4147-A177-3AD203B41FA5}">
                      <a16:colId xmlns:a16="http://schemas.microsoft.com/office/drawing/2014/main" val="20001"/>
                    </a:ext>
                  </a:extLst>
                </a:gridCol>
                <a:gridCol w="1649167">
                  <a:extLst>
                    <a:ext uri="{9D8B030D-6E8A-4147-A177-3AD203B41FA5}">
                      <a16:colId xmlns:a16="http://schemas.microsoft.com/office/drawing/2014/main" val="20002"/>
                    </a:ext>
                  </a:extLst>
                </a:gridCol>
                <a:gridCol w="3298334">
                  <a:extLst>
                    <a:ext uri="{9D8B030D-6E8A-4147-A177-3AD203B41FA5}">
                      <a16:colId xmlns:a16="http://schemas.microsoft.com/office/drawing/2014/main" val="20003"/>
                    </a:ext>
                  </a:extLst>
                </a:gridCol>
              </a:tblGrid>
              <a:tr h="570993">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Type of operating system</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Features/benefits</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b="1" dirty="0">
                          <a:latin typeface="+mn-lt"/>
                          <a:ea typeface="Calibri" panose="020F0502020204030204"/>
                          <a:cs typeface="Times New Roman" panose="02020603050405020304"/>
                        </a:rPr>
                        <a:t>Example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pPr>
                      <a:r>
                        <a:rPr lang="en-US" sz="1600" b="1" dirty="0">
                          <a:latin typeface="+mn-lt"/>
                          <a:ea typeface="Calibri" panose="020F0502020204030204"/>
                          <a:cs typeface="Times New Roman" panose="02020603050405020304"/>
                        </a:rPr>
                        <a:t>Applicable to which type of application</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1682494">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Batch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More than one job can be stored in main memory</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Batches of same type of jobs can be executed quickly</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FMS (FORTRAN monitor system),</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IBM’s operating system for 7094</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Background jobs in which the user interaction is not necessary</a:t>
                      </a:r>
                    </a:p>
                  </a:txBody>
                  <a:tcPr marL="68580" marR="68580" marT="0" marB="0"/>
                </a:tc>
                <a:extLst>
                  <a:ext uri="{0D108BD9-81ED-4DB2-BD59-A6C34878D82A}">
                    <a16:rowId xmlns:a16="http://schemas.microsoft.com/office/drawing/2014/main" val="10001"/>
                  </a:ext>
                </a:extLst>
              </a:tr>
              <a:tr h="2693163">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Multiuser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Jobs of different users who are connected to a main computer are executed through the multiprogramming</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Interaction of jobs with the user is possible</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Debugging is easy</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CTSS by MIT, TSS by IBM,</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MULTICS, UNIX</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When multiple users need to share a single system </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923925"/>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Types of Operating System</a:t>
            </a:r>
          </a:p>
        </p:txBody>
      </p:sp>
      <p:graphicFrame>
        <p:nvGraphicFramePr>
          <p:cNvPr id="4" name="Table 3"/>
          <p:cNvGraphicFramePr>
            <a:graphicFrameLocks noGrp="1"/>
          </p:cNvGraphicFramePr>
          <p:nvPr/>
        </p:nvGraphicFramePr>
        <p:xfrm>
          <a:off x="1074738" y="1177925"/>
          <a:ext cx="9964738" cy="4648200"/>
        </p:xfrm>
        <a:graphic>
          <a:graphicData uri="http://schemas.openxmlformats.org/drawingml/2006/table">
            <a:tbl>
              <a:tblPr firstRow="1" bandRow="1">
                <a:tableStyleId>{5C22544A-7EE6-4342-B048-85BDC9FD1C3A}</a:tableStyleId>
              </a:tblPr>
              <a:tblGrid>
                <a:gridCol w="2468988">
                  <a:extLst>
                    <a:ext uri="{9D8B030D-6E8A-4147-A177-3AD203B41FA5}">
                      <a16:colId xmlns:a16="http://schemas.microsoft.com/office/drawing/2014/main" val="20000"/>
                    </a:ext>
                  </a:extLst>
                </a:gridCol>
                <a:gridCol w="2513078">
                  <a:extLst>
                    <a:ext uri="{9D8B030D-6E8A-4147-A177-3AD203B41FA5}">
                      <a16:colId xmlns:a16="http://schemas.microsoft.com/office/drawing/2014/main" val="20001"/>
                    </a:ext>
                  </a:extLst>
                </a:gridCol>
                <a:gridCol w="1660689">
                  <a:extLst>
                    <a:ext uri="{9D8B030D-6E8A-4147-A177-3AD203B41FA5}">
                      <a16:colId xmlns:a16="http://schemas.microsoft.com/office/drawing/2014/main" val="20002"/>
                    </a:ext>
                  </a:extLst>
                </a:gridCol>
                <a:gridCol w="3321377">
                  <a:extLst>
                    <a:ext uri="{9D8B030D-6E8A-4147-A177-3AD203B41FA5}">
                      <a16:colId xmlns:a16="http://schemas.microsoft.com/office/drawing/2014/main" val="20003"/>
                    </a:ext>
                  </a:extLst>
                </a:gridCol>
              </a:tblGrid>
              <a:tr h="621616">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Type of operating system</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Features/benefits</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b="1" dirty="0">
                          <a:latin typeface="+mn-lt"/>
                          <a:ea typeface="Calibri" panose="020F0502020204030204"/>
                          <a:cs typeface="Times New Roman" panose="02020603050405020304"/>
                        </a:rPr>
                        <a:t>Example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pPr>
                      <a:r>
                        <a:rPr lang="en-US" sz="1600" b="1" dirty="0">
                          <a:latin typeface="+mn-lt"/>
                          <a:ea typeface="Calibri" panose="020F0502020204030204"/>
                          <a:cs typeface="Times New Roman" panose="02020603050405020304"/>
                        </a:rPr>
                        <a:t>Applicable to which type of application</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1578730">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Multitasking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Multiple tasks of a single user can be opened on the system through multiprogramming</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Windows</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When a user wants to open and work simultaneously on many windows on the system</a:t>
                      </a:r>
                    </a:p>
                  </a:txBody>
                  <a:tcPr marL="68580" marR="68580" marT="0" marB="0"/>
                </a:tc>
                <a:extLst>
                  <a:ext uri="{0D108BD9-81ED-4DB2-BD59-A6C34878D82A}">
                    <a16:rowId xmlns:a16="http://schemas.microsoft.com/office/drawing/2014/main" val="10001"/>
                  </a:ext>
                </a:extLst>
              </a:tr>
              <a:tr h="2447493">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Real-time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Used to handle time-bound responses to the applications </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err="1">
                          <a:latin typeface="+mn-lt"/>
                          <a:ea typeface="Calibri" panose="020F0502020204030204"/>
                          <a:cs typeface="Times New Roman" panose="02020603050405020304"/>
                        </a:rPr>
                        <a:t>pSOS</a:t>
                      </a:r>
                      <a:r>
                        <a:rPr lang="en-US" sz="1600" dirty="0">
                          <a:latin typeface="+mn-lt"/>
                          <a:ea typeface="Calibri" panose="020F0502020204030204"/>
                          <a:cs typeface="Times New Roman" panose="02020603050405020304"/>
                        </a:rPr>
                        <a:t>, </a:t>
                      </a:r>
                      <a:r>
                        <a:rPr lang="en-US" sz="1600" dirty="0" err="1">
                          <a:latin typeface="+mn-lt"/>
                          <a:ea typeface="Calibri" panose="020F0502020204030204"/>
                          <a:cs typeface="Times New Roman" panose="02020603050405020304"/>
                        </a:rPr>
                        <a:t>VxWorks</a:t>
                      </a:r>
                      <a:r>
                        <a:rPr lang="en-US" sz="1600" dirty="0">
                          <a:latin typeface="+mn-lt"/>
                          <a:ea typeface="Calibri" panose="020F0502020204030204"/>
                          <a:cs typeface="Times New Roman" panose="02020603050405020304"/>
                        </a:rPr>
                        <a:t>, </a:t>
                      </a:r>
                      <a:r>
                        <a:rPr lang="en-US" sz="1600" dirty="0" err="1">
                          <a:latin typeface="+mn-lt"/>
                          <a:ea typeface="Calibri" panose="020F0502020204030204"/>
                          <a:cs typeface="Times New Roman" panose="02020603050405020304"/>
                        </a:rPr>
                        <a:t>RTLinux</a:t>
                      </a:r>
                      <a:r>
                        <a:rPr lang="en-US" sz="1600" dirty="0">
                          <a:latin typeface="+mn-lt"/>
                          <a:ea typeface="Calibri" panose="020F0502020204030204"/>
                          <a:cs typeface="Times New Roman" panose="02020603050405020304"/>
                        </a:rPr>
                        <a:t>, etc.</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Applicable to systems which require time-bound response, i.e., for the real-time processing systems</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7366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Types of Operating System</a:t>
            </a:r>
          </a:p>
        </p:txBody>
      </p:sp>
      <p:graphicFrame>
        <p:nvGraphicFramePr>
          <p:cNvPr id="4" name="Table 3"/>
          <p:cNvGraphicFramePr>
            <a:graphicFrameLocks noGrp="1"/>
          </p:cNvGraphicFramePr>
          <p:nvPr/>
        </p:nvGraphicFramePr>
        <p:xfrm>
          <a:off x="962025" y="857250"/>
          <a:ext cx="10209213" cy="4430713"/>
        </p:xfrm>
        <a:graphic>
          <a:graphicData uri="http://schemas.openxmlformats.org/drawingml/2006/table">
            <a:tbl>
              <a:tblPr firstRow="1" bandRow="1">
                <a:tableStyleId>{5C22544A-7EE6-4342-B048-85BDC9FD1C3A}</a:tableStyleId>
              </a:tblPr>
              <a:tblGrid>
                <a:gridCol w="1936399">
                  <a:extLst>
                    <a:ext uri="{9D8B030D-6E8A-4147-A177-3AD203B41FA5}">
                      <a16:colId xmlns:a16="http://schemas.microsoft.com/office/drawing/2014/main" val="20000"/>
                    </a:ext>
                  </a:extLst>
                </a:gridCol>
                <a:gridCol w="3364731">
                  <a:extLst>
                    <a:ext uri="{9D8B030D-6E8A-4147-A177-3AD203B41FA5}">
                      <a16:colId xmlns:a16="http://schemas.microsoft.com/office/drawing/2014/main" val="20001"/>
                    </a:ext>
                  </a:extLst>
                </a:gridCol>
                <a:gridCol w="1754262">
                  <a:extLst>
                    <a:ext uri="{9D8B030D-6E8A-4147-A177-3AD203B41FA5}">
                      <a16:colId xmlns:a16="http://schemas.microsoft.com/office/drawing/2014/main" val="20002"/>
                    </a:ext>
                  </a:extLst>
                </a:gridCol>
                <a:gridCol w="3153837">
                  <a:extLst>
                    <a:ext uri="{9D8B030D-6E8A-4147-A177-3AD203B41FA5}">
                      <a16:colId xmlns:a16="http://schemas.microsoft.com/office/drawing/2014/main" val="20003"/>
                    </a:ext>
                  </a:extLst>
                </a:gridCol>
              </a:tblGrid>
              <a:tr h="584113">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Type of operating system</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Features/benefits</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b="1" dirty="0">
                          <a:latin typeface="+mn-lt"/>
                          <a:ea typeface="Calibri" panose="020F0502020204030204"/>
                          <a:cs typeface="Times New Roman" panose="02020603050405020304"/>
                        </a:rPr>
                        <a:t>Example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pPr>
                      <a:r>
                        <a:rPr lang="en-US" sz="1600" b="1" dirty="0">
                          <a:latin typeface="+mn-lt"/>
                          <a:ea typeface="Calibri" panose="020F0502020204030204"/>
                          <a:cs typeface="Times New Roman" panose="02020603050405020304"/>
                        </a:rPr>
                        <a:t>Applicable to which type of application</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1787773">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Distributed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When multiple nodes of a wide network realized as a powerful machine sharing the resources on the network. The users are not aware where their processes are being sent and executed.</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Amoeba, V system, Chorus</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When computational speed and resource sharing is required and implemented through various full computer systems in a network</a:t>
                      </a:r>
                    </a:p>
                  </a:txBody>
                  <a:tcPr marL="68580" marR="68580" marT="0" marB="0"/>
                </a:tc>
                <a:extLst>
                  <a:ext uri="{0D108BD9-81ED-4DB2-BD59-A6C34878D82A}">
                    <a16:rowId xmlns:a16="http://schemas.microsoft.com/office/drawing/2014/main" val="10001"/>
                  </a:ext>
                </a:extLst>
              </a:tr>
              <a:tr h="2058238">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Network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The user is able to connect to another machine and perform many operations</a:t>
                      </a:r>
                    </a:p>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The user is aware of the location of the network node where he/she wants to connect</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Novell Netware, Windows NT, Windows 2000, Windows XP, Sun Solaris</a:t>
                      </a: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When a user wants to remote login on a system, wants to transfer a file, etc. on a network system</a:t>
                      </a:r>
                    </a:p>
                  </a:txBody>
                  <a:tcPr marL="68580" marR="68580" marT="0" marB="0"/>
                </a:tc>
                <a:extLst>
                  <a:ext uri="{0D108BD9-81ED-4DB2-BD59-A6C34878D82A}">
                    <a16:rowId xmlns:a16="http://schemas.microsoft.com/office/drawing/2014/main" val="10002"/>
                  </a:ext>
                </a:extLst>
              </a:tr>
            </a:tbl>
          </a:graphicData>
        </a:graphic>
      </p:graphicFrame>
      <p:pic>
        <p:nvPicPr>
          <p:cNvPr id="16409" name="Picture 4"/>
          <p:cNvPicPr>
            <a:picLocks noChangeAspect="1"/>
          </p:cNvPicPr>
          <p:nvPr/>
        </p:nvPicPr>
        <p:blipFill>
          <a:blip r:embed="rId2"/>
          <a:srcRect l="520" t="32166" r="3943" b="31702"/>
          <a:stretch>
            <a:fillRect/>
          </a:stretch>
        </p:blipFill>
        <p:spPr>
          <a:xfrm>
            <a:off x="1524000" y="5167313"/>
            <a:ext cx="4310063" cy="954087"/>
          </a:xfrm>
          <a:prstGeom prst="rect">
            <a:avLst/>
          </a:prstGeom>
          <a:noFill/>
          <a:ln w="57150" cap="flat" cmpd="thickThin">
            <a:solidFill>
              <a:schemeClr val="tx1"/>
            </a:solidFill>
            <a:prstDash val="solid"/>
            <a:miter/>
            <a:headEnd type="none" w="med" len="med"/>
            <a:tailEnd type="none" w="med" len="med"/>
          </a:ln>
        </p:spPr>
      </p:pic>
      <p:pic>
        <p:nvPicPr>
          <p:cNvPr id="16410" name="Picture 5"/>
          <p:cNvPicPr>
            <a:picLocks noChangeAspect="1"/>
          </p:cNvPicPr>
          <p:nvPr/>
        </p:nvPicPr>
        <p:blipFill>
          <a:blip r:embed="rId3"/>
          <a:srcRect l="659" t="34227" r="494" b="34227"/>
          <a:stretch>
            <a:fillRect/>
          </a:stretch>
        </p:blipFill>
        <p:spPr>
          <a:xfrm>
            <a:off x="6108700" y="5157788"/>
            <a:ext cx="4516438" cy="963612"/>
          </a:xfrm>
          <a:prstGeom prst="rect">
            <a:avLst/>
          </a:prstGeom>
          <a:noFill/>
          <a:ln w="57150" cap="flat" cmpd="thickThin">
            <a:solidFill>
              <a:schemeClr val="tx1"/>
            </a:solidFill>
            <a:prstDash val="solid"/>
            <a:miter/>
            <a:headEnd type="none" w="med" len="med"/>
            <a:tailEnd type="none" w="med" len="me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141287"/>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Types of Operating System</a:t>
            </a:r>
          </a:p>
        </p:txBody>
      </p:sp>
      <p:graphicFrame>
        <p:nvGraphicFramePr>
          <p:cNvPr id="4" name="Table 3"/>
          <p:cNvGraphicFramePr>
            <a:graphicFrameLocks noGrp="1"/>
          </p:cNvGraphicFramePr>
          <p:nvPr/>
        </p:nvGraphicFramePr>
        <p:xfrm>
          <a:off x="1601788" y="1228725"/>
          <a:ext cx="9267825" cy="3365500"/>
        </p:xfrm>
        <a:graphic>
          <a:graphicData uri="http://schemas.openxmlformats.org/drawingml/2006/table">
            <a:tbl>
              <a:tblPr firstRow="1" bandRow="1">
                <a:tableStyleId>{5C22544A-7EE6-4342-B048-85BDC9FD1C3A}</a:tableStyleId>
              </a:tblPr>
              <a:tblGrid>
                <a:gridCol w="2132126">
                  <a:extLst>
                    <a:ext uri="{9D8B030D-6E8A-4147-A177-3AD203B41FA5}">
                      <a16:colId xmlns:a16="http://schemas.microsoft.com/office/drawing/2014/main" val="20000"/>
                    </a:ext>
                  </a:extLst>
                </a:gridCol>
                <a:gridCol w="2296136">
                  <a:extLst>
                    <a:ext uri="{9D8B030D-6E8A-4147-A177-3AD203B41FA5}">
                      <a16:colId xmlns:a16="http://schemas.microsoft.com/office/drawing/2014/main" val="20001"/>
                    </a:ext>
                  </a:extLst>
                </a:gridCol>
                <a:gridCol w="1749437">
                  <a:extLst>
                    <a:ext uri="{9D8B030D-6E8A-4147-A177-3AD203B41FA5}">
                      <a16:colId xmlns:a16="http://schemas.microsoft.com/office/drawing/2014/main" val="20002"/>
                    </a:ext>
                  </a:extLst>
                </a:gridCol>
                <a:gridCol w="3088849">
                  <a:extLst>
                    <a:ext uri="{9D8B030D-6E8A-4147-A177-3AD203B41FA5}">
                      <a16:colId xmlns:a16="http://schemas.microsoft.com/office/drawing/2014/main" val="20003"/>
                    </a:ext>
                  </a:extLst>
                </a:gridCol>
              </a:tblGrid>
              <a:tr h="560917">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Type of operating system</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b="1" dirty="0">
                          <a:latin typeface="+mn-lt"/>
                          <a:ea typeface="Calibri" panose="020F0502020204030204"/>
                          <a:cs typeface="Times New Roman" panose="02020603050405020304"/>
                        </a:rPr>
                        <a:t>Features/benefits</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b="1" dirty="0">
                          <a:latin typeface="+mn-lt"/>
                          <a:ea typeface="Calibri" panose="020F0502020204030204"/>
                          <a:cs typeface="Times New Roman" panose="02020603050405020304"/>
                        </a:rPr>
                        <a:t>Example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pPr>
                      <a:r>
                        <a:rPr lang="en-US" sz="1600" b="1" dirty="0">
                          <a:latin typeface="+mn-lt"/>
                          <a:ea typeface="Calibri" panose="020F0502020204030204"/>
                          <a:cs typeface="Times New Roman" panose="02020603050405020304"/>
                        </a:rPr>
                        <a:t>Applicable to which type of application</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2804583">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Embedded systems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Specialized systems with size, memory and power restrictions</a:t>
                      </a:r>
                    </a:p>
                  </a:txBody>
                  <a:tcPr marL="68580" marR="68580" marT="0" marB="0"/>
                </a:tc>
                <a:tc>
                  <a:txBody>
                    <a:bodyPr/>
                    <a:lstStyle/>
                    <a:p>
                      <a:pPr marL="0" marR="0">
                        <a:lnSpc>
                          <a:spcPct val="115000"/>
                        </a:lnSpc>
                        <a:spcBef>
                          <a:spcPts val="0"/>
                        </a:spcBef>
                        <a:spcAft>
                          <a:spcPts val="0"/>
                        </a:spcAft>
                        <a:tabLst>
                          <a:tab pos="571500" algn="l"/>
                          <a:tab pos="914400" algn="l"/>
                        </a:tabLst>
                      </a:pPr>
                      <a:r>
                        <a:rPr lang="en-US" sz="1600" dirty="0">
                          <a:latin typeface="+mn-lt"/>
                          <a:ea typeface="Calibri" panose="020F0502020204030204"/>
                          <a:cs typeface="Times New Roman" panose="02020603050405020304"/>
                        </a:rPr>
                        <a:t>Palm Pilot, Toshiba Pocket PC,</a:t>
                      </a:r>
                      <a:r>
                        <a:rPr lang="en-US" sz="1600" dirty="0">
                          <a:solidFill>
                            <a:srgbClr val="000000"/>
                          </a:solidFill>
                          <a:latin typeface="+mn-lt"/>
                          <a:ea typeface="Calibri" panose="020F0502020204030204"/>
                          <a:cs typeface="Times New Roman" panose="02020603050405020304"/>
                        </a:rPr>
                        <a:t> Palm OS, </a:t>
                      </a:r>
                      <a:r>
                        <a:rPr lang="en-US" sz="1600" u="sng" dirty="0" err="1">
                          <a:solidFill>
                            <a:srgbClr val="000000"/>
                          </a:solidFill>
                          <a:latin typeface="+mn-lt"/>
                          <a:ea typeface="Calibri" panose="020F0502020204030204"/>
                          <a:cs typeface="Times New Roman" panose="02020603050405020304"/>
                          <a:hlinkClick r:id="rId2" tooltip="Symbian OS"/>
                        </a:rPr>
                        <a:t>Symbian</a:t>
                      </a:r>
                      <a:r>
                        <a:rPr lang="en-US" sz="1600" u="sng" dirty="0">
                          <a:solidFill>
                            <a:srgbClr val="000000"/>
                          </a:solidFill>
                          <a:latin typeface="+mn-lt"/>
                          <a:ea typeface="Calibri" panose="020F0502020204030204"/>
                          <a:cs typeface="Times New Roman" panose="02020603050405020304"/>
                          <a:hlinkClick r:id="rId2" tooltip="Symbian OS"/>
                        </a:rPr>
                        <a:t> OS</a:t>
                      </a:r>
                      <a:r>
                        <a:rPr lang="en-US" sz="1600" dirty="0">
                          <a:solidFill>
                            <a:srgbClr val="000000"/>
                          </a:solidFill>
                          <a:latin typeface="+mn-lt"/>
                          <a:ea typeface="Calibri" panose="020F0502020204030204"/>
                          <a:cs typeface="Times New Roman" panose="02020603050405020304"/>
                        </a:rPr>
                        <a:t>, </a:t>
                      </a:r>
                      <a:r>
                        <a:rPr lang="en-US" sz="1600" u="sng" dirty="0" err="1">
                          <a:solidFill>
                            <a:srgbClr val="000000"/>
                          </a:solidFill>
                          <a:latin typeface="+mn-lt"/>
                          <a:ea typeface="Calibri" panose="020F0502020204030204"/>
                          <a:cs typeface="Times New Roman" panose="02020603050405020304"/>
                          <a:hlinkClick r:id="rId3" tooltip="IPhone OS"/>
                        </a:rPr>
                        <a:t>iPhone</a:t>
                      </a:r>
                      <a:r>
                        <a:rPr lang="en-US" sz="1600" u="sng" dirty="0">
                          <a:solidFill>
                            <a:srgbClr val="000000"/>
                          </a:solidFill>
                          <a:latin typeface="+mn-lt"/>
                          <a:ea typeface="Calibri" panose="020F0502020204030204"/>
                          <a:cs typeface="Times New Roman" panose="02020603050405020304"/>
                          <a:hlinkClick r:id="rId3" tooltip="IPhone OS"/>
                        </a:rPr>
                        <a:t> OS</a:t>
                      </a:r>
                      <a:r>
                        <a:rPr lang="en-US" sz="1600" dirty="0">
                          <a:solidFill>
                            <a:srgbClr val="000000"/>
                          </a:solidFill>
                          <a:latin typeface="+mn-lt"/>
                          <a:ea typeface="Calibri" panose="020F0502020204030204"/>
                          <a:cs typeface="Times New Roman" panose="02020603050405020304"/>
                        </a:rPr>
                        <a:t>, </a:t>
                      </a:r>
                      <a:r>
                        <a:rPr lang="en-US" sz="1600" u="sng" dirty="0">
                          <a:solidFill>
                            <a:srgbClr val="000000"/>
                          </a:solidFill>
                          <a:latin typeface="+mn-lt"/>
                          <a:ea typeface="Calibri" panose="020F0502020204030204"/>
                          <a:cs typeface="Times New Roman" panose="02020603050405020304"/>
                          <a:hlinkClick r:id="rId4" tooltip="Research in Motion"/>
                        </a:rPr>
                        <a:t>RIM</a:t>
                      </a:r>
                      <a:r>
                        <a:rPr lang="en-US" sz="1600" dirty="0">
                          <a:solidFill>
                            <a:srgbClr val="000000"/>
                          </a:solidFill>
                          <a:latin typeface="+mn-lt"/>
                          <a:ea typeface="Calibri" panose="020F0502020204030204"/>
                          <a:cs typeface="Times New Roman" panose="02020603050405020304"/>
                        </a:rPr>
                        <a:t>’s </a:t>
                      </a:r>
                      <a:r>
                        <a:rPr lang="en-US" sz="1600" u="sng" dirty="0">
                          <a:solidFill>
                            <a:srgbClr val="000000"/>
                          </a:solidFill>
                          <a:latin typeface="+mn-lt"/>
                          <a:ea typeface="Calibri" panose="020F0502020204030204"/>
                          <a:cs typeface="Times New Roman" panose="02020603050405020304"/>
                          <a:hlinkClick r:id="rId5" tooltip="BlackBerry"/>
                        </a:rPr>
                        <a:t>BlackBerry</a:t>
                      </a:r>
                      <a:r>
                        <a:rPr lang="en-US" sz="1600" dirty="0">
                          <a:solidFill>
                            <a:srgbClr val="000000"/>
                          </a:solidFill>
                          <a:latin typeface="+mn-lt"/>
                          <a:ea typeface="Calibri" panose="020F0502020204030204"/>
                          <a:cs typeface="Times New Roman" panose="02020603050405020304"/>
                        </a:rPr>
                        <a:t>, </a:t>
                      </a:r>
                      <a:r>
                        <a:rPr lang="en-US" sz="1600" u="sng" dirty="0">
                          <a:solidFill>
                            <a:srgbClr val="000000"/>
                          </a:solidFill>
                          <a:latin typeface="+mn-lt"/>
                          <a:ea typeface="Calibri" panose="020F0502020204030204"/>
                          <a:cs typeface="Times New Roman" panose="02020603050405020304"/>
                          <a:hlinkClick r:id="rId6" tooltip="Windows Phone"/>
                        </a:rPr>
                        <a:t>Windows Phone</a:t>
                      </a:r>
                      <a:r>
                        <a:rPr lang="en-US" sz="1600" dirty="0">
                          <a:solidFill>
                            <a:srgbClr val="000000"/>
                          </a:solidFill>
                          <a:latin typeface="+mn-lt"/>
                          <a:ea typeface="Calibri" panose="020F0502020204030204"/>
                          <a:cs typeface="Times New Roman" panose="02020603050405020304"/>
                        </a:rPr>
                        <a:t>, </a:t>
                      </a:r>
                      <a:r>
                        <a:rPr lang="en-US" sz="1600" u="sng" dirty="0">
                          <a:solidFill>
                            <a:srgbClr val="000000"/>
                          </a:solidFill>
                          <a:latin typeface="+mn-lt"/>
                          <a:ea typeface="Calibri" panose="020F0502020204030204"/>
                          <a:cs typeface="Times New Roman" panose="02020603050405020304"/>
                          <a:hlinkClick r:id="rId7" tooltip="Linux"/>
                        </a:rPr>
                        <a:t>Linux</a:t>
                      </a:r>
                      <a:r>
                        <a:rPr lang="en-US" sz="1600" dirty="0">
                          <a:solidFill>
                            <a:srgbClr val="000000"/>
                          </a:solidFill>
                          <a:latin typeface="+mn-lt"/>
                          <a:ea typeface="Calibri" panose="020F0502020204030204"/>
                          <a:cs typeface="Times New Roman" panose="02020603050405020304"/>
                        </a:rPr>
                        <a:t>, </a:t>
                      </a:r>
                      <a:r>
                        <a:rPr lang="en-US" sz="1600" u="sng" dirty="0">
                          <a:solidFill>
                            <a:srgbClr val="000000"/>
                          </a:solidFill>
                          <a:latin typeface="+mn-lt"/>
                          <a:ea typeface="Calibri" panose="020F0502020204030204"/>
                          <a:cs typeface="Times New Roman" panose="02020603050405020304"/>
                          <a:hlinkClick r:id="rId8" tooltip="Palm WebOS"/>
                        </a:rPr>
                        <a:t>Palm </a:t>
                      </a:r>
                      <a:r>
                        <a:rPr lang="en-US" sz="1600" u="sng" dirty="0" err="1">
                          <a:solidFill>
                            <a:srgbClr val="000000"/>
                          </a:solidFill>
                          <a:latin typeface="+mn-lt"/>
                          <a:ea typeface="Calibri" panose="020F0502020204030204"/>
                          <a:cs typeface="Times New Roman" panose="02020603050405020304"/>
                          <a:hlinkClick r:id="rId8" tooltip="Palm WebOS"/>
                        </a:rPr>
                        <a:t>WebOS</a:t>
                      </a:r>
                      <a:r>
                        <a:rPr lang="en-US" sz="1600" dirty="0">
                          <a:solidFill>
                            <a:srgbClr val="000000"/>
                          </a:solidFill>
                          <a:latin typeface="+mn-lt"/>
                          <a:ea typeface="Calibri" panose="020F0502020204030204"/>
                          <a:cs typeface="Times New Roman" panose="02020603050405020304"/>
                        </a:rPr>
                        <a:t>, </a:t>
                      </a:r>
                      <a:r>
                        <a:rPr lang="en-US" sz="1600" u="sng" dirty="0">
                          <a:solidFill>
                            <a:srgbClr val="000000"/>
                          </a:solidFill>
                          <a:latin typeface="+mn-lt"/>
                          <a:ea typeface="Calibri" panose="020F0502020204030204"/>
                          <a:cs typeface="Times New Roman" panose="02020603050405020304"/>
                          <a:hlinkClick r:id="rId9" tooltip="Android (operating system)"/>
                        </a:rPr>
                        <a:t>Android</a:t>
                      </a:r>
                      <a:r>
                        <a:rPr lang="en-US" sz="1600" dirty="0">
                          <a:solidFill>
                            <a:srgbClr val="000000"/>
                          </a:solidFill>
                          <a:latin typeface="+mn-lt"/>
                          <a:ea typeface="Calibri" panose="020F0502020204030204"/>
                          <a:cs typeface="Times New Roman" panose="02020603050405020304"/>
                        </a:rPr>
                        <a:t> and </a:t>
                      </a:r>
                      <a:r>
                        <a:rPr lang="en-US" sz="1600" u="sng" dirty="0" err="1">
                          <a:solidFill>
                            <a:srgbClr val="000000"/>
                          </a:solidFill>
                          <a:latin typeface="+mn-lt"/>
                          <a:ea typeface="Calibri" panose="020F0502020204030204"/>
                          <a:cs typeface="Times New Roman" panose="02020603050405020304"/>
                          <a:hlinkClick r:id="rId10" tooltip="Maemo"/>
                        </a:rPr>
                        <a:t>Maemo</a:t>
                      </a:r>
                      <a:r>
                        <a:rPr lang="en-US" sz="1600" dirty="0">
                          <a:solidFill>
                            <a:srgbClr val="000000"/>
                          </a:solidFill>
                          <a:latin typeface="+mn-lt"/>
                          <a:ea typeface="Calibri" panose="020F0502020204030204"/>
                          <a:cs typeface="Times New Roman" panose="02020603050405020304"/>
                        </a:rPr>
                        <a:t>.</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1000"/>
                        </a:spcAft>
                        <a:tabLst>
                          <a:tab pos="571500" algn="l"/>
                          <a:tab pos="914400" algn="l"/>
                        </a:tabLst>
                      </a:pPr>
                      <a:r>
                        <a:rPr lang="en-US" sz="1600" dirty="0">
                          <a:latin typeface="+mn-lt"/>
                          <a:ea typeface="Calibri" panose="020F0502020204030204"/>
                          <a:cs typeface="Times New Roman" panose="02020603050405020304"/>
                        </a:rPr>
                        <a:t>Used in consumer electronics items, mobile phones, smart cards, etc.</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4339" name="Title 9"/>
          <p:cNvSpPr>
            <a:spLocks noGrp="1"/>
          </p:cNvSpPr>
          <p:nvPr>
            <p:ph type="ctrTitle"/>
          </p:nvPr>
        </p:nvSpPr>
        <p:spPr>
          <a:xfrm>
            <a:off x="1724025" y="2627313"/>
            <a:ext cx="8953500" cy="2895600"/>
          </a:xfrm>
        </p:spPr>
        <p:txBody>
          <a:bodyPr vert="horz" wrap="square" lIns="91440" tIns="45720" rIns="91440" bIns="45720" numCol="1" rtlCol="0" anchor="b" anchorCtr="0" compatLnSpc="1">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chemeClr val="tx1"/>
                </a:solidFill>
                <a:effectLst/>
                <a:uLnTx/>
                <a:uFillTx/>
                <a:latin typeface="+mn-lt"/>
                <a:ea typeface="+mj-ea"/>
                <a:cs typeface="+mj-cs"/>
              </a:rPr>
              <a:t>Convenience</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Hardware abstraction/Virtual  machine</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Convenient programming     environment</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Response time</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Easy to use interface</a:t>
            </a:r>
            <a:br>
              <a:rPr kumimoji="0" lang="en-US" altLang="en-US" sz="2800" b="0" i="1" u="none" strike="noStrike" kern="1200" cap="none" spc="0" normalizeH="0" baseline="0" noProof="0" dirty="0">
                <a:ln>
                  <a:noFill/>
                </a:ln>
                <a:solidFill>
                  <a:schemeClr val="tx1"/>
                </a:solidFill>
                <a:effectLst/>
                <a:uLnTx/>
                <a:uFillTx/>
                <a:latin typeface="+mn-lt"/>
                <a:ea typeface="+mj-ea"/>
                <a:cs typeface="+mj-cs"/>
              </a:rPr>
            </a:b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1" i="0" u="none" strike="noStrike" kern="1200" cap="none" spc="0" normalizeH="0" baseline="0" noProof="0" dirty="0">
                <a:ln>
                  <a:noFill/>
                </a:ln>
                <a:solidFill>
                  <a:schemeClr val="tx1"/>
                </a:solidFill>
                <a:effectLst/>
                <a:uLnTx/>
                <a:uFillTx/>
                <a:latin typeface="+mn-lt"/>
                <a:ea typeface="+mj-ea"/>
                <a:cs typeface="+mj-cs"/>
              </a:rPr>
              <a:t>Resource utilization/management</a:t>
            </a:r>
            <a:br>
              <a:rPr kumimoji="0" lang="en-US" altLang="en-US" sz="2800" b="1" i="0" u="none" strike="noStrike" kern="1200" cap="none" spc="0" normalizeH="0" baseline="0" noProof="0" dirty="0">
                <a:ln>
                  <a:noFill/>
                </a:ln>
                <a:solidFill>
                  <a:schemeClr val="tx1"/>
                </a:solidFill>
                <a:effectLst/>
                <a:uLnTx/>
                <a:uFillTx/>
                <a:latin typeface="+mn-lt"/>
                <a:ea typeface="+mj-ea"/>
                <a:cs typeface="+mj-cs"/>
              </a:rPr>
            </a:br>
            <a:br>
              <a:rPr kumimoji="0" lang="en-US" altLang="en-US" sz="2800" b="1" i="0" u="none" strike="noStrike" kern="1200" cap="none" spc="0" normalizeH="0" baseline="0" noProof="0" dirty="0">
                <a:ln>
                  <a:noFill/>
                </a:ln>
                <a:solidFill>
                  <a:schemeClr val="tx1"/>
                </a:solidFill>
                <a:effectLst/>
                <a:uLnTx/>
                <a:uFillTx/>
                <a:latin typeface="+mn-lt"/>
                <a:ea typeface="+mj-ea"/>
                <a:cs typeface="+mj-cs"/>
              </a:rPr>
            </a:br>
            <a:r>
              <a:rPr kumimoji="0" lang="en-US" altLang="en-US" sz="2800" b="1" i="0" u="none" strike="noStrike" kern="1200" cap="none" spc="0" normalizeH="0" baseline="0" noProof="0" dirty="0">
                <a:ln>
                  <a:noFill/>
                </a:ln>
                <a:solidFill>
                  <a:schemeClr val="tx1"/>
                </a:solidFill>
                <a:effectLst/>
                <a:uLnTx/>
                <a:uFillTx/>
                <a:latin typeface="+mn-lt"/>
                <a:ea typeface="+mj-ea"/>
                <a:cs typeface="+mj-cs"/>
              </a:rPr>
              <a:t>Protection</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endParaRPr kumimoji="0" lang="en-US" altLang="en-US" sz="2800" b="0" i="0" u="none" strike="noStrike" kern="1200" cap="none" spc="0" normalizeH="0" baseline="0" noProof="0" dirty="0">
              <a:ln>
                <a:noFill/>
              </a:ln>
              <a:solidFill>
                <a:schemeClr val="tx1"/>
              </a:solidFill>
              <a:effectLst/>
              <a:uLnTx/>
              <a:uFillTx/>
              <a:latin typeface="+mn-lt"/>
              <a:ea typeface="+mj-ea"/>
              <a:cs typeface="+mj-cs"/>
            </a:endParaRPr>
          </a:p>
        </p:txBody>
      </p:sp>
      <p:sp>
        <p:nvSpPr>
          <p:cNvPr id="14340" name="Rectangle 1"/>
          <p:cNvSpPr>
            <a:spLocks noChangeArrowheads="1"/>
          </p:cNvSpPr>
          <p:nvPr/>
        </p:nvSpPr>
        <p:spPr bwMode="auto">
          <a:xfrm>
            <a:off x="1752600" y="84138"/>
            <a:ext cx="8534400" cy="830263"/>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Goals of an Operating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12700"/>
            <a:ext cx="9144000" cy="1066800"/>
          </a:xfrm>
          <a:prstGeom prst="roundRect">
            <a:avLst>
              <a:gd name="adj" fmla="val 0"/>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Views of Operating system</a:t>
            </a:r>
          </a:p>
        </p:txBody>
      </p:sp>
      <p:sp>
        <p:nvSpPr>
          <p:cNvPr id="15363" name="Title 9"/>
          <p:cNvSpPr>
            <a:spLocks noGrp="1"/>
          </p:cNvSpPr>
          <p:nvPr>
            <p:ph type="ctrTitle"/>
          </p:nvPr>
        </p:nvSpPr>
        <p:spPr>
          <a:xfrm>
            <a:off x="1676400" y="2255838"/>
            <a:ext cx="9144000" cy="3886200"/>
          </a:xfrm>
        </p:spPr>
        <p:txBody>
          <a:bodyPr vert="horz" wrap="square" lIns="91440" tIns="45720" rIns="91440" bIns="45720" numCol="1" rtlCol="0" anchor="b" anchorCtr="0" compatLnSpc="1">
            <a:noAutofit/>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1" i="0" u="none" strike="noStrike" kern="1200" cap="none" spc="0" normalizeH="0" baseline="0" noProof="0" dirty="0">
                <a:ln>
                  <a:noFill/>
                </a:ln>
                <a:solidFill>
                  <a:schemeClr val="tx1"/>
                </a:solidFill>
                <a:effectLst/>
                <a:uLnTx/>
                <a:uFillTx/>
                <a:latin typeface="+mn-lt"/>
                <a:ea typeface="+mj-ea"/>
                <a:cs typeface="+mj-cs"/>
              </a:rPr>
              <a:t>User view</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User Interface</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Program development and execution</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Accessing I/O operations</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Accessing File systems</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0" i="0" u="none" strike="noStrike" kern="1200" cap="none" spc="0" normalizeH="0" baseline="0" noProof="0" dirty="0">
                <a:ln>
                  <a:noFill/>
                </a:ln>
                <a:solidFill>
                  <a:schemeClr val="tx1"/>
                </a:solidFill>
                <a:effectLst/>
                <a:uLnTx/>
                <a:uFillTx/>
                <a:latin typeface="+mn-lt"/>
                <a:ea typeface="+mj-ea"/>
                <a:cs typeface="+mj-cs"/>
              </a:rPr>
              <a:t>          Error detection</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r>
              <a:rPr kumimoji="0" lang="en-US" altLang="en-US" sz="2800" b="1" i="0" u="none" strike="noStrike" kern="1200" cap="none" spc="0" normalizeH="0" baseline="0" noProof="0" dirty="0">
                <a:ln>
                  <a:noFill/>
                </a:ln>
                <a:solidFill>
                  <a:schemeClr val="tx1"/>
                </a:solidFill>
                <a:effectLst/>
                <a:uLnTx/>
                <a:uFillTx/>
                <a:latin typeface="+mn-lt"/>
                <a:ea typeface="+mj-ea"/>
                <a:cs typeface="+mj-cs"/>
              </a:rPr>
              <a:t>System view</a:t>
            </a: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br>
              <a:rPr kumimoji="0" lang="en-US" altLang="en-US" sz="2800" b="0" i="0" u="none" strike="noStrike" kern="1200" cap="none" spc="0" normalizeH="0" baseline="0" noProof="0" dirty="0">
                <a:ln>
                  <a:noFill/>
                </a:ln>
                <a:solidFill>
                  <a:schemeClr val="tx1"/>
                </a:solidFill>
                <a:effectLst/>
                <a:uLnTx/>
                <a:uFillTx/>
                <a:latin typeface="+mn-lt"/>
                <a:ea typeface="+mj-ea"/>
                <a:cs typeface="+mj-cs"/>
              </a:rPr>
            </a:br>
            <a:endParaRPr kumimoji="0" lang="en-US" altLang="en-US" sz="28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0" y="25400"/>
            <a:ext cx="8724900" cy="1001713"/>
          </a:xfr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bg1"/>
                </a:solidFill>
                <a:effectLst/>
                <a:uLnTx/>
                <a:uFillTx/>
                <a:latin typeface="+mn-lt"/>
                <a:ea typeface="+mn-ea"/>
                <a:cs typeface="+mn-cs"/>
              </a:rPr>
              <a:t>User View</a:t>
            </a:r>
            <a:endParaRPr kumimoji="0" lang="en-IN" sz="36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1"/>
          </p:nvPr>
        </p:nvSpPr>
        <p:spPr>
          <a:xfrm>
            <a:off x="706438" y="1373188"/>
            <a:ext cx="10266363" cy="5075238"/>
          </a:xfrm>
        </p:spPr>
        <p:txBody>
          <a:bodyPr vert="horz" wrap="square" lIns="91440" tIns="45720" rIns="91440" bIns="45720" numCol="1" anchor="t" anchorCtr="0" compatLnSpc="1"/>
          <a:lstStyle/>
          <a:p>
            <a:pPr marL="228600" marR="0" lvl="0" indent="-228600" algn="just" defTabSz="914400" rtl="0" eaLnBrk="0" fontAlgn="base" latinLnBrk="0" hangingPunct="0">
              <a:lnSpc>
                <a:spcPct val="100000"/>
              </a:lnSpc>
              <a:spcBef>
                <a:spcPts val="100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chemeClr val="tx1"/>
                </a:solidFill>
                <a:effectLst/>
                <a:uLnTx/>
                <a:uFillTx/>
                <a:latin typeface="+mn-lt"/>
                <a:ea typeface="+mn-ea"/>
                <a:cs typeface="+mn-cs"/>
              </a:rPr>
              <a:t>Single user computers </a:t>
            </a:r>
            <a:r>
              <a:rPr kumimoji="0" lang="en-US" sz="2800" b="0" i="0" u="none" strike="noStrike" kern="1200" cap="none" spc="0" normalizeH="0" baseline="0" noProof="0" dirty="0">
                <a:ln>
                  <a:noFill/>
                </a:ln>
                <a:solidFill>
                  <a:schemeClr val="tx1"/>
                </a:solidFill>
                <a:effectLst/>
                <a:uLnTx/>
                <a:uFillTx/>
                <a:latin typeface="+mn-lt"/>
                <a:ea typeface="+mn-ea"/>
                <a:cs typeface="+mn-cs"/>
              </a:rPr>
              <a:t>(e.g., PC, workstations). Such systems are designed for one user to monopolize its resources. The goal is to maximize the work (or play) that the user is performing. The operating system is designed mostly for ease of use and good performance.</a:t>
            </a:r>
          </a:p>
          <a:p>
            <a:pPr marL="0" marR="0" lvl="0" indent="0" algn="just"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chemeClr val="tx1"/>
                </a:solidFill>
                <a:effectLst/>
                <a:uLnTx/>
                <a:uFillTx/>
                <a:latin typeface="+mn-lt"/>
                <a:ea typeface="+mn-ea"/>
                <a:cs typeface="+mn-cs"/>
              </a:rPr>
              <a:t>Multi user computers </a:t>
            </a:r>
            <a:r>
              <a:rPr kumimoji="0" lang="en-US" sz="2800" b="0" i="0" u="none" strike="noStrike" kern="1200" cap="none" spc="0" normalizeH="0" baseline="0" noProof="0" dirty="0">
                <a:ln>
                  <a:noFill/>
                </a:ln>
                <a:solidFill>
                  <a:schemeClr val="tx1"/>
                </a:solidFill>
                <a:effectLst/>
                <a:uLnTx/>
                <a:uFillTx/>
                <a:latin typeface="+mn-lt"/>
                <a:ea typeface="+mn-ea"/>
                <a:cs typeface="+mn-cs"/>
              </a:rPr>
              <a:t>(e.g., mainframes, computing servers). These users share resources and may exchange information. The operating system in such cases is designed to maximize resource utilization to assure that all available CPU time, memory, and I/O are used efficiently and that no individual users takes more than their air share.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0" y="25400"/>
            <a:ext cx="8724900" cy="1001713"/>
          </a:xfr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bg1"/>
                </a:solidFill>
                <a:effectLst/>
                <a:uLnTx/>
                <a:uFillTx/>
                <a:latin typeface="+mn-lt"/>
                <a:ea typeface="+mn-ea"/>
                <a:cs typeface="+mn-cs"/>
              </a:rPr>
              <a:t>User View (Contd..)</a:t>
            </a:r>
            <a:endParaRPr kumimoji="0" lang="en-IN" sz="36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1"/>
          </p:nvPr>
        </p:nvSpPr>
        <p:spPr>
          <a:xfrm>
            <a:off x="1366838" y="1466850"/>
            <a:ext cx="9558338" cy="5075238"/>
          </a:xfrm>
        </p:spPr>
        <p:txBody>
          <a:bodyPr vert="horz" wrap="square" lIns="91440" tIns="45720" rIns="91440" bIns="45720" numCol="1" anchor="t" anchorCtr="0" compatLnSpc="1"/>
          <a:lstStyle/>
          <a:p>
            <a:pPr marL="228600" marR="0" lvl="0" indent="-228600" algn="just" defTabSz="914400" rtl="0" eaLnBrk="0" fontAlgn="base" latinLnBrk="0" hangingPunct="0">
              <a:lnSpc>
                <a:spcPct val="100000"/>
              </a:lnSpc>
              <a:spcBef>
                <a:spcPts val="1000"/>
              </a:spcBef>
              <a:spcAft>
                <a:spcPct val="0"/>
              </a:spcAft>
              <a:buClrTx/>
              <a:buSzTx/>
              <a:buFont typeface="Arial" panose="020B0604020202020204" pitchFamily="34" charset="0"/>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Handheld computers </a:t>
            </a:r>
            <a:r>
              <a:rPr kumimoji="0" lang="en-US" sz="2800" b="0" i="0" u="none" strike="noStrike" kern="1200" cap="none" spc="0" normalizeH="0" baseline="0" noProof="0" dirty="0">
                <a:ln>
                  <a:noFill/>
                </a:ln>
                <a:solidFill>
                  <a:schemeClr val="tx1"/>
                </a:solidFill>
                <a:effectLst/>
                <a:uLnTx/>
                <a:uFillTx/>
                <a:latin typeface="+mn-lt"/>
                <a:ea typeface="+mn-ea"/>
                <a:cs typeface="+mn-cs"/>
              </a:rPr>
              <a:t>(e.g., smartphones and tablets). The user interface for mobile computers generally features a touch screen. The systems are resource poor, optimized for usability and battery life.</a:t>
            </a:r>
          </a:p>
          <a:p>
            <a:pPr marL="0" marR="0" lvl="0" indent="0" algn="just" defTabSz="914400" rtl="0" eaLnBrk="0" fontAlgn="base" latinLnBrk="0" hangingPunct="0">
              <a:lnSpc>
                <a:spcPct val="100000"/>
              </a:lnSpc>
              <a:spcBef>
                <a:spcPts val="1000"/>
              </a:spcBef>
              <a:spcAft>
                <a:spcPct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chemeClr val="tx1"/>
                </a:solidFill>
                <a:effectLst/>
                <a:uLnTx/>
                <a:uFillTx/>
                <a:latin typeface="+mn-lt"/>
                <a:ea typeface="+mn-ea"/>
                <a:cs typeface="+mn-cs"/>
              </a:rPr>
              <a:t>Embedded computers </a:t>
            </a:r>
            <a:r>
              <a:rPr kumimoji="0" lang="en-US" sz="2800" b="0" i="0" u="none" strike="noStrike" kern="1200" cap="none" spc="0" normalizeH="0" baseline="0" noProof="0" dirty="0">
                <a:ln>
                  <a:noFill/>
                </a:ln>
                <a:solidFill>
                  <a:schemeClr val="tx1"/>
                </a:solidFill>
                <a:effectLst/>
                <a:uLnTx/>
                <a:uFillTx/>
                <a:latin typeface="+mn-lt"/>
                <a:ea typeface="+mn-ea"/>
                <a:cs typeface="+mn-cs"/>
              </a:rPr>
              <a:t>(e.g., computers in home devices and             automobiles) The user interface may have numeric keypads and may turn indicator lights on or off to show status. The operating systems are designed primarily to run without user intervention.</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2305050" y="1651000"/>
            <a:ext cx="8362950" cy="5207000"/>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System View:</a:t>
            </a:r>
          </a:p>
          <a:p>
            <a:pPr marL="990600" marR="0" lvl="1" indent="-533400" algn="l" defTabSz="914400" rtl="0" eaLnBrk="1" fontAlgn="base" latinLnBrk="0" hangingPunct="1">
              <a:lnSpc>
                <a:spcPct val="90000"/>
              </a:lnSpc>
              <a:spcBef>
                <a:spcPts val="500"/>
              </a:spcBef>
              <a:spcAft>
                <a:spcPct val="0"/>
              </a:spcAft>
              <a:buClrTx/>
              <a:buSzTx/>
              <a:buFontTx/>
              <a:buAutoNum type="arabicPeriod"/>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Resource Manager – manages and allocates resources.</a:t>
            </a:r>
          </a:p>
          <a:p>
            <a:pPr marL="990600" marR="0" lvl="1" indent="-533400" algn="l" defTabSz="914400" rtl="0" eaLnBrk="1" fontAlgn="base" latinLnBrk="0" hangingPunct="1">
              <a:lnSpc>
                <a:spcPct val="90000"/>
              </a:lnSpc>
              <a:spcBef>
                <a:spcPts val="500"/>
              </a:spcBef>
              <a:spcAft>
                <a:spcPct val="0"/>
              </a:spcAft>
              <a:buClrTx/>
              <a:buSzTx/>
              <a:buFontTx/>
              <a:buAutoNum type="arabicPeriod"/>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Control program – controls the execution of user programs and operations of I/O devices.</a:t>
            </a:r>
          </a:p>
          <a:p>
            <a:pPr marL="990600" marR="0" lvl="1" indent="-533400" algn="l" defTabSz="914400" rtl="0" eaLnBrk="1" fontAlgn="base" latinLnBrk="0" hangingPunct="1">
              <a:lnSpc>
                <a:spcPct val="90000"/>
              </a:lnSpc>
              <a:spcBef>
                <a:spcPts val="500"/>
              </a:spcBef>
              <a:spcAft>
                <a:spcPct val="0"/>
              </a:spcAft>
              <a:buClrTx/>
              <a:buSzTx/>
              <a:buFontTx/>
              <a:buAutoNum type="arabicPeriod"/>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Command Executer – Provides an environment for running user commands.</a:t>
            </a:r>
          </a:p>
          <a:p>
            <a:pPr marL="457200" marR="0" lvl="1" indent="0" algn="l" defTabSz="914400" rtl="0" eaLnBrk="1" fontAlgn="base" latinLnBrk="0" hangingPunct="1">
              <a:lnSpc>
                <a:spcPct val="90000"/>
              </a:lnSpc>
              <a:spcBef>
                <a:spcPts val="500"/>
              </a:spcBef>
              <a:spcAft>
                <a:spcPct val="0"/>
              </a:spcAft>
              <a:buClrTx/>
              <a:buSzTx/>
              <a:buFont typeface="Arial" panose="020B0604020202020204" pitchFamily="34" charset="0"/>
              <a:buNone/>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But one more modern view: the Operating System as a </a:t>
            </a:r>
            <a:r>
              <a:rPr kumimoji="0" lang="en-US" altLang="en-US" sz="2800" b="1" i="0" u="none" strike="noStrike" kern="1200" cap="none" spc="0" normalizeH="0" baseline="0" noProof="0" dirty="0">
                <a:ln>
                  <a:noFill/>
                </a:ln>
                <a:solidFill>
                  <a:schemeClr val="tx1"/>
                </a:solidFill>
                <a:effectLst/>
                <a:uLnTx/>
                <a:uFillTx/>
                <a:latin typeface="+mn-lt"/>
                <a:ea typeface="+mn-ea"/>
                <a:cs typeface="+mn-cs"/>
              </a:rPr>
              <a:t>Virtual Machine</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a:p>
            <a:pPr marL="990600" marR="0" lvl="1" indent="-533400" algn="l" defTabSz="914400" rtl="0" eaLnBrk="1" fontAlgn="base" latinLnBrk="0" hangingPunct="1">
              <a:lnSpc>
                <a:spcPct val="90000"/>
              </a:lnSpc>
              <a:spcBef>
                <a:spcPts val="500"/>
              </a:spcBef>
              <a:spcAft>
                <a:spcPct val="0"/>
              </a:spcAft>
              <a:buClrTx/>
              <a:buSzTx/>
              <a:buFontTx/>
              <a:buAutoNum type="arabicPeriod"/>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ounded Rectangle 5"/>
          <p:cNvSpPr/>
          <p:nvPr/>
        </p:nvSpPr>
        <p:spPr>
          <a:xfrm>
            <a:off x="1524000" y="0"/>
            <a:ext cx="9144000" cy="1066800"/>
          </a:xfrm>
          <a:prstGeom prst="roundRect">
            <a:avLst>
              <a:gd name="adj" fmla="val 0"/>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System View</a:t>
            </a: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800" b="0" i="0" u="none" strike="noStrike" kern="1200" cap="none" spc="0" normalizeH="0" baseline="0" noProof="0" dirty="0">
              <a:ln>
                <a:noFill/>
              </a:ln>
              <a:solidFill>
                <a:schemeClr val="bg1"/>
              </a:solidFill>
              <a:effectLst/>
              <a:uLnTx/>
              <a:uFillTx/>
              <a:latin typeface="+mj-lt"/>
              <a:ea typeface="+mn-ea"/>
              <a:cs typeface="+mn-cs"/>
            </a:endParaRPr>
          </a:p>
        </p:txBody>
      </p:sp>
      <p:sp>
        <p:nvSpPr>
          <p:cNvPr id="7172" name="Rectangle 1"/>
          <p:cNvSpPr>
            <a:spLocks noChangeArrowheads="1"/>
          </p:cNvSpPr>
          <p:nvPr/>
        </p:nvSpPr>
        <p:spPr bwMode="auto">
          <a:xfrm>
            <a:off x="1520825" y="117475"/>
            <a:ext cx="9144000" cy="831850"/>
          </a:xfrm>
          <a:prstGeom prst="rect">
            <a:avLst/>
          </a:prstGeom>
          <a:noFill/>
          <a:ln>
            <a:noFill/>
          </a:ln>
        </p:spPr>
        <p:txBody>
          <a:bodyPr anchor="ctr">
            <a:spAutoFit/>
          </a:bodyPr>
          <a:lstStyle>
            <a:lvl1pPr eaLnBrk="0" hangingPunct="0">
              <a:tabLst>
                <a:tab pos="0" algn="l"/>
              </a:tabLst>
              <a:defRPr>
                <a:solidFill>
                  <a:schemeClr val="tx1"/>
                </a:solidFill>
                <a:latin typeface="Constantia" panose="02030602050306030303" pitchFamily="18" charset="0"/>
                <a:cs typeface="Arial" panose="020B0604020202020204" pitchFamily="34" charset="0"/>
              </a:defRPr>
            </a:lvl1pPr>
            <a:lvl2pPr marL="742950" indent="-285750" eaLnBrk="0" hangingPunct="0">
              <a:tabLst>
                <a:tab pos="0" algn="l"/>
              </a:tabLst>
              <a:defRPr>
                <a:solidFill>
                  <a:schemeClr val="tx1"/>
                </a:solidFill>
                <a:latin typeface="Constantia" panose="02030602050306030303" pitchFamily="18" charset="0"/>
                <a:cs typeface="Arial" panose="020B0604020202020204" pitchFamily="34" charset="0"/>
              </a:defRPr>
            </a:lvl2pPr>
            <a:lvl3pPr marL="1143000" indent="-228600" eaLnBrk="0" hangingPunct="0">
              <a:tabLst>
                <a:tab pos="0" algn="l"/>
              </a:tabLst>
              <a:defRPr>
                <a:solidFill>
                  <a:schemeClr val="tx1"/>
                </a:solidFill>
                <a:latin typeface="Constantia" panose="02030602050306030303" pitchFamily="18" charset="0"/>
                <a:cs typeface="Arial" panose="020B0604020202020204" pitchFamily="34" charset="0"/>
              </a:defRPr>
            </a:lvl3pPr>
            <a:lvl4pPr marL="1600200" indent="-228600" eaLnBrk="0" hangingPunct="0">
              <a:tabLst>
                <a:tab pos="0" algn="l"/>
              </a:tabLst>
              <a:defRPr>
                <a:solidFill>
                  <a:schemeClr val="tx1"/>
                </a:solidFill>
                <a:latin typeface="Constantia" panose="02030602050306030303" pitchFamily="18" charset="0"/>
                <a:cs typeface="Arial" panose="020B0604020202020204" pitchFamily="34" charset="0"/>
              </a:defRPr>
            </a:lvl4pPr>
            <a:lvl5pPr marL="2057400" indent="-228600" eaLnBrk="0" hangingPunct="0">
              <a:tabLst>
                <a:tab pos="0" algn="l"/>
              </a:tabLst>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tabLst>
                <a:tab pos="0" algn="l"/>
              </a:tabLs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tabLst>
                <a:tab pos="0" algn="l"/>
              </a:tabLs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tabLst>
                <a:tab pos="0" algn="l"/>
              </a:tabLs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tabLst>
                <a:tab pos="0" algn="l"/>
              </a:tabLst>
              <a:defRPr>
                <a:solidFill>
                  <a:schemeClr val="tx1"/>
                </a:solidFill>
                <a:latin typeface="Constantia" panose="02030602050306030303" pitchFamily="18" charset="0"/>
                <a:cs typeface="Arial" panose="020B060402020202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tabLst>
                <a:tab pos="0" algn="l"/>
              </a:tabLst>
              <a:defRPr/>
            </a:pPr>
            <a:r>
              <a:rPr kumimoji="0" lang="en-US" altLang="en-US" sz="4800" b="0" i="0" u="none" strike="noStrike" kern="1200" cap="none" spc="0" normalizeH="0" baseline="0" noProof="0" dirty="0">
                <a:ln>
                  <a:noFill/>
                </a:ln>
                <a:solidFill>
                  <a:schemeClr val="bg1"/>
                </a:solidFill>
                <a:effectLst/>
                <a:uLnTx/>
                <a:uFillTx/>
                <a:latin typeface="+mj-lt"/>
                <a:ea typeface="+mn-ea"/>
                <a:cs typeface="Arial" panose="020B0604020202020204" pitchFamily="34" charset="0"/>
              </a:rPr>
              <a:t>Objectives</a:t>
            </a:r>
          </a:p>
        </p:txBody>
      </p:sp>
      <p:sp>
        <p:nvSpPr>
          <p:cNvPr id="4100" name="Rectangle 2"/>
          <p:cNvSpPr/>
          <p:nvPr/>
        </p:nvSpPr>
        <p:spPr>
          <a:xfrm>
            <a:off x="1676400" y="1143000"/>
            <a:ext cx="8686800" cy="4894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eaLnBrk="1" hangingPunct="1">
              <a:lnSpc>
                <a:spcPct val="100000"/>
              </a:lnSpc>
              <a:spcBef>
                <a:spcPct val="0"/>
              </a:spcBef>
            </a:pPr>
            <a:r>
              <a:rPr lang="en-US" altLang="en-US" sz="2400" dirty="0">
                <a:cs typeface="Arial" panose="020B0604020202020204" pitchFamily="34" charset="0"/>
              </a:rPr>
              <a:t>Operating System (OS)</a:t>
            </a:r>
          </a:p>
          <a:p>
            <a:pPr marL="285750" lvl="0" indent="-285750" eaLnBrk="1" hangingPunct="1">
              <a:lnSpc>
                <a:spcPct val="100000"/>
              </a:lnSpc>
              <a:spcBef>
                <a:spcPct val="0"/>
              </a:spcBef>
            </a:pPr>
            <a:r>
              <a:rPr lang="en-US" altLang="en-US" sz="2400" dirty="0">
                <a:cs typeface="Arial" panose="020B0604020202020204" pitchFamily="34" charset="0"/>
              </a:rPr>
              <a:t>The evolution of Operating Systems</a:t>
            </a:r>
          </a:p>
          <a:p>
            <a:pPr marL="285750" lvl="0" indent="-285750" eaLnBrk="1" hangingPunct="1">
              <a:lnSpc>
                <a:spcPct val="100000"/>
              </a:lnSpc>
              <a:spcBef>
                <a:spcPct val="0"/>
              </a:spcBef>
            </a:pPr>
            <a:r>
              <a:rPr lang="en-US" altLang="en-US" sz="2400" dirty="0">
                <a:cs typeface="Arial" panose="020B0604020202020204" pitchFamily="34" charset="0"/>
              </a:rPr>
              <a:t>Batch processing systems</a:t>
            </a:r>
          </a:p>
          <a:p>
            <a:pPr marL="285750" lvl="0" indent="-285750" eaLnBrk="1" hangingPunct="1">
              <a:lnSpc>
                <a:spcPct val="100000"/>
              </a:lnSpc>
              <a:spcBef>
                <a:spcPct val="0"/>
              </a:spcBef>
            </a:pPr>
            <a:r>
              <a:rPr lang="en-US" altLang="en-US" sz="2400" dirty="0">
                <a:cs typeface="Arial" panose="020B0604020202020204" pitchFamily="34" charset="0"/>
              </a:rPr>
              <a:t>Multiprogramming systems</a:t>
            </a:r>
          </a:p>
          <a:p>
            <a:pPr marL="285750" lvl="0" indent="-285750" eaLnBrk="1" hangingPunct="1">
              <a:lnSpc>
                <a:spcPct val="100000"/>
              </a:lnSpc>
              <a:spcBef>
                <a:spcPct val="0"/>
              </a:spcBef>
            </a:pPr>
            <a:r>
              <a:rPr lang="en-US" altLang="en-US" sz="2400" dirty="0">
                <a:cs typeface="Arial" panose="020B0604020202020204" pitchFamily="34" charset="0"/>
              </a:rPr>
              <a:t>Multiuser systems</a:t>
            </a:r>
          </a:p>
          <a:p>
            <a:pPr marL="285750" lvl="0" indent="-285750" eaLnBrk="1" hangingPunct="1">
              <a:lnSpc>
                <a:spcPct val="100000"/>
              </a:lnSpc>
              <a:spcBef>
                <a:spcPct val="0"/>
              </a:spcBef>
            </a:pPr>
            <a:r>
              <a:rPr lang="en-US" altLang="en-US" sz="2400" dirty="0">
                <a:cs typeface="Arial" panose="020B0604020202020204" pitchFamily="34" charset="0"/>
              </a:rPr>
              <a:t>Multitasking systems</a:t>
            </a:r>
          </a:p>
          <a:p>
            <a:pPr marL="285750" lvl="0" indent="-285750" eaLnBrk="1" hangingPunct="1">
              <a:lnSpc>
                <a:spcPct val="100000"/>
              </a:lnSpc>
              <a:spcBef>
                <a:spcPct val="0"/>
              </a:spcBef>
            </a:pPr>
            <a:r>
              <a:rPr lang="en-US" altLang="en-US" sz="2400" dirty="0">
                <a:cs typeface="Arial" panose="020B0604020202020204" pitchFamily="34" charset="0"/>
              </a:rPr>
              <a:t>Multiprocessor systems</a:t>
            </a:r>
          </a:p>
          <a:p>
            <a:pPr marL="285750" lvl="0" indent="-285750" eaLnBrk="1" hangingPunct="1">
              <a:lnSpc>
                <a:spcPct val="100000"/>
              </a:lnSpc>
              <a:spcBef>
                <a:spcPct val="0"/>
              </a:spcBef>
            </a:pPr>
            <a:r>
              <a:rPr lang="en-US" altLang="en-US" sz="2400" dirty="0">
                <a:cs typeface="Arial" panose="020B0604020202020204" pitchFamily="34" charset="0"/>
              </a:rPr>
              <a:t>Distributed systems</a:t>
            </a:r>
          </a:p>
          <a:p>
            <a:pPr marL="285750" lvl="0" indent="-285750" eaLnBrk="1" hangingPunct="1">
              <a:lnSpc>
                <a:spcPct val="100000"/>
              </a:lnSpc>
              <a:spcBef>
                <a:spcPct val="0"/>
              </a:spcBef>
            </a:pPr>
            <a:r>
              <a:rPr lang="en-US" altLang="en-US" sz="2400" dirty="0">
                <a:cs typeface="Arial" panose="020B0604020202020204" pitchFamily="34" charset="0"/>
              </a:rPr>
              <a:t>Real time systems</a:t>
            </a:r>
          </a:p>
          <a:p>
            <a:pPr marL="285750" lvl="0" indent="-285750" eaLnBrk="1" hangingPunct="1">
              <a:lnSpc>
                <a:spcPct val="100000"/>
              </a:lnSpc>
              <a:spcBef>
                <a:spcPct val="0"/>
              </a:spcBef>
            </a:pPr>
            <a:r>
              <a:rPr lang="en-US" altLang="en-US" sz="2400" dirty="0">
                <a:cs typeface="Arial" panose="020B0604020202020204" pitchFamily="34" charset="0"/>
              </a:rPr>
              <a:t>Embedded systems</a:t>
            </a:r>
          </a:p>
          <a:p>
            <a:pPr marL="285750" lvl="0" indent="-285750" eaLnBrk="1" hangingPunct="1">
              <a:lnSpc>
                <a:spcPct val="100000"/>
              </a:lnSpc>
              <a:spcBef>
                <a:spcPct val="0"/>
              </a:spcBef>
            </a:pPr>
            <a:r>
              <a:rPr lang="en-US" altLang="en-US" sz="2400" dirty="0">
                <a:cs typeface="Arial" panose="020B0604020202020204" pitchFamily="34" charset="0"/>
              </a:rPr>
              <a:t>Goals of an operating system</a:t>
            </a:r>
          </a:p>
          <a:p>
            <a:pPr marL="285750" lvl="0" indent="-285750" eaLnBrk="1" hangingPunct="1">
              <a:lnSpc>
                <a:spcPct val="100000"/>
              </a:lnSpc>
              <a:spcBef>
                <a:spcPct val="0"/>
              </a:spcBef>
            </a:pPr>
            <a:r>
              <a:rPr lang="en-US" altLang="en-US" sz="2400" dirty="0">
                <a:cs typeface="Arial" panose="020B0604020202020204" pitchFamily="34" charset="0"/>
              </a:rPr>
              <a:t>Functions of Operating systems </a:t>
            </a:r>
          </a:p>
          <a:p>
            <a:pPr marL="285750" lvl="0" indent="-285750" eaLnBrk="1" hangingPunct="1">
              <a:lnSpc>
                <a:spcPct val="100000"/>
              </a:lnSpc>
              <a:spcBef>
                <a:spcPct val="0"/>
              </a:spcBef>
            </a:pPr>
            <a:r>
              <a:rPr lang="en-US" altLang="en-US" sz="2400" dirty="0">
                <a:cs typeface="Arial" panose="020B0604020202020204" pitchFamily="34" charset="0"/>
              </a:rPr>
              <a:t>Generic components of operating systems</a:t>
            </a:r>
            <a:endParaRPr lang="en-US" altLang="en-US" sz="2400" dirty="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282825" y="11113"/>
            <a:ext cx="8331200" cy="752475"/>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1. Resource Manager</a:t>
            </a:r>
          </a:p>
        </p:txBody>
      </p:sp>
      <p:sp>
        <p:nvSpPr>
          <p:cNvPr id="24579" name="Rectangle 3"/>
          <p:cNvSpPr>
            <a:spLocks noGrp="1"/>
          </p:cNvSpPr>
          <p:nvPr>
            <p:ph idx="1"/>
          </p:nvPr>
        </p:nvSpPr>
        <p:spPr>
          <a:xfrm>
            <a:off x="1498600" y="1309688"/>
            <a:ext cx="9767888" cy="5418137"/>
          </a:xfrm>
          <a:ln/>
        </p:spPr>
        <p:txBody>
          <a:bodyPr vert="horz" wrap="square" lIns="91440" tIns="45720" rIns="91440" bIns="45720" anchor="t" anchorCtr="0"/>
          <a:lstStyle/>
          <a:p>
            <a:pPr eaLnBrk="1" hangingPunct="1"/>
            <a:r>
              <a:rPr lang="en-US" altLang="en-US" dirty="0"/>
              <a:t>Resource Manager:</a:t>
            </a:r>
          </a:p>
          <a:p>
            <a:pPr lvl="1" eaLnBrk="1" hangingPunct="1"/>
            <a:r>
              <a:rPr lang="en-US" altLang="en-US" sz="2800" dirty="0"/>
              <a:t>Manages and protects multiple computer resources: CPU, Processes, Internal/External memory, Tasks, Applications, Users, Communication channels, etc…</a:t>
            </a:r>
          </a:p>
          <a:p>
            <a:pPr lvl="1" eaLnBrk="1" hangingPunct="1"/>
            <a:r>
              <a:rPr lang="en-US" altLang="en-US" sz="2800" dirty="0"/>
              <a:t>Handles and allocates resources to multiple users or multiple programs running at the same time and space (e.g., processor time, memory, I/O devices).</a:t>
            </a:r>
          </a:p>
          <a:p>
            <a:pPr lvl="1" eaLnBrk="1" hangingPunct="1"/>
            <a:r>
              <a:rPr lang="en-US" altLang="en-US" sz="2800" dirty="0"/>
              <a:t>Decides between conflicting requests for efficient and fair resource use (e.g., maximize throughput, minimize response time). </a:t>
            </a:r>
          </a:p>
          <a:p>
            <a:pPr eaLnBrk="1" hangingPunct="1"/>
            <a:r>
              <a:rPr lang="en-US" altLang="en-US" dirty="0"/>
              <a:t>Sort of a bottom-up view.</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379663" y="17463"/>
            <a:ext cx="8288338" cy="857250"/>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algn="ctr">
              <a:buNone/>
            </a:pPr>
            <a:r>
              <a:rPr lang="en-US" altLang="en-US" sz="4800" dirty="0">
                <a:solidFill>
                  <a:schemeClr val="bg1"/>
                </a:solidFill>
                <a:latin typeface="Calibri" panose="020F0502020204030204" pitchFamily="34" charset="0"/>
                <a:cs typeface="Calibri" panose="020F0502020204030204" pitchFamily="34" charset="0"/>
              </a:rPr>
              <a:t>OS as a Resource Manager</a:t>
            </a:r>
            <a:endParaRPr lang="he-IL" altLang="en-US" sz="4800" dirty="0">
              <a:solidFill>
                <a:schemeClr val="bg1"/>
              </a:solidFill>
              <a:latin typeface="Calibri" panose="020F0502020204030204" pitchFamily="34" charset="0"/>
              <a:ea typeface="Arial" panose="020B0604020202020204" pitchFamily="34" charset="0"/>
            </a:endParaRPr>
          </a:p>
        </p:txBody>
      </p:sp>
      <p:pic>
        <p:nvPicPr>
          <p:cNvPr id="26627" name="Picture 3"/>
          <p:cNvPicPr>
            <a:picLocks noChangeAspect="1"/>
          </p:cNvPicPr>
          <p:nvPr/>
        </p:nvPicPr>
        <p:blipFill>
          <a:blip r:embed="rId3"/>
          <a:stretch>
            <a:fillRect/>
          </a:stretch>
        </p:blipFill>
        <p:spPr>
          <a:xfrm>
            <a:off x="2311400" y="1611313"/>
            <a:ext cx="8356600" cy="50561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149350" y="23813"/>
            <a:ext cx="10169525" cy="957263"/>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Resource Manager oriented OS names</a:t>
            </a:r>
          </a:p>
        </p:txBody>
      </p:sp>
      <p:sp>
        <p:nvSpPr>
          <p:cNvPr id="28675" name="Rectangle 3"/>
          <p:cNvSpPr>
            <a:spLocks noGrp="1"/>
          </p:cNvSpPr>
          <p:nvPr>
            <p:ph idx="1"/>
          </p:nvPr>
        </p:nvSpPr>
        <p:spPr>
          <a:xfrm>
            <a:off x="2389188" y="1665288"/>
            <a:ext cx="8104187" cy="5145087"/>
          </a:xfrm>
          <a:ln/>
        </p:spPr>
        <p:txBody>
          <a:bodyPr vert="horz" wrap="square" lIns="91440" tIns="45720" rIns="91440" bIns="45720" anchor="t" anchorCtr="0"/>
          <a:lstStyle/>
          <a:p>
            <a:pPr eaLnBrk="1" hangingPunct="1"/>
            <a:r>
              <a:rPr lang="en-US" altLang="en-US" dirty="0"/>
              <a:t>DEC RSX – Resource Sharing eXecutive</a:t>
            </a:r>
          </a:p>
          <a:p>
            <a:pPr eaLnBrk="1" hangingPunct="1"/>
            <a:r>
              <a:rPr lang="en-US" altLang="en-US" dirty="0"/>
              <a:t>MIT Multics – MULTiplexed Information and Computing Services</a:t>
            </a:r>
          </a:p>
          <a:p>
            <a:pPr eaLnBrk="1" hangingPunct="1"/>
            <a:r>
              <a:rPr lang="en-US" altLang="en-US" dirty="0"/>
              <a:t>IBM MFT/MVT – Multiple Fixed/Variable Tasks</a:t>
            </a:r>
          </a:p>
          <a:p>
            <a:pPr eaLnBrk="1" hangingPunct="1"/>
            <a:r>
              <a:rPr lang="en-US" altLang="en-US" dirty="0"/>
              <a:t>IBM MVS – Multiple Virtual Storage</a:t>
            </a:r>
          </a:p>
          <a:p>
            <a:pPr eaLnBrk="1" hangingPunct="1"/>
            <a:r>
              <a:rPr lang="en-US" altLang="en-US" dirty="0"/>
              <a:t>DEC VMS – Virtual Memory System</a:t>
            </a:r>
          </a:p>
          <a:p>
            <a:pPr eaLnBrk="1" hangingPunct="1"/>
            <a:r>
              <a:rPr lang="en-US" altLang="en-US" dirty="0"/>
              <a:t>MVS TSO – Time Sharing Option</a:t>
            </a:r>
          </a:p>
          <a:p>
            <a:pPr eaLnBrk="1" hangingPunct="1"/>
            <a:r>
              <a:rPr lang="en-US" altLang="en-US" dirty="0"/>
              <a:t>CTSS – Compatible Time Sharing System</a:t>
            </a:r>
          </a:p>
          <a:p>
            <a:pPr eaLnBrk="1" hangingPunct="1"/>
            <a:r>
              <a:rPr lang="en-US" altLang="en-US" dirty="0"/>
              <a:t>IBM VM – Virtual machine</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668463" y="17463"/>
            <a:ext cx="8999538" cy="839788"/>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2. Control Program</a:t>
            </a:r>
          </a:p>
        </p:txBody>
      </p:sp>
      <p:sp>
        <p:nvSpPr>
          <p:cNvPr id="30723" name="Rectangle 3"/>
          <p:cNvSpPr>
            <a:spLocks noGrp="1"/>
          </p:cNvSpPr>
          <p:nvPr>
            <p:ph idx="1"/>
          </p:nvPr>
        </p:nvSpPr>
        <p:spPr>
          <a:xfrm>
            <a:off x="1036638" y="1630363"/>
            <a:ext cx="9456737" cy="5176837"/>
          </a:xfrm>
          <a:ln/>
        </p:spPr>
        <p:txBody>
          <a:bodyPr vert="horz" wrap="square" lIns="91440" tIns="45720" rIns="91440" bIns="45720" anchor="t" anchorCtr="0"/>
          <a:lstStyle/>
          <a:p>
            <a:pPr eaLnBrk="1" hangingPunct="1">
              <a:lnSpc>
                <a:spcPct val="80000"/>
              </a:lnSpc>
            </a:pPr>
            <a:r>
              <a:rPr lang="en-US" altLang="en-US" dirty="0"/>
              <a:t>Control Program:</a:t>
            </a:r>
          </a:p>
          <a:p>
            <a:pPr lvl="1" eaLnBrk="1" hangingPunct="1">
              <a:lnSpc>
                <a:spcPct val="80000"/>
              </a:lnSpc>
            </a:pPr>
            <a:r>
              <a:rPr lang="en-US" altLang="en-US" sz="2800" dirty="0"/>
              <a:t>Manages all the components of a complex computer system in an integrated manner. </a:t>
            </a:r>
          </a:p>
          <a:p>
            <a:pPr lvl="1" eaLnBrk="1" hangingPunct="1">
              <a:lnSpc>
                <a:spcPct val="80000"/>
              </a:lnSpc>
            </a:pPr>
            <a:r>
              <a:rPr lang="en-US" altLang="en-US" sz="2800" dirty="0"/>
              <a:t>Controls the execution of user programs and I/O devices to prevent errors and improper use of computer resources. </a:t>
            </a:r>
          </a:p>
          <a:p>
            <a:pPr lvl="1" eaLnBrk="1" hangingPunct="1">
              <a:lnSpc>
                <a:spcPct val="80000"/>
              </a:lnSpc>
            </a:pPr>
            <a:r>
              <a:rPr lang="en-US" altLang="en-US" sz="2800" dirty="0"/>
              <a:t>Looks over and protects the computer: Monitor, Supervisor, Executive, Controller, Master, Coordinator …. </a:t>
            </a:r>
          </a:p>
          <a:p>
            <a:pPr eaLnBrk="1" hangingPunct="1">
              <a:lnSpc>
                <a:spcPct val="80000"/>
              </a:lnSpc>
            </a:pPr>
            <a:r>
              <a:rPr lang="en-US" altLang="en-US" dirty="0"/>
              <a:t>Sort of a black box view. </a:t>
            </a:r>
          </a:p>
        </p:txBody>
      </p:sp>
      <p:pic>
        <p:nvPicPr>
          <p:cNvPr id="30724" name="Picture 5"/>
          <p:cNvPicPr>
            <a:picLocks noChangeAspect="1"/>
          </p:cNvPicPr>
          <p:nvPr/>
        </p:nvPicPr>
        <p:blipFill>
          <a:blip r:embed="rId4"/>
          <a:stretch>
            <a:fillRect/>
          </a:stretch>
        </p:blipFill>
        <p:spPr>
          <a:xfrm>
            <a:off x="7816850" y="5189538"/>
            <a:ext cx="2165350" cy="1574800"/>
          </a:xfrm>
          <a:prstGeom prst="rect">
            <a:avLst/>
          </a:prstGeom>
          <a:noFill/>
          <a:ln w="9525">
            <a:noFill/>
          </a:ln>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08125" y="22225"/>
            <a:ext cx="9159875" cy="882650"/>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Control program oriented OS names</a:t>
            </a:r>
          </a:p>
        </p:txBody>
      </p:sp>
      <p:sp>
        <p:nvSpPr>
          <p:cNvPr id="2" name="Rectangle 3"/>
          <p:cNvSpPr>
            <a:spLocks noGrp="1"/>
          </p:cNvSpPr>
          <p:nvPr>
            <p:ph idx="1"/>
          </p:nvPr>
        </p:nvSpPr>
        <p:spPr>
          <a:xfrm>
            <a:off x="2389188" y="1665288"/>
            <a:ext cx="8104187" cy="5145087"/>
          </a:xfrm>
          <a:ln/>
        </p:spPr>
        <p:txBody>
          <a:bodyPr vert="horz" wrap="square" lIns="91440" tIns="45720" rIns="91440" bIns="45720" anchor="t" anchorCtr="0"/>
          <a:lstStyle/>
          <a:p>
            <a:pPr eaLnBrk="1" hangingPunct="1"/>
            <a:r>
              <a:rPr lang="en-US" altLang="en-US" dirty="0"/>
              <a:t>Unisys MCP – Master Control Program</a:t>
            </a:r>
          </a:p>
          <a:p>
            <a:pPr eaLnBrk="1" hangingPunct="1"/>
            <a:r>
              <a:rPr lang="en-US" altLang="en-US" dirty="0"/>
              <a:t>DR CP/M – Control Program/Microcomputer</a:t>
            </a:r>
          </a:p>
          <a:p>
            <a:pPr eaLnBrk="1" hangingPunct="1"/>
            <a:r>
              <a:rPr lang="en-US" altLang="en-US" dirty="0"/>
              <a:t>IBM VM/CP – VM Control Program</a:t>
            </a:r>
          </a:p>
          <a:p>
            <a:pPr eaLnBrk="1" hangingPunct="1"/>
            <a:r>
              <a:rPr lang="en-US" altLang="en-US" dirty="0"/>
              <a:t>IBM AIX – Advanced Interactive eXecutive</a:t>
            </a:r>
          </a:p>
          <a:p>
            <a:pPr eaLnBrk="1" hangingPunct="1"/>
            <a:r>
              <a:rPr lang="en-US" altLang="en-US" dirty="0"/>
              <a:t>DEC RSX – Resource Sharing eXecutive</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866900" y="30163"/>
            <a:ext cx="8801100" cy="620713"/>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a:ln>
                  <a:noFill/>
                </a:ln>
                <a:solidFill>
                  <a:schemeClr val="bg1"/>
                </a:solidFill>
                <a:effectLst/>
                <a:uLnTx/>
                <a:uFillTx/>
                <a:latin typeface="+mn-lt"/>
                <a:ea typeface="Calibri" panose="020F0502020204030204" pitchFamily="34" charset="0"/>
                <a:cs typeface="Arial" panose="020B0604020202020204" pitchFamily="34" charset="0"/>
              </a:rPr>
              <a:t>3. Command Executer</a:t>
            </a:r>
          </a:p>
        </p:txBody>
      </p:sp>
      <p:sp>
        <p:nvSpPr>
          <p:cNvPr id="34819" name="Rectangle 3"/>
          <p:cNvSpPr>
            <a:spLocks noGrp="1"/>
          </p:cNvSpPr>
          <p:nvPr>
            <p:ph idx="1"/>
          </p:nvPr>
        </p:nvSpPr>
        <p:spPr>
          <a:xfrm>
            <a:off x="2363788" y="1560513"/>
            <a:ext cx="8104187" cy="5145087"/>
          </a:xfrm>
          <a:ln/>
        </p:spPr>
        <p:txBody>
          <a:bodyPr vert="horz" wrap="square" lIns="91440" tIns="45720" rIns="91440" bIns="45720" anchor="t" anchorCtr="0"/>
          <a:lstStyle/>
          <a:p>
            <a:pPr eaLnBrk="1" hangingPunct="1"/>
            <a:r>
              <a:rPr lang="en-US" altLang="en-US" sz="3600" dirty="0"/>
              <a:t>Command Executer:</a:t>
            </a:r>
          </a:p>
          <a:p>
            <a:pPr lvl="1" eaLnBrk="1" hangingPunct="1"/>
            <a:r>
              <a:rPr lang="en-US" altLang="en-US" sz="3200" dirty="0"/>
              <a:t>Interfaces between the users and machine. </a:t>
            </a:r>
          </a:p>
          <a:p>
            <a:pPr lvl="1" eaLnBrk="1" hangingPunct="1"/>
            <a:r>
              <a:rPr lang="en-US" altLang="en-US" sz="3200" dirty="0"/>
              <a:t>Supplies services/utilities to users.</a:t>
            </a:r>
          </a:p>
          <a:p>
            <a:pPr lvl="1" eaLnBrk="1" hangingPunct="1"/>
            <a:r>
              <a:rPr lang="en-US" altLang="en-US" sz="3200" dirty="0"/>
              <a:t>Provides the users with a convenient CLI (Command Language Interface), also called a Shell (in UNIX), for entering the user commands. </a:t>
            </a:r>
          </a:p>
          <a:p>
            <a:pPr eaLnBrk="1" hangingPunct="1"/>
            <a:r>
              <a:rPr lang="en-US" altLang="en-US" sz="3600" dirty="0"/>
              <a:t>Sort of a top-down view. </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235075" y="22225"/>
            <a:ext cx="9875838" cy="760413"/>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a:ln>
                  <a:noFill/>
                </a:ln>
                <a:solidFill>
                  <a:schemeClr val="bg1"/>
                </a:solidFill>
                <a:effectLst/>
                <a:uLnTx/>
                <a:uFillTx/>
                <a:latin typeface="+mn-lt"/>
                <a:ea typeface="Calibri" panose="020F0502020204030204" pitchFamily="34" charset="0"/>
                <a:cs typeface="Arial" panose="020B0604020202020204" pitchFamily="34" charset="0"/>
              </a:rPr>
              <a:t>Command Executer oriented OS names</a:t>
            </a:r>
          </a:p>
        </p:txBody>
      </p:sp>
      <p:sp>
        <p:nvSpPr>
          <p:cNvPr id="36867" name="Rectangle 3"/>
          <p:cNvSpPr>
            <a:spLocks noGrp="1"/>
          </p:cNvSpPr>
          <p:nvPr>
            <p:ph idx="1"/>
          </p:nvPr>
        </p:nvSpPr>
        <p:spPr>
          <a:xfrm>
            <a:off x="2389188" y="1665288"/>
            <a:ext cx="8104187" cy="5145087"/>
          </a:xfrm>
          <a:ln/>
        </p:spPr>
        <p:txBody>
          <a:bodyPr vert="horz" wrap="square" lIns="91440" tIns="45720" rIns="91440" bIns="45720" anchor="t" anchorCtr="0"/>
          <a:lstStyle/>
          <a:p>
            <a:pPr eaLnBrk="1" hangingPunct="1"/>
            <a:r>
              <a:rPr lang="en-US" altLang="en-US" dirty="0"/>
              <a:t>IBM AIX – Advanced Interactive Executive</a:t>
            </a:r>
          </a:p>
          <a:p>
            <a:pPr eaLnBrk="1" hangingPunct="1"/>
            <a:r>
              <a:rPr lang="en-US" altLang="en-US" dirty="0"/>
              <a:t>IBM VM/CMS – Conversational monitor System</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443038" y="0"/>
            <a:ext cx="9224963" cy="866775"/>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Modern view: Virtual Machine (1)</a:t>
            </a:r>
          </a:p>
        </p:txBody>
      </p:sp>
      <p:sp>
        <p:nvSpPr>
          <p:cNvPr id="38915" name="Rectangle 3"/>
          <p:cNvSpPr>
            <a:spLocks noGrp="1"/>
          </p:cNvSpPr>
          <p:nvPr>
            <p:ph idx="1"/>
          </p:nvPr>
        </p:nvSpPr>
        <p:spPr>
          <a:xfrm>
            <a:off x="782638" y="1433513"/>
            <a:ext cx="10764837" cy="4344987"/>
          </a:xfrm>
          <a:ln/>
        </p:spPr>
        <p:txBody>
          <a:bodyPr vert="horz" wrap="square" lIns="91440" tIns="45720" rIns="91440" bIns="45720" anchor="t" anchorCtr="0"/>
          <a:lstStyle/>
          <a:p>
            <a:pPr eaLnBrk="1" hangingPunct="1"/>
            <a:r>
              <a:rPr lang="en-US" altLang="en-US" dirty="0"/>
              <a:t>Operating System as a Virtual Machine:</a:t>
            </a:r>
          </a:p>
          <a:p>
            <a:pPr lvl="1" eaLnBrk="1" hangingPunct="1"/>
            <a:r>
              <a:rPr lang="en-US" altLang="en-US" sz="2800" dirty="0"/>
              <a:t>An interface between the user and hardware that hides the details of the hardware (e.g., I/O).</a:t>
            </a:r>
          </a:p>
          <a:p>
            <a:pPr lvl="1" eaLnBrk="1" hangingPunct="1">
              <a:spcBef>
                <a:spcPct val="0"/>
              </a:spcBef>
            </a:pPr>
            <a:r>
              <a:rPr lang="en-US" altLang="en-US" sz="2800" dirty="0"/>
              <a:t>Constructs higher-level (virtual) resources out of lower-level (physical) resources (e.g., files).</a:t>
            </a:r>
          </a:p>
          <a:p>
            <a:pPr lvl="1" eaLnBrk="1" hangingPunct="1">
              <a:spcBef>
                <a:spcPct val="0"/>
              </a:spcBef>
            </a:pPr>
            <a:endParaRPr lang="en-US" altLang="en-US" sz="2800" b="1" dirty="0"/>
          </a:p>
          <a:p>
            <a:pPr lvl="1" eaLnBrk="1" hangingPunct="1">
              <a:spcBef>
                <a:spcPct val="0"/>
              </a:spcBef>
            </a:pPr>
            <a:r>
              <a:rPr lang="en-US" altLang="en-US" sz="2800" b="1" dirty="0"/>
              <a:t>Definition</a:t>
            </a:r>
            <a:r>
              <a:rPr lang="en-US" altLang="en-US" sz="2800" dirty="0"/>
              <a:t>: OS is a collection of software enhancements, executed on the bare hardware, culminating in a high-level virtual machine that serves as an advanced programming environment. </a:t>
            </a:r>
          </a:p>
          <a:p>
            <a:pPr lvl="2" eaLnBrk="1" hangingPunct="1">
              <a:spcBef>
                <a:spcPct val="0"/>
              </a:spcBef>
            </a:pPr>
            <a:r>
              <a:rPr lang="en-US" altLang="en-US" sz="2800" dirty="0"/>
              <a:t>virtual machine = software enhancement = extended machine = abstract machine = layer = level = ring.</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ChangeArrowheads="1"/>
          </p:cNvSpPr>
          <p:nvPr>
            <p:ph type="title"/>
          </p:nvPr>
        </p:nvSpPr>
        <p:spPr>
          <a:xfrm>
            <a:off x="847725" y="15875"/>
            <a:ext cx="10515600" cy="1096963"/>
          </a:xfrm>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n-lt"/>
                <a:ea typeface="Calibri" panose="020F0502020204030204" pitchFamily="34" charset="0"/>
                <a:cs typeface="Arial" panose="020B0604020202020204" pitchFamily="34" charset="0"/>
              </a:rPr>
              <a:t>Modern view: Virtual Machine (2)</a:t>
            </a:r>
          </a:p>
        </p:txBody>
      </p:sp>
      <p:pic>
        <p:nvPicPr>
          <p:cNvPr id="40963" name="Picture 4" descr="01-02"/>
          <p:cNvPicPr>
            <a:picLocks noGrp="1" noChangeAspect="1"/>
          </p:cNvPicPr>
          <p:nvPr>
            <p:ph idx="1"/>
          </p:nvPr>
        </p:nvPicPr>
        <p:blipFill>
          <a:blip r:embed="rId3"/>
          <a:srcRect/>
          <a:stretch>
            <a:fillRect/>
          </a:stretch>
        </p:blipFill>
        <p:spPr>
          <a:xfrm>
            <a:off x="2962275" y="1878013"/>
            <a:ext cx="7173913" cy="4776787"/>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Operating system as a Virtual Machine Manager</a:t>
            </a:r>
          </a:p>
        </p:txBody>
      </p:sp>
      <p:sp>
        <p:nvSpPr>
          <p:cNvPr id="43011" name="Rectangle 15"/>
          <p:cNvSpPr/>
          <p:nvPr/>
        </p:nvSpPr>
        <p:spPr>
          <a:xfrm>
            <a:off x="152400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US" altLang="en-US" sz="1800" dirty="0">
              <a:latin typeface="Constantia" panose="02030602050306030303" pitchFamily="18" charset="0"/>
            </a:endParaRPr>
          </a:p>
        </p:txBody>
      </p:sp>
      <p:pic>
        <p:nvPicPr>
          <p:cNvPr id="20484" name="Picture 18"/>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1995489" y="1581150"/>
            <a:ext cx="8201025" cy="405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p:cNvSpPr>
          <p:nvPr>
            <p:ph idx="1"/>
          </p:nvPr>
        </p:nvSpPr>
        <p:spPr>
          <a:xfrm>
            <a:off x="1981200" y="1447800"/>
            <a:ext cx="8229600" cy="4683125"/>
          </a:xfrm>
          <a:ln/>
        </p:spPr>
        <p:txBody>
          <a:bodyPr vert="horz" wrap="square" lIns="91440" tIns="45720" rIns="91440" bIns="45720" anchor="t" anchorCtr="0"/>
          <a:lstStyle/>
          <a:p>
            <a:pPr eaLnBrk="1" hangingPunct="1">
              <a:lnSpc>
                <a:spcPct val="80000"/>
              </a:lnSpc>
            </a:pPr>
            <a:r>
              <a:rPr lang="en-US" altLang="en-US" sz="2400" dirty="0"/>
              <a:t>Operating System is a software, which makes a computer to actually work.</a:t>
            </a:r>
          </a:p>
          <a:p>
            <a:pPr eaLnBrk="1" hangingPunct="1">
              <a:lnSpc>
                <a:spcPct val="80000"/>
              </a:lnSpc>
            </a:pPr>
            <a:endParaRPr lang="en-US" altLang="en-US" sz="2400" dirty="0"/>
          </a:p>
          <a:p>
            <a:pPr eaLnBrk="1" hangingPunct="1">
              <a:lnSpc>
                <a:spcPct val="80000"/>
              </a:lnSpc>
            </a:pPr>
            <a:r>
              <a:rPr lang="en-US" altLang="en-US" sz="2400" dirty="0"/>
              <a:t>It is the software the enables all the programs we use.</a:t>
            </a:r>
          </a:p>
          <a:p>
            <a:pPr eaLnBrk="1" hangingPunct="1">
              <a:lnSpc>
                <a:spcPct val="80000"/>
              </a:lnSpc>
            </a:pPr>
            <a:endParaRPr lang="en-US" altLang="en-US" sz="2400" dirty="0"/>
          </a:p>
          <a:p>
            <a:pPr eaLnBrk="1" hangingPunct="1">
              <a:lnSpc>
                <a:spcPct val="80000"/>
              </a:lnSpc>
            </a:pPr>
            <a:r>
              <a:rPr lang="en-US" altLang="en-US" sz="2400" dirty="0"/>
              <a:t>The OS organizes and controls the hardware.</a:t>
            </a:r>
          </a:p>
          <a:p>
            <a:pPr eaLnBrk="1" hangingPunct="1">
              <a:lnSpc>
                <a:spcPct val="80000"/>
              </a:lnSpc>
            </a:pPr>
            <a:endParaRPr lang="en-US" altLang="en-US" sz="2400" dirty="0"/>
          </a:p>
          <a:p>
            <a:pPr eaLnBrk="1" hangingPunct="1">
              <a:lnSpc>
                <a:spcPct val="80000"/>
              </a:lnSpc>
            </a:pPr>
            <a:r>
              <a:rPr lang="en-US" altLang="en-US" sz="2400" dirty="0"/>
              <a:t>OS acts as an interface between the application programs and the machine hardware.</a:t>
            </a:r>
          </a:p>
          <a:p>
            <a:pPr eaLnBrk="1" hangingPunct="1">
              <a:lnSpc>
                <a:spcPct val="80000"/>
              </a:lnSpc>
            </a:pPr>
            <a:endParaRPr lang="en-US" altLang="en-US" sz="2400" dirty="0"/>
          </a:p>
          <a:p>
            <a:pPr eaLnBrk="1" hangingPunct="1">
              <a:lnSpc>
                <a:spcPct val="80000"/>
              </a:lnSpc>
            </a:pPr>
            <a:r>
              <a:rPr lang="en-US" altLang="en-US" sz="2400" u="sng" dirty="0"/>
              <a:t>Examples:</a:t>
            </a:r>
            <a:r>
              <a:rPr lang="en-US" altLang="en-US" sz="2400" dirty="0"/>
              <a:t> Windows, Linux, Unix and Mac OS, etc.,</a:t>
            </a:r>
          </a:p>
          <a:p>
            <a:pPr eaLnBrk="1" hangingPunct="1">
              <a:lnSpc>
                <a:spcPct val="80000"/>
              </a:lnSpc>
            </a:pPr>
            <a:endParaRPr lang="en-US" altLang="en-US" sz="2400" dirty="0"/>
          </a:p>
          <a:p>
            <a:pPr eaLnBrk="1" hangingPunct="1">
              <a:lnSpc>
                <a:spcPct val="80000"/>
              </a:lnSpc>
              <a:buFont typeface="Wingdings" panose="05000000000000000000" pitchFamily="2" charset="2"/>
              <a:buNone/>
            </a:pPr>
            <a:r>
              <a:rPr lang="en-US" altLang="en-US" sz="2400" b="1" dirty="0"/>
              <a:t>	</a:t>
            </a:r>
            <a:endParaRPr lang="en-US" altLang="en-US" sz="2400" dirty="0"/>
          </a:p>
        </p:txBody>
      </p:sp>
      <p:sp>
        <p:nvSpPr>
          <p:cNvPr id="5" name="Rounded Rectangle 4"/>
          <p:cNvSpPr/>
          <p:nvPr/>
        </p:nvSpPr>
        <p:spPr>
          <a:xfrm>
            <a:off x="1524000" y="77788"/>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3600" b="0" i="0" u="none" strike="noStrike" kern="1200" cap="none" spc="0" normalizeH="0" baseline="0" noProof="0" dirty="0">
                <a:ln>
                  <a:noFill/>
                </a:ln>
                <a:solidFill>
                  <a:schemeClr val="bg1"/>
                </a:solidFill>
                <a:effectLst/>
                <a:uLnTx/>
                <a:uFillTx/>
                <a:latin typeface="+mn-lt"/>
                <a:ea typeface="+mn-ea"/>
                <a:cs typeface="+mn-cs"/>
              </a:rPr>
              <a:t>Operating System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 typeface="Arial" panose="020B0604020202020204" pitchFamily="34" charset="0"/>
              <a:buNone/>
              <a:defRPr/>
            </a:pPr>
            <a:r>
              <a:rPr kumimoji="0" lang="en-IN" sz="36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4"/>
          <p:cNvSpPr/>
          <p:nvPr/>
        </p:nvSpPr>
        <p:spPr>
          <a:xfrm>
            <a:off x="2743200" y="1220788"/>
            <a:ext cx="6858000" cy="4648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IN" altLang="en-US" sz="1800" dirty="0"/>
          </a:p>
        </p:txBody>
      </p:sp>
      <p:sp>
        <p:nvSpPr>
          <p:cNvPr id="6147" name="Oval 5"/>
          <p:cNvSpPr/>
          <p:nvPr/>
        </p:nvSpPr>
        <p:spPr>
          <a:xfrm>
            <a:off x="3276600" y="1855788"/>
            <a:ext cx="5791200" cy="3352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IN" altLang="en-US" sz="1800" dirty="0"/>
          </a:p>
        </p:txBody>
      </p:sp>
      <p:sp>
        <p:nvSpPr>
          <p:cNvPr id="6148" name="Oval 6"/>
          <p:cNvSpPr/>
          <p:nvPr/>
        </p:nvSpPr>
        <p:spPr>
          <a:xfrm>
            <a:off x="3903663" y="2408238"/>
            <a:ext cx="4572000" cy="2133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IN" altLang="en-US" sz="1800" dirty="0"/>
          </a:p>
        </p:txBody>
      </p:sp>
      <p:sp>
        <p:nvSpPr>
          <p:cNvPr id="6149" name="Oval 7"/>
          <p:cNvSpPr/>
          <p:nvPr/>
        </p:nvSpPr>
        <p:spPr>
          <a:xfrm>
            <a:off x="4800600" y="3113088"/>
            <a:ext cx="2895600" cy="990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IN" altLang="en-US" sz="1800" dirty="0"/>
          </a:p>
        </p:txBody>
      </p:sp>
      <p:sp>
        <p:nvSpPr>
          <p:cNvPr id="6150" name="Text Box 8"/>
          <p:cNvSpPr txBox="1"/>
          <p:nvPr/>
        </p:nvSpPr>
        <p:spPr>
          <a:xfrm>
            <a:off x="4800600" y="1295400"/>
            <a:ext cx="31242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50000"/>
              </a:spcBef>
              <a:buFontTx/>
              <a:buNone/>
            </a:pPr>
            <a:r>
              <a:rPr lang="en-US" altLang="en-US" sz="2000" b="1" dirty="0"/>
              <a:t>Application Programs</a:t>
            </a:r>
          </a:p>
        </p:txBody>
      </p:sp>
      <p:sp>
        <p:nvSpPr>
          <p:cNvPr id="6151" name="Text Box 9"/>
          <p:cNvSpPr txBox="1"/>
          <p:nvPr/>
        </p:nvSpPr>
        <p:spPr>
          <a:xfrm>
            <a:off x="5105400" y="1905000"/>
            <a:ext cx="30480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50000"/>
              </a:spcBef>
              <a:buFontTx/>
              <a:buNone/>
            </a:pPr>
            <a:r>
              <a:rPr lang="en-US" altLang="en-US" sz="2000" b="1" dirty="0"/>
              <a:t>System Programs</a:t>
            </a:r>
          </a:p>
        </p:txBody>
      </p:sp>
      <p:sp>
        <p:nvSpPr>
          <p:cNvPr id="6152" name="Text Box 10"/>
          <p:cNvSpPr txBox="1"/>
          <p:nvPr/>
        </p:nvSpPr>
        <p:spPr>
          <a:xfrm>
            <a:off x="4572000" y="2622550"/>
            <a:ext cx="35052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50000"/>
              </a:spcBef>
              <a:buFontTx/>
              <a:buNone/>
            </a:pPr>
            <a:r>
              <a:rPr lang="en-US" altLang="en-US" sz="2000" b="1" dirty="0"/>
              <a:t>Software (Operating System)</a:t>
            </a:r>
          </a:p>
        </p:txBody>
      </p:sp>
      <p:sp>
        <p:nvSpPr>
          <p:cNvPr id="6153" name="Text Box 11"/>
          <p:cNvSpPr txBox="1"/>
          <p:nvPr/>
        </p:nvSpPr>
        <p:spPr>
          <a:xfrm>
            <a:off x="5334000" y="3200400"/>
            <a:ext cx="19050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50000"/>
              </a:spcBef>
              <a:buFontTx/>
              <a:buNone/>
            </a:pPr>
            <a:r>
              <a:rPr lang="en-US" altLang="en-US" sz="2000" b="1" dirty="0"/>
              <a:t>HARDWARE</a:t>
            </a:r>
          </a:p>
        </p:txBody>
      </p:sp>
      <p:sp>
        <p:nvSpPr>
          <p:cNvPr id="6154" name="Text Box 12"/>
          <p:cNvSpPr txBox="1"/>
          <p:nvPr/>
        </p:nvSpPr>
        <p:spPr>
          <a:xfrm>
            <a:off x="8458200" y="5562600"/>
            <a:ext cx="1371600" cy="39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50000"/>
              </a:spcBef>
              <a:buFontTx/>
              <a:buNone/>
            </a:pPr>
            <a:r>
              <a:rPr lang="en-US" altLang="en-US" sz="2000" b="1" dirty="0"/>
              <a:t>(Contd…)</a:t>
            </a:r>
          </a:p>
        </p:txBody>
      </p:sp>
      <p:sp>
        <p:nvSpPr>
          <p:cNvPr id="13" name="Rounded Rectangle 12"/>
          <p:cNvSpPr/>
          <p:nvPr/>
        </p:nvSpPr>
        <p:spPr>
          <a:xfrm>
            <a:off x="1524000" y="77788"/>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3600" b="0" i="0" u="none" strike="noStrike" kern="1200" cap="none" spc="0" normalizeH="0" baseline="0" noProof="0" dirty="0">
                <a:ln>
                  <a:noFill/>
                </a:ln>
                <a:solidFill>
                  <a:schemeClr val="bg1"/>
                </a:solidFill>
                <a:effectLst/>
                <a:uLnTx/>
                <a:uFillTx/>
                <a:latin typeface="+mn-lt"/>
                <a:ea typeface="+mn-ea"/>
                <a:cs typeface="+mn-cs"/>
              </a:rPr>
              <a:t>Operating System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idx="1"/>
          </p:nvPr>
        </p:nvSpPr>
        <p:spPr>
          <a:xfrm>
            <a:off x="603250" y="1382713"/>
            <a:ext cx="11049000" cy="5094287"/>
          </a:xfrm>
          <a:ln/>
        </p:spPr>
        <p:txBody>
          <a:bodyPr vert="horz" wrap="square" lIns="91440" tIns="45720" rIns="91440" bIns="45720" anchor="t" anchorCtr="0"/>
          <a:lstStyle/>
          <a:p>
            <a:pPr marL="571500" indent="-571500" eaLnBrk="1" hangingPunct="1"/>
            <a:r>
              <a:rPr lang="en-US" altLang="en-US" sz="2400" dirty="0"/>
              <a:t>The structure of OS consists of 4 layers:</a:t>
            </a:r>
          </a:p>
          <a:p>
            <a:pPr marL="1722755" lvl="4" indent="-381000" eaLnBrk="1" hangingPunct="1">
              <a:buFont typeface="Wingdings" panose="05000000000000000000" pitchFamily="2" charset="2"/>
              <a:buAutoNum type="arabicPeriod"/>
            </a:pPr>
            <a:r>
              <a:rPr lang="en-US" altLang="en-US" sz="2400" b="1" dirty="0"/>
              <a:t>Hardware</a:t>
            </a:r>
          </a:p>
          <a:p>
            <a:pPr marL="1722755" lvl="4" indent="-381000" eaLnBrk="1" hangingPunct="1">
              <a:buNone/>
            </a:pPr>
            <a:r>
              <a:rPr lang="en-US" altLang="en-US" sz="2400" dirty="0"/>
              <a:t>     Hardware consists of CPU, Main memory, I/O Devices, etc,</a:t>
            </a:r>
          </a:p>
          <a:p>
            <a:pPr marL="1722755" lvl="4" indent="-381000" eaLnBrk="1" hangingPunct="1">
              <a:lnSpc>
                <a:spcPct val="100000"/>
              </a:lnSpc>
              <a:buNone/>
            </a:pPr>
            <a:endParaRPr lang="en-US" altLang="en-US" sz="1200" dirty="0"/>
          </a:p>
          <a:p>
            <a:pPr marL="1722755" lvl="4" indent="-381000" eaLnBrk="1" hangingPunct="1">
              <a:buFont typeface="Wingdings" panose="05000000000000000000" pitchFamily="2" charset="2"/>
              <a:buAutoNum type="arabicPeriod" startAt="2"/>
            </a:pPr>
            <a:r>
              <a:rPr lang="en-US" altLang="en-US" sz="2400" b="1" dirty="0"/>
              <a:t>Software (Operating System)</a:t>
            </a:r>
          </a:p>
          <a:p>
            <a:pPr marL="1722755" lvl="4" indent="-381000" eaLnBrk="1" hangingPunct="1">
              <a:buNone/>
            </a:pPr>
            <a:r>
              <a:rPr lang="en-US" altLang="en-US" sz="2400" dirty="0"/>
              <a:t>    Software includes process management routines, memory management routines, I/O control routines, file management routines.</a:t>
            </a:r>
          </a:p>
          <a:p>
            <a:pPr marL="1722755" lvl="4" indent="-381000" eaLnBrk="1" hangingPunct="1">
              <a:buFont typeface="Wingdings" panose="05000000000000000000" pitchFamily="2" charset="2"/>
              <a:buAutoNum type="arabicPeriod" startAt="3"/>
            </a:pPr>
            <a:endParaRPr lang="en-US" altLang="en-US" sz="1200" dirty="0"/>
          </a:p>
          <a:p>
            <a:pPr marL="1722755" lvl="4" indent="-381000" eaLnBrk="1" hangingPunct="1">
              <a:buFont typeface="Wingdings" panose="05000000000000000000" pitchFamily="2" charset="2"/>
              <a:buAutoNum type="arabicPeriod" startAt="3"/>
            </a:pPr>
            <a:r>
              <a:rPr lang="en-US" altLang="en-US" sz="2400" b="1" dirty="0"/>
              <a:t>System programs</a:t>
            </a:r>
          </a:p>
          <a:p>
            <a:pPr marL="1722755" lvl="4" indent="-381000" eaLnBrk="1" hangingPunct="1">
              <a:buNone/>
            </a:pPr>
            <a:r>
              <a:rPr lang="en-US" altLang="en-US" sz="2400" dirty="0"/>
              <a:t>    This layer consists of compilers, Assemblers, linker etc.</a:t>
            </a:r>
          </a:p>
          <a:p>
            <a:pPr marL="1722755" lvl="4" indent="-381000" eaLnBrk="1" hangingPunct="1">
              <a:buNone/>
            </a:pPr>
            <a:endParaRPr lang="en-US" altLang="en-US" sz="1200" dirty="0"/>
          </a:p>
          <a:p>
            <a:pPr marL="1722755" lvl="4" indent="-381000" eaLnBrk="1" hangingPunct="1">
              <a:buFont typeface="Wingdings" panose="05000000000000000000" pitchFamily="2" charset="2"/>
              <a:buAutoNum type="arabicPeriod" startAt="4"/>
            </a:pPr>
            <a:r>
              <a:rPr lang="en-US" altLang="en-US" sz="2400" b="1" dirty="0"/>
              <a:t>Application programs</a:t>
            </a:r>
          </a:p>
          <a:p>
            <a:pPr marL="1722755" lvl="4" indent="-381000" eaLnBrk="1" hangingPunct="1">
              <a:buNone/>
            </a:pPr>
            <a:r>
              <a:rPr lang="en-US" altLang="en-US" sz="2400" dirty="0"/>
              <a:t>    This is dependent on users need. Ex. Railway reservation system, Bank database management etc.,</a:t>
            </a:r>
          </a:p>
          <a:p>
            <a:pPr marL="571500" indent="-571500" eaLnBrk="1" hangingPunct="1"/>
            <a:endParaRPr lang="en-US" altLang="en-US" dirty="0"/>
          </a:p>
          <a:p>
            <a:pPr marL="1722755" lvl="4" indent="-381000" eaLnBrk="1" hangingPunct="1">
              <a:buNone/>
            </a:pPr>
            <a:endParaRPr lang="en-US" altLang="en-US" sz="2400" dirty="0"/>
          </a:p>
          <a:p>
            <a:pPr marL="1722755" lvl="4" indent="-381000" eaLnBrk="1" hangingPunct="1">
              <a:buNone/>
            </a:pPr>
            <a:endParaRPr lang="en-US" altLang="en-US" sz="2400" dirty="0"/>
          </a:p>
          <a:p>
            <a:pPr marL="1722755" lvl="4" indent="-381000" eaLnBrk="1" hangingPunct="1">
              <a:buNone/>
            </a:pPr>
            <a:r>
              <a:rPr lang="en-US" altLang="en-US" sz="2400" dirty="0"/>
              <a:t>							</a:t>
            </a:r>
          </a:p>
        </p:txBody>
      </p:sp>
      <p:sp>
        <p:nvSpPr>
          <p:cNvPr id="5" name="Rounded Rectangle 4"/>
          <p:cNvSpPr/>
          <p:nvPr/>
        </p:nvSpPr>
        <p:spPr>
          <a:xfrm>
            <a:off x="1524000" y="23813"/>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en-US" sz="3600" b="0" i="0" u="none" strike="noStrike" kern="1200" cap="none" spc="0" normalizeH="0" baseline="0" noProof="0" dirty="0">
                <a:ln>
                  <a:noFill/>
                </a:ln>
                <a:solidFill>
                  <a:schemeClr val="bg1"/>
                </a:solidFill>
                <a:effectLst/>
                <a:uLnTx/>
                <a:uFillTx/>
                <a:latin typeface="+mn-lt"/>
                <a:ea typeface="+mn-ea"/>
                <a:cs typeface="+mn-cs"/>
              </a:rPr>
              <a:t>Operating System Structure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0" y="25400"/>
            <a:ext cx="8724900" cy="1001713"/>
          </a:xfr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lstStyle/>
          <a:p>
            <a:pPr marL="0" marR="0" lvl="0" indent="0" algn="ctr" defTabSz="914400" rtl="0" eaLnBrk="0" fontAlgn="auto" latinLnBrk="0" hangingPunct="0">
              <a:lnSpc>
                <a:spcPct val="9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bg1"/>
                </a:solidFill>
                <a:effectLst/>
                <a:uLnTx/>
                <a:uFillTx/>
                <a:latin typeface="+mn-lt"/>
                <a:ea typeface="+mn-ea"/>
                <a:cs typeface="+mn-cs"/>
              </a:rPr>
              <a:t>Definition of OS</a:t>
            </a:r>
            <a:endParaRPr kumimoji="0" lang="en-IN" sz="3600" b="0" i="0" u="none" strike="noStrike" kern="1200" cap="none" spc="0" normalizeH="0" baseline="0" noProof="0" dirty="0">
              <a:ln>
                <a:noFill/>
              </a:ln>
              <a:solidFill>
                <a:schemeClr val="bg1"/>
              </a:solidFill>
              <a:effectLst/>
              <a:uLnTx/>
              <a:uFillTx/>
              <a:latin typeface="+mn-lt"/>
              <a:ea typeface="+mn-ea"/>
              <a:cs typeface="+mn-cs"/>
            </a:endParaRPr>
          </a:p>
        </p:txBody>
      </p:sp>
      <p:sp>
        <p:nvSpPr>
          <p:cNvPr id="8195" name="Content Placeholder 2"/>
          <p:cNvSpPr>
            <a:spLocks noGrp="1"/>
          </p:cNvSpPr>
          <p:nvPr>
            <p:ph idx="1"/>
          </p:nvPr>
        </p:nvSpPr>
        <p:spPr>
          <a:xfrm>
            <a:off x="801688" y="1373188"/>
            <a:ext cx="10123487" cy="5075237"/>
          </a:xfrm>
          <a:ln/>
        </p:spPr>
        <p:txBody>
          <a:bodyPr vert="horz" wrap="square" lIns="91440" tIns="45720" rIns="91440" bIns="45720" anchor="t" anchorCtr="0"/>
          <a:lstStyle/>
          <a:p>
            <a:pPr algn="just">
              <a:lnSpc>
                <a:spcPct val="100000"/>
              </a:lnSpc>
            </a:pPr>
            <a:r>
              <a:rPr dirty="0"/>
              <a:t>Operating systems exist to offer a reasonable way to solve the problem of creating a usable computing system.</a:t>
            </a:r>
          </a:p>
          <a:p>
            <a:pPr algn="just">
              <a:lnSpc>
                <a:spcPct val="100000"/>
              </a:lnSpc>
            </a:pPr>
            <a:r>
              <a:rPr dirty="0"/>
              <a:t>The fundamental goal of computer systems is to execute user programs and to make solving user problems easier.</a:t>
            </a:r>
          </a:p>
          <a:p>
            <a:pPr algn="just">
              <a:lnSpc>
                <a:spcPct val="100000"/>
              </a:lnSpc>
            </a:pPr>
            <a:r>
              <a:rPr dirty="0"/>
              <a:t>Since bare hardware alone is not particularly easy to use, application programs are developed.</a:t>
            </a:r>
          </a:p>
          <a:p>
            <a:pPr lvl="1" algn="just">
              <a:lnSpc>
                <a:spcPct val="100000"/>
              </a:lnSpc>
            </a:pPr>
            <a:r>
              <a:rPr dirty="0"/>
              <a:t>These programs require certain common operations, such as those controlling I/O devices.</a:t>
            </a:r>
          </a:p>
          <a:p>
            <a:pPr lvl="1" algn="just">
              <a:lnSpc>
                <a:spcPct val="100000"/>
              </a:lnSpc>
            </a:pPr>
            <a:r>
              <a:rPr dirty="0"/>
              <a:t>The common functions of controlling and allocating resources brought together into one piece of software: </a:t>
            </a:r>
            <a:r>
              <a:rPr b="1" dirty="0"/>
              <a:t>the operating system</a:t>
            </a:r>
            <a:r>
              <a:rPr dirty="0"/>
              <a:t>.</a:t>
            </a:r>
            <a:endParaRPr lang="en-IN" altLang="x-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0244" name="Rectangle 1"/>
          <p:cNvSpPr>
            <a:spLocks noChangeArrowheads="1"/>
          </p:cNvSpPr>
          <p:nvPr/>
        </p:nvSpPr>
        <p:spPr bwMode="auto">
          <a:xfrm>
            <a:off x="1524000" y="130175"/>
            <a:ext cx="9144000" cy="708025"/>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Evolution of Operating Systems</a:t>
            </a:r>
          </a:p>
        </p:txBody>
      </p:sp>
      <p:graphicFrame>
        <p:nvGraphicFramePr>
          <p:cNvPr id="5" name="Table 4"/>
          <p:cNvGraphicFramePr>
            <a:graphicFrameLocks noGrp="1"/>
          </p:cNvGraphicFramePr>
          <p:nvPr/>
        </p:nvGraphicFramePr>
        <p:xfrm>
          <a:off x="1795463" y="1447800"/>
          <a:ext cx="8339138" cy="1963738"/>
        </p:xfrm>
        <a:graphic>
          <a:graphicData uri="http://schemas.openxmlformats.org/drawingml/2006/table">
            <a:tbl>
              <a:tblPr firstRow="1" bandRow="1">
                <a:tableStyleId>{5C22544A-7EE6-4342-B048-85BDC9FD1C3A}</a:tableStyleId>
              </a:tblPr>
              <a:tblGrid>
                <a:gridCol w="1111885">
                  <a:extLst>
                    <a:ext uri="{9D8B030D-6E8A-4147-A177-3AD203B41FA5}">
                      <a16:colId xmlns:a16="http://schemas.microsoft.com/office/drawing/2014/main" val="20000"/>
                    </a:ext>
                  </a:extLst>
                </a:gridCol>
                <a:gridCol w="1181378">
                  <a:extLst>
                    <a:ext uri="{9D8B030D-6E8A-4147-A177-3AD203B41FA5}">
                      <a16:colId xmlns:a16="http://schemas.microsoft.com/office/drawing/2014/main" val="20001"/>
                    </a:ext>
                  </a:extLst>
                </a:gridCol>
                <a:gridCol w="1876306">
                  <a:extLst>
                    <a:ext uri="{9D8B030D-6E8A-4147-A177-3AD203B41FA5}">
                      <a16:colId xmlns:a16="http://schemas.microsoft.com/office/drawing/2014/main" val="20002"/>
                    </a:ext>
                  </a:extLst>
                </a:gridCol>
                <a:gridCol w="4169569">
                  <a:extLst>
                    <a:ext uri="{9D8B030D-6E8A-4147-A177-3AD203B41FA5}">
                      <a16:colId xmlns:a16="http://schemas.microsoft.com/office/drawing/2014/main" val="20003"/>
                    </a:ext>
                  </a:extLst>
                </a:gridCol>
              </a:tblGrid>
              <a:tr h="561340">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Generation</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Period</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l">
                        <a:lnSpc>
                          <a:spcPct val="115000"/>
                        </a:lnSpc>
                        <a:spcBef>
                          <a:spcPts val="0"/>
                        </a:spcBef>
                        <a:spcAft>
                          <a:spcPts val="0"/>
                        </a:spcAft>
                      </a:pPr>
                      <a:r>
                        <a:rPr lang="en-US" sz="1600" b="1" dirty="0">
                          <a:latin typeface="+mn-lt"/>
                          <a:ea typeface="Calibri" panose="020F0502020204030204"/>
                          <a:cs typeface="Times New Roman" panose="02020603050405020304"/>
                        </a:rPr>
                        <a:t>Computer architecture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1000"/>
                        </a:spcAft>
                      </a:pPr>
                      <a:r>
                        <a:rPr lang="en-US" sz="1600" b="1" dirty="0">
                          <a:latin typeface="+mn-lt"/>
                          <a:ea typeface="Calibri" panose="020F0502020204030204"/>
                          <a:cs typeface="Times New Roman" panose="02020603050405020304"/>
                        </a:rPr>
                        <a:t>Problems and development of Operating systems</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1402670">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First</a:t>
                      </a:r>
                    </a:p>
                  </a:txBody>
                  <a:tcPr marL="68580" marR="68580" marT="0" marB="0"/>
                </a:tc>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1940s–1950s</a:t>
                      </a:r>
                    </a:p>
                  </a:txBody>
                  <a:tcPr marL="68580" marR="68580" marT="0" marB="0"/>
                </a:tc>
                <a:tc>
                  <a:txBody>
                    <a:bodyPr/>
                    <a:lstStyle/>
                    <a:p>
                      <a:pPr marL="0" marR="0" algn="l">
                        <a:lnSpc>
                          <a:spcPct val="115000"/>
                        </a:lnSpc>
                        <a:spcBef>
                          <a:spcPts val="0"/>
                        </a:spcBef>
                        <a:spcAft>
                          <a:spcPts val="0"/>
                        </a:spcAft>
                      </a:pPr>
                      <a:r>
                        <a:rPr lang="en-US" sz="1600" dirty="0">
                          <a:latin typeface="+mn-lt"/>
                          <a:ea typeface="Calibri" panose="020F0502020204030204"/>
                          <a:cs typeface="Times New Roman" panose="02020603050405020304"/>
                        </a:rPr>
                        <a:t>Vacuum tubes based technology, plug boards and punched cards, magnetic core memories</a:t>
                      </a:r>
                    </a:p>
                  </a:txBody>
                  <a:tcPr marL="68580" marR="68580" marT="0" marB="0"/>
                </a:tc>
                <a:tc>
                  <a:txBody>
                    <a:bodyPr/>
                    <a:lstStyle/>
                    <a:p>
                      <a:pPr marL="0" marR="0" algn="just">
                        <a:lnSpc>
                          <a:spcPct val="115000"/>
                        </a:lnSpc>
                        <a:spcBef>
                          <a:spcPts val="0"/>
                        </a:spcBef>
                        <a:spcAft>
                          <a:spcPts val="1000"/>
                        </a:spcAft>
                      </a:pPr>
                      <a:r>
                        <a:rPr lang="en-US" sz="1600" dirty="0">
                          <a:latin typeface="+mn-lt"/>
                          <a:ea typeface="Calibri" panose="020F0502020204030204"/>
                          <a:cs typeface="Times New Roman" panose="02020603050405020304"/>
                        </a:rPr>
                        <a:t>No operating system</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0244" name="Rectangle 1"/>
          <p:cNvSpPr>
            <a:spLocks noChangeArrowheads="1"/>
          </p:cNvSpPr>
          <p:nvPr/>
        </p:nvSpPr>
        <p:spPr bwMode="auto">
          <a:xfrm>
            <a:off x="1524000" y="130175"/>
            <a:ext cx="9144000" cy="708025"/>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Evolution of Operating Systems</a:t>
            </a:r>
          </a:p>
        </p:txBody>
      </p:sp>
      <p:graphicFrame>
        <p:nvGraphicFramePr>
          <p:cNvPr id="5" name="Table 4"/>
          <p:cNvGraphicFramePr>
            <a:graphicFrameLocks noGrp="1"/>
          </p:cNvGraphicFramePr>
          <p:nvPr/>
        </p:nvGraphicFramePr>
        <p:xfrm>
          <a:off x="1752600" y="1143000"/>
          <a:ext cx="8686800" cy="4433888"/>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1230630">
                  <a:extLst>
                    <a:ext uri="{9D8B030D-6E8A-4147-A177-3AD203B41FA5}">
                      <a16:colId xmlns:a16="http://schemas.microsoft.com/office/drawing/2014/main" val="20001"/>
                    </a:ext>
                  </a:extLst>
                </a:gridCol>
                <a:gridCol w="1954530">
                  <a:extLst>
                    <a:ext uri="{9D8B030D-6E8A-4147-A177-3AD203B41FA5}">
                      <a16:colId xmlns:a16="http://schemas.microsoft.com/office/drawing/2014/main" val="20002"/>
                    </a:ext>
                  </a:extLst>
                </a:gridCol>
                <a:gridCol w="4343400">
                  <a:extLst>
                    <a:ext uri="{9D8B030D-6E8A-4147-A177-3AD203B41FA5}">
                      <a16:colId xmlns:a16="http://schemas.microsoft.com/office/drawing/2014/main" val="20003"/>
                    </a:ext>
                  </a:extLst>
                </a:gridCol>
              </a:tblGrid>
              <a:tr h="560904">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Generation</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Period</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Computer architecture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1000"/>
                        </a:spcAft>
                      </a:pPr>
                      <a:r>
                        <a:rPr lang="en-US" sz="1600" b="1" dirty="0">
                          <a:latin typeface="+mn-lt"/>
                          <a:ea typeface="Calibri" panose="020F0502020204030204"/>
                          <a:cs typeface="Times New Roman" panose="02020603050405020304"/>
                        </a:rPr>
                        <a:t>Problems and development of Operating systems</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3872984">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Second</a:t>
                      </a:r>
                    </a:p>
                  </a:txBody>
                  <a:tcPr marL="68580" marR="68580" marT="0" marB="0"/>
                </a:tc>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1950s–1960s</a:t>
                      </a:r>
                    </a:p>
                  </a:txBody>
                  <a:tcPr marL="68580" marR="68580" marT="0" marB="0"/>
                </a:tc>
                <a:tc>
                  <a:txBody>
                    <a:bodyPr/>
                    <a:lstStyle/>
                    <a:p>
                      <a:pPr marL="0" marR="0" algn="l">
                        <a:lnSpc>
                          <a:spcPct val="115000"/>
                        </a:lnSpc>
                        <a:spcBef>
                          <a:spcPts val="0"/>
                        </a:spcBef>
                        <a:spcAft>
                          <a:spcPts val="1000"/>
                        </a:spcAft>
                      </a:pPr>
                      <a:r>
                        <a:rPr lang="en-US" sz="1600" dirty="0">
                          <a:latin typeface="+mn-lt"/>
                          <a:ea typeface="Calibri" panose="020F0502020204030204"/>
                          <a:cs typeface="Times New Roman" panose="02020603050405020304"/>
                        </a:rPr>
                        <a:t>Transistors based technology, Mainframe computers, line printers, magnetic tapes, assemblers, linkers, loaders, compilers, FORTRAN, COBOL</a:t>
                      </a:r>
                    </a:p>
                  </a:txBody>
                  <a:tcPr marL="68580" marR="68580" marT="0" marB="0"/>
                </a:tc>
                <a:tc>
                  <a:txBody>
                    <a:bodyPr/>
                    <a:lstStyle/>
                    <a:p>
                      <a:pPr marL="0" marR="0">
                        <a:lnSpc>
                          <a:spcPct val="115000"/>
                        </a:lnSpc>
                        <a:spcBef>
                          <a:spcPts val="0"/>
                        </a:spcBef>
                        <a:spcAft>
                          <a:spcPts val="0"/>
                        </a:spcAft>
                      </a:pPr>
                      <a:r>
                        <a:rPr lang="en-US" sz="1600" dirty="0">
                          <a:latin typeface="+mn-lt"/>
                          <a:ea typeface="Calibri" panose="020F0502020204030204"/>
                          <a:cs typeface="Times New Roman" panose="02020603050405020304"/>
                        </a:rPr>
                        <a:t>Set up delay problem due to loading and unloading of tapes in earlier computer systems.</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CPU was idle.</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Jobs of users prepared with same programming language were batched together.</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Automated job sequencing</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Resident monitor</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Batch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Mismatch between the speed of CPU and I/O devices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Offline operation with magnetic tapes</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Tapes were sequential access devices</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0244" name="Rectangle 1"/>
          <p:cNvSpPr>
            <a:spLocks noChangeArrowheads="1"/>
          </p:cNvSpPr>
          <p:nvPr/>
        </p:nvSpPr>
        <p:spPr bwMode="auto">
          <a:xfrm>
            <a:off x="1524000" y="130175"/>
            <a:ext cx="9144000" cy="708025"/>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800" b="0" i="0" u="none" strike="noStrike" kern="1200" cap="none" spc="0" normalizeH="0" baseline="0" noProof="0" dirty="0">
                <a:ln>
                  <a:noFill/>
                </a:ln>
                <a:solidFill>
                  <a:schemeClr val="bg1"/>
                </a:solidFill>
                <a:effectLst/>
                <a:uLnTx/>
                <a:uFillTx/>
                <a:latin typeface="+mj-lt"/>
                <a:ea typeface="Calibri" panose="020F0502020204030204" pitchFamily="34" charset="0"/>
                <a:cs typeface="Arial" panose="020B0604020202020204" pitchFamily="34" charset="0"/>
              </a:rPr>
              <a:t>Evolution of Operating Systems</a:t>
            </a:r>
          </a:p>
        </p:txBody>
      </p:sp>
      <p:graphicFrame>
        <p:nvGraphicFramePr>
          <p:cNvPr id="5" name="Table 4"/>
          <p:cNvGraphicFramePr>
            <a:graphicFrameLocks noGrp="1"/>
          </p:cNvGraphicFramePr>
          <p:nvPr/>
        </p:nvGraphicFramePr>
        <p:xfrm>
          <a:off x="1752600" y="1143000"/>
          <a:ext cx="8686800" cy="4154488"/>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1230630">
                  <a:extLst>
                    <a:ext uri="{9D8B030D-6E8A-4147-A177-3AD203B41FA5}">
                      <a16:colId xmlns:a16="http://schemas.microsoft.com/office/drawing/2014/main" val="20001"/>
                    </a:ext>
                  </a:extLst>
                </a:gridCol>
                <a:gridCol w="1954530">
                  <a:extLst>
                    <a:ext uri="{9D8B030D-6E8A-4147-A177-3AD203B41FA5}">
                      <a16:colId xmlns:a16="http://schemas.microsoft.com/office/drawing/2014/main" val="20002"/>
                    </a:ext>
                  </a:extLst>
                </a:gridCol>
                <a:gridCol w="4343400">
                  <a:extLst>
                    <a:ext uri="{9D8B030D-6E8A-4147-A177-3AD203B41FA5}">
                      <a16:colId xmlns:a16="http://schemas.microsoft.com/office/drawing/2014/main" val="20003"/>
                    </a:ext>
                  </a:extLst>
                </a:gridCol>
              </a:tblGrid>
              <a:tr h="560978">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Generation</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Period</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0"/>
                        </a:spcAft>
                      </a:pPr>
                      <a:r>
                        <a:rPr lang="en-US" sz="1600" b="1" dirty="0">
                          <a:latin typeface="+mn-lt"/>
                          <a:ea typeface="Calibri" panose="020F0502020204030204"/>
                          <a:cs typeface="Times New Roman" panose="02020603050405020304"/>
                        </a:rPr>
                        <a:t>Computer architecture</a:t>
                      </a:r>
                      <a:endParaRPr lang="en-US" sz="1600" dirty="0">
                        <a:latin typeface="+mn-lt"/>
                        <a:ea typeface="Calibri" panose="020F0502020204030204"/>
                        <a:cs typeface="Times New Roman" panose="02020603050405020304"/>
                      </a:endParaRPr>
                    </a:p>
                  </a:txBody>
                  <a:tcPr marL="68580" marR="68580" marT="0" marB="0"/>
                </a:tc>
                <a:tc>
                  <a:txBody>
                    <a:bodyPr/>
                    <a:lstStyle/>
                    <a:p>
                      <a:pPr marL="0" marR="0" algn="just">
                        <a:lnSpc>
                          <a:spcPct val="115000"/>
                        </a:lnSpc>
                        <a:spcBef>
                          <a:spcPts val="0"/>
                        </a:spcBef>
                        <a:spcAft>
                          <a:spcPts val="1000"/>
                        </a:spcAft>
                      </a:pPr>
                      <a:r>
                        <a:rPr lang="en-US" sz="1600" b="1" dirty="0">
                          <a:latin typeface="+mn-lt"/>
                          <a:ea typeface="Calibri" panose="020F0502020204030204"/>
                          <a:cs typeface="Times New Roman" panose="02020603050405020304"/>
                        </a:rPr>
                        <a:t>Problems and development of Operating systems</a:t>
                      </a:r>
                      <a:endParaRPr lang="en-US" sz="1600" dirty="0">
                        <a:latin typeface="+mn-lt"/>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3593510">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Third</a:t>
                      </a:r>
                    </a:p>
                  </a:txBody>
                  <a:tcPr marL="68580" marR="68580" marT="0" marB="0"/>
                </a:tc>
                <a:tc>
                  <a:txBody>
                    <a:bodyPr/>
                    <a:lstStyle/>
                    <a:p>
                      <a:pPr marL="0" marR="0" algn="just">
                        <a:lnSpc>
                          <a:spcPct val="115000"/>
                        </a:lnSpc>
                        <a:spcBef>
                          <a:spcPts val="0"/>
                        </a:spcBef>
                        <a:spcAft>
                          <a:spcPts val="0"/>
                        </a:spcAft>
                      </a:pPr>
                      <a:r>
                        <a:rPr lang="en-US" sz="1600" dirty="0">
                          <a:latin typeface="+mn-lt"/>
                          <a:ea typeface="Calibri" panose="020F0502020204030204"/>
                          <a:cs typeface="Times New Roman" panose="02020603050405020304"/>
                        </a:rPr>
                        <a:t>1960s–1980s</a:t>
                      </a:r>
                    </a:p>
                  </a:txBody>
                  <a:tcPr marL="68580" marR="68580" marT="0" marB="0"/>
                </a:tc>
                <a:tc>
                  <a:txBody>
                    <a:bodyPr/>
                    <a:lstStyle/>
                    <a:p>
                      <a:pPr marL="0" marR="0" algn="just">
                        <a:lnSpc>
                          <a:spcPct val="115000"/>
                        </a:lnSpc>
                        <a:spcBef>
                          <a:spcPts val="0"/>
                        </a:spcBef>
                        <a:spcAft>
                          <a:spcPts val="0"/>
                        </a:spcAft>
                        <a:tabLst>
                          <a:tab pos="1010920" algn="l"/>
                        </a:tabLst>
                      </a:pPr>
                      <a:r>
                        <a:rPr lang="en-US" sz="1600" dirty="0">
                          <a:latin typeface="+mn-lt"/>
                          <a:ea typeface="Calibri" panose="020F0502020204030204"/>
                          <a:cs typeface="Times New Roman" panose="02020603050405020304"/>
                        </a:rPr>
                        <a:t>IC based technology, Minicomputer</a:t>
                      </a:r>
                    </a:p>
                    <a:p>
                      <a:pPr marL="0" marR="0" algn="just">
                        <a:lnSpc>
                          <a:spcPct val="115000"/>
                        </a:lnSpc>
                        <a:spcBef>
                          <a:spcPts val="0"/>
                        </a:spcBef>
                        <a:spcAft>
                          <a:spcPts val="1000"/>
                        </a:spcAft>
                      </a:pPr>
                      <a:r>
                        <a:rPr lang="en-US" sz="1600" dirty="0">
                          <a:latin typeface="+mn-lt"/>
                          <a:ea typeface="Calibri" panose="020F0502020204030204"/>
                          <a:cs typeface="Times New Roman" panose="02020603050405020304"/>
                        </a:rPr>
                        <a:t>Magnetic disk</a:t>
                      </a:r>
                    </a:p>
                  </a:txBody>
                  <a:tcPr marL="68580" marR="68580" marT="0" marB="0"/>
                </a:tc>
                <a:tc>
                  <a:txBody>
                    <a:bodyPr/>
                    <a:lstStyle/>
                    <a:p>
                      <a:pPr marL="0" marR="0">
                        <a:lnSpc>
                          <a:spcPct val="115000"/>
                        </a:lnSpc>
                        <a:spcBef>
                          <a:spcPts val="0"/>
                        </a:spcBef>
                        <a:spcAft>
                          <a:spcPts val="0"/>
                        </a:spcAft>
                      </a:pPr>
                      <a:r>
                        <a:rPr lang="en-US" sz="1600" dirty="0">
                          <a:latin typeface="+mn-lt"/>
                          <a:ea typeface="Calibri" panose="020F0502020204030204"/>
                          <a:cs typeface="Times New Roman" panose="02020603050405020304"/>
                        </a:rPr>
                        <a:t>Hard disks came into existence</a:t>
                      </a:r>
                    </a:p>
                    <a:p>
                      <a:pPr marL="0" marR="0">
                        <a:lnSpc>
                          <a:spcPct val="115000"/>
                        </a:lnSpc>
                        <a:spcBef>
                          <a:spcPts val="0"/>
                        </a:spcBef>
                        <a:spcAft>
                          <a:spcPts val="1000"/>
                        </a:spcAft>
                      </a:pPr>
                      <a:r>
                        <a:rPr lang="en-US" sz="1600" dirty="0">
                          <a:latin typeface="+mn-lt"/>
                          <a:ea typeface="Calibri" panose="020F0502020204030204"/>
                          <a:cs typeface="Times New Roman" panose="02020603050405020304"/>
                        </a:rPr>
                        <a:t>Spooling</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Multi-programming</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Multi-programmed batch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Lack of user/programmer interaction with their jobs in multi-programmed batch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Timesharing multiuser systems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CTSS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MULTICS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UNICS</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UNIX</a:t>
                      </a:r>
                    </a:p>
                    <a:p>
                      <a:pPr marL="0" marR="0">
                        <a:lnSpc>
                          <a:spcPct val="115000"/>
                        </a:lnSpc>
                        <a:spcBef>
                          <a:spcPts val="0"/>
                        </a:spcBef>
                        <a:spcAft>
                          <a:spcPts val="0"/>
                        </a:spcAft>
                      </a:pPr>
                      <a:r>
                        <a:rPr lang="en-US" sz="1600" dirty="0">
                          <a:latin typeface="+mn-lt"/>
                          <a:ea typeface="Calibri" panose="020F0502020204030204"/>
                          <a:cs typeface="Times New Roman" panose="02020603050405020304"/>
                        </a:rPr>
                        <a:t>Unix written in C</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24"/>
  <p:tag name="BSN" val="24"/>
  <p:tag name="SVT" val="FALSE"/>
  <p:tag name="NBP" val="1"/>
  <p:tag name="CVB" val="24"/>
  <p:tag name="SPT" val="FALSE"/>
  <p:tag name="CII" val="24"/>
</p:tagLst>
</file>

<file path=ppt/tags/tag2.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3.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4.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5.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6.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7.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ags/tag8.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10059</Words>
  <Application>Microsoft Office PowerPoint</Application>
  <PresentationFormat>Widescreen</PresentationFormat>
  <Paragraphs>369</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Chapter 1</vt:lpstr>
      <vt:lpstr>PowerPoint Presentation</vt:lpstr>
      <vt:lpstr>PowerPoint Presentation</vt:lpstr>
      <vt:lpstr>PowerPoint Presentation</vt:lpstr>
      <vt:lpstr>PowerPoint Presentation</vt:lpstr>
      <vt:lpstr>Definition of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Convenience         Hardware abstraction/Virtual  machine         Convenient programming     environment         Response time         Easy to use interface  Resource utilization/management  Protection </vt:lpstr>
      <vt:lpstr> User view           User Interface           Program development and execution           Accessing I/O operations           Accessing File systems           Error detection  System view   </vt:lpstr>
      <vt:lpstr>User View</vt:lpstr>
      <vt:lpstr>User View (Contd..)</vt:lpstr>
      <vt:lpstr>PowerPoint Presentation</vt:lpstr>
      <vt:lpstr>1. Resource Manager</vt:lpstr>
      <vt:lpstr>OS as a Resource Manager</vt:lpstr>
      <vt:lpstr>Resource Manager oriented OS names</vt:lpstr>
      <vt:lpstr>2. Control Program</vt:lpstr>
      <vt:lpstr>Control program oriented OS names</vt:lpstr>
      <vt:lpstr>3. Command Executer</vt:lpstr>
      <vt:lpstr>Command Executer oriented OS names</vt:lpstr>
      <vt:lpstr>Modern view: Virtual Machine (1)</vt:lpstr>
      <vt:lpstr>Modern view: Virtual Machine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Windows User</dc:creator>
  <cp:lastModifiedBy>ENAYA SINDWANI</cp:lastModifiedBy>
  <cp:revision>20</cp:revision>
  <dcterms:created xsi:type="dcterms:W3CDTF">2021-08-01T07:46:12Z</dcterms:created>
  <dcterms:modified xsi:type="dcterms:W3CDTF">2023-09-03T14:17:30Z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2A825CD6329A40E995F835FFF1AE2027</vt:lpwstr>
  </property>
  <property fmtid="{D5CDD505-2E9C-101B-9397-08002B2CF9AE}" pid="3" name="KSOProductBuildVer">
    <vt:lpwstr>1033-11.2.0.11417</vt:lpwstr>
  </property>
</Properties>
</file>