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B17CAA-642E-4B01-8F1F-5F25B278F6A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17CAA-642E-4B01-8F1F-5F25B278F6A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17CAA-642E-4B01-8F1F-5F25B278F6A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17CAA-642E-4B01-8F1F-5F25B278F6A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17CAA-642E-4B01-8F1F-5F25B278F6A1}"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B17CAA-642E-4B01-8F1F-5F25B278F6A1}"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B17CAA-642E-4B01-8F1F-5F25B278F6A1}"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B17CAA-642E-4B01-8F1F-5F25B278F6A1}"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17CAA-642E-4B01-8F1F-5F25B278F6A1}"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17CAA-642E-4B01-8F1F-5F25B278F6A1}"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17CAA-642E-4B01-8F1F-5F25B278F6A1}"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7052BB-6B45-46B3-B216-B65B31A68A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17CAA-642E-4B01-8F1F-5F25B278F6A1}"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052BB-6B45-46B3-B216-B65B31A68A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sana.com/resources/work-styles" TargetMode="External"/><Relationship Id="rId2" Type="http://schemas.openxmlformats.org/officeDocument/2006/relationships/hyperlink" Target="https://asana.com/resources/constructive-criticis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sana.com/resources/workflow-examp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sana.com/resources/improving-group-dynam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qsstudy.com/social-loaf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GROUP</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Stage 1: Forming stage</a:t>
            </a:r>
            <a:endParaRPr lang="en-US" sz="2800" dirty="0"/>
          </a:p>
        </p:txBody>
      </p:sp>
      <p:sp>
        <p:nvSpPr>
          <p:cNvPr id="3" name="Content Placeholder 2"/>
          <p:cNvSpPr>
            <a:spLocks noGrp="1"/>
          </p:cNvSpPr>
          <p:nvPr>
            <p:ph idx="1"/>
          </p:nvPr>
        </p:nvSpPr>
        <p:spPr/>
        <p:txBody>
          <a:bodyPr>
            <a:normAutofit lnSpcReduction="10000"/>
          </a:bodyPr>
          <a:lstStyle/>
          <a:p>
            <a:pPr algn="just" fontAlgn="auto"/>
            <a:r>
              <a:rPr lang="en-US" sz="2400" dirty="0">
                <a:latin typeface="Times New Roman" panose="02020603050405020304" pitchFamily="18" charset="0"/>
                <a:cs typeface="Times New Roman" panose="02020603050405020304" pitchFamily="18" charset="0"/>
              </a:rPr>
              <a:t>The first stage of group development is the forming stage. In this stage of group development, individual members are just getting to know each other and don’t have a group process yet. As a result, they're unsure of how they'll interact together. At this stage, the group isn’t very productive, as they're still getting acclimated and figuring out the role that each person will play on the team.</a:t>
            </a:r>
          </a:p>
          <a:p>
            <a:pPr algn="just" fontAlgn="auto"/>
            <a:r>
              <a:rPr lang="en-US" sz="2400" b="0" i="0" dirty="0">
                <a:effectLst/>
                <a:latin typeface="Times New Roman" panose="02020603050405020304" pitchFamily="18" charset="0"/>
                <a:cs typeface="Times New Roman" panose="02020603050405020304" pitchFamily="18" charset="0"/>
              </a:rPr>
              <a:t>This is a beginning stage and lasts only a few days (or weeks). Members begin by planning their work and their new roles. Moreover, the emotions here are positive. The groups should begin by learning about team processes in preparation for the rough times ahead.</a:t>
            </a:r>
            <a:endParaRPr lang="en-US" sz="2400" dirty="0">
              <a:latin typeface="Times New Roman" panose="02020603050405020304" pitchFamily="18" charset="0"/>
              <a:cs typeface="Times New Roman" panose="02020603050405020304" pitchFamily="18" charset="0"/>
            </a:endParaRPr>
          </a:p>
          <a:p>
            <a:pPr fontAlgn="auto"/>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Stage 2: Storming stage</a:t>
            </a:r>
            <a:endParaRPr lang="en-US" sz="2800" dirty="0"/>
          </a:p>
        </p:txBody>
      </p:sp>
      <p:sp>
        <p:nvSpPr>
          <p:cNvPr id="3" name="Content Placeholder 2"/>
          <p:cNvSpPr>
            <a:spLocks noGrp="1"/>
          </p:cNvSpPr>
          <p:nvPr>
            <p:ph idx="1"/>
          </p:nvPr>
        </p:nvSpPr>
        <p:spPr/>
        <p:txBody>
          <a:bodyPr>
            <a:normAutofit/>
          </a:bodyPr>
          <a:lstStyle/>
          <a:p>
            <a:pPr algn="just" fontAlgn="auto"/>
            <a:r>
              <a:rPr lang="en-US" sz="2000" dirty="0">
                <a:latin typeface="Times New Roman" panose="02020603050405020304" pitchFamily="18" charset="0"/>
                <a:cs typeface="Times New Roman" panose="02020603050405020304" pitchFamily="18" charset="0"/>
              </a:rPr>
              <a:t>The next stage of group development is the storming stage. In this stage, team members are in the process of learning how to work together. As team members begin collaborating, conflicts may arise, whether that’s from clashing personalities or opinions on how a project should progress.</a:t>
            </a:r>
          </a:p>
          <a:p>
            <a:pPr algn="just"/>
            <a:r>
              <a:rPr lang="en-US" sz="2000" b="0" i="0" dirty="0">
                <a:effectLst/>
                <a:latin typeface="Times New Roman" panose="02020603050405020304" pitchFamily="18" charset="0"/>
                <a:cs typeface="Times New Roman" panose="02020603050405020304" pitchFamily="18" charset="0"/>
              </a:rPr>
              <a:t>There exists a considerable amount of fights and arguments in this stage. People begin to feel the stress of frustration, resentment, and anger. Moreover, as the problem festers, the job remains undone.</a:t>
            </a:r>
          </a:p>
          <a:p>
            <a:pPr algn="just"/>
            <a:r>
              <a:rPr lang="en-US" sz="2000" b="0" i="0" dirty="0">
                <a:effectLst/>
                <a:latin typeface="Times New Roman" panose="02020603050405020304" pitchFamily="18" charset="0"/>
                <a:cs typeface="Times New Roman" panose="02020603050405020304" pitchFamily="18" charset="0"/>
              </a:rPr>
              <a:t>Managers also experience frustration and are worried about the situation, thereby, are tempted to intervene. Members experience a drastic emotional roller coaster from elation to depression.</a:t>
            </a:r>
          </a:p>
          <a:p>
            <a:pPr algn="just"/>
            <a:r>
              <a:rPr lang="en-US" sz="2000" b="0" i="0" dirty="0">
                <a:effectLst/>
                <a:latin typeface="Times New Roman" panose="02020603050405020304" pitchFamily="18" charset="0"/>
                <a:cs typeface="Times New Roman" panose="02020603050405020304" pitchFamily="18" charset="0"/>
              </a:rPr>
              <a:t>Moreover, the situation seems bleak. Usually, the storming period may last 1-2 months. Also, without effective training and support, the team may experience retarded growth.</a:t>
            </a:r>
          </a:p>
          <a:p>
            <a:pPr fontAlgn="auto"/>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Stage 3: Norming stage</a:t>
            </a:r>
            <a:endParaRPr lang="en-US" sz="2800" dirty="0"/>
          </a:p>
        </p:txBody>
      </p:sp>
      <p:sp>
        <p:nvSpPr>
          <p:cNvPr id="3" name="Content Placeholder 2"/>
          <p:cNvSpPr>
            <a:spLocks noGrp="1"/>
          </p:cNvSpPr>
          <p:nvPr>
            <p:ph idx="1"/>
          </p:nvPr>
        </p:nvSpPr>
        <p:spPr/>
        <p:txBody>
          <a:bodyPr>
            <a:normAutofit/>
          </a:bodyPr>
          <a:lstStyle/>
          <a:p>
            <a:pPr algn="just" fontAlgn="auto"/>
            <a:r>
              <a:rPr lang="en-US" sz="2000" dirty="0">
                <a:latin typeface="Times New Roman" panose="02020603050405020304" pitchFamily="18" charset="0"/>
                <a:cs typeface="Times New Roman" panose="02020603050405020304" pitchFamily="18" charset="0"/>
              </a:rPr>
              <a:t>This is the stage when things begin to settle down as your team finds their groove. As they grow more comfortable working together, team members are more comfortable asking for help completing a task or getting </a:t>
            </a:r>
            <a:r>
              <a:rPr lang="en-US" sz="2000" dirty="0">
                <a:latin typeface="Times New Roman" panose="02020603050405020304" pitchFamily="18" charset="0"/>
                <a:cs typeface="Times New Roman" panose="02020603050405020304" pitchFamily="18" charset="0"/>
                <a:hlinkClick r:id="rId2"/>
              </a:rPr>
              <a:t>constructive feedback</a:t>
            </a:r>
            <a:r>
              <a:rPr lang="en-US" sz="2000" dirty="0">
                <a:latin typeface="Times New Roman" panose="02020603050405020304" pitchFamily="18" charset="0"/>
                <a:cs typeface="Times New Roman" panose="02020603050405020304" pitchFamily="18" charset="0"/>
              </a:rPr>
              <a:t>. Your team starts to increase their productivity at this stage as they become more familiar with their teammates and their </a:t>
            </a:r>
            <a:r>
              <a:rPr lang="en-US" sz="2000" dirty="0">
                <a:latin typeface="Times New Roman" panose="02020603050405020304" pitchFamily="18" charset="0"/>
                <a:cs typeface="Times New Roman" panose="02020603050405020304" pitchFamily="18" charset="0"/>
                <a:hlinkClick r:id="rId3"/>
              </a:rPr>
              <a:t>working styles</a:t>
            </a:r>
            <a:r>
              <a:rPr lang="en-US" sz="2000" dirty="0">
                <a:latin typeface="Times New Roman" panose="02020603050405020304" pitchFamily="18" charset="0"/>
                <a:cs typeface="Times New Roman" panose="02020603050405020304" pitchFamily="18" charset="0"/>
              </a:rPr>
              <a:t>.</a:t>
            </a:r>
          </a:p>
          <a:p>
            <a:pPr algn="just"/>
            <a:r>
              <a:rPr lang="en-US" sz="2000" b="0" i="0" dirty="0">
                <a:effectLst/>
                <a:latin typeface="Times New Roman" panose="02020603050405020304" pitchFamily="18" charset="0"/>
                <a:cs typeface="Times New Roman" panose="02020603050405020304" pitchFamily="18" charset="0"/>
              </a:rPr>
              <a:t>In the norming stage, the group works through individual and social issues. The group establishes its own norms of </a:t>
            </a:r>
            <a:r>
              <a:rPr lang="en-US" sz="2000" b="0" i="0" dirty="0" err="1">
                <a:effectLst/>
                <a:latin typeface="Times New Roman" panose="02020603050405020304" pitchFamily="18" charset="0"/>
                <a:cs typeface="Times New Roman" panose="02020603050405020304" pitchFamily="18" charset="0"/>
              </a:rPr>
              <a:t>behaviour</a:t>
            </a:r>
            <a:r>
              <a:rPr lang="en-US" sz="2000" b="0" i="0" dirty="0">
                <a:effectLst/>
                <a:latin typeface="Times New Roman" panose="02020603050405020304" pitchFamily="18" charset="0"/>
                <a:cs typeface="Times New Roman" panose="02020603050405020304" pitchFamily="18" charset="0"/>
              </a:rPr>
              <a:t> and begin to trust each other. Moreover, as the group develops interpersonal skills, it becomes all the more skilled.</a:t>
            </a:r>
          </a:p>
          <a:p>
            <a:pPr algn="just"/>
            <a:r>
              <a:rPr lang="en-US" sz="2000" b="0" i="0" dirty="0">
                <a:effectLst/>
                <a:latin typeface="Times New Roman" panose="02020603050405020304" pitchFamily="18" charset="0"/>
                <a:cs typeface="Times New Roman" panose="02020603050405020304" pitchFamily="18" charset="0"/>
              </a:rPr>
              <a:t>Members begin the art and knack of problem-solving. They also cross-train and learn new and adequate job skills. This stage usually lasts for 4-12 months.</a:t>
            </a:r>
          </a:p>
          <a:p>
            <a:pPr fontAlgn="auto"/>
            <a:endParaRPr lang="en-US" sz="1800" dirty="0"/>
          </a:p>
          <a:p>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Stage 4: Performing stage</a:t>
            </a:r>
            <a:endParaRPr lang="en-US" sz="2800" dirty="0"/>
          </a:p>
        </p:txBody>
      </p:sp>
      <p:sp>
        <p:nvSpPr>
          <p:cNvPr id="3" name="Content Placeholder 2"/>
          <p:cNvSpPr>
            <a:spLocks noGrp="1"/>
          </p:cNvSpPr>
          <p:nvPr>
            <p:ph idx="1"/>
          </p:nvPr>
        </p:nvSpPr>
        <p:spPr/>
        <p:txBody>
          <a:bodyPr>
            <a:normAutofit/>
          </a:bodyPr>
          <a:lstStyle/>
          <a:p>
            <a:pPr algn="just" fontAlgn="auto"/>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In this stage, the group is ready to begin performing its respective task and assigned jobs. In this stage, the group has become well acquainted with one another and has clarity with regard to what needs to and has to be done. The performing stage begins when the group is comfortable to work and ends when the job is completed.</a:t>
            </a:r>
          </a:p>
          <a:p>
            <a:pPr algn="just" fontAlgn="auto"/>
            <a:r>
              <a:rPr lang="en-US" sz="2000" dirty="0">
                <a:latin typeface="Times New Roman" panose="02020603050405020304" pitchFamily="18" charset="0"/>
                <a:cs typeface="Times New Roman" panose="02020603050405020304" pitchFamily="18" charset="0"/>
              </a:rPr>
              <a:t>At this stage, your team has reached cohesion with team processes and team members are working together at their highest potential. Your team follows established </a:t>
            </a:r>
            <a:r>
              <a:rPr lang="en-US" sz="2000" dirty="0">
                <a:latin typeface="Times New Roman" panose="02020603050405020304" pitchFamily="18" charset="0"/>
                <a:cs typeface="Times New Roman" panose="02020603050405020304" pitchFamily="18" charset="0"/>
                <a:hlinkClick r:id="rId2"/>
              </a:rPr>
              <a:t>workflows</a:t>
            </a:r>
            <a:r>
              <a:rPr lang="en-US" sz="2000" dirty="0">
                <a:latin typeface="Times New Roman" panose="02020603050405020304" pitchFamily="18" charset="0"/>
                <a:cs typeface="Times New Roman" panose="02020603050405020304" pitchFamily="18" charset="0"/>
              </a:rPr>
              <a:t> to achieve the team’s goals and group members feel as if they have a common goal to reach together. This is the ideal stage of group development. As a team lead, it’s your goal to get your team to this stage as quickly as possible. We discuss more about how to get your team to this point below.</a:t>
            </a:r>
          </a:p>
          <a:p>
            <a:pPr fontAlgn="auto"/>
            <a:endParaRPr lang="en-US" sz="1500"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1143000"/>
          </a:xfrm>
        </p:spPr>
        <p:txBody>
          <a:bodyPr>
            <a:normAutofit fontScale="90000"/>
          </a:bodyPr>
          <a:lstStyle/>
          <a:p>
            <a:pPr algn="l"/>
            <a:r>
              <a:rPr lang="en-US" sz="3100" b="1" dirty="0">
                <a:latin typeface="Times New Roman" panose="02020603050405020304" pitchFamily="18" charset="0"/>
                <a:cs typeface="Times New Roman" panose="02020603050405020304" pitchFamily="18" charset="0"/>
              </a:rPr>
              <a:t>Stage 5: Adjourning stage</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lgn="just" fontAlgn="auto"/>
            <a:r>
              <a:rPr lang="en-US" sz="2000" b="0" i="0" dirty="0">
                <a:effectLst/>
                <a:latin typeface="Times New Roman" panose="02020603050405020304" pitchFamily="18" charset="0"/>
                <a:cs typeface="Times New Roman" panose="02020603050405020304" pitchFamily="18" charset="0"/>
              </a:rPr>
              <a:t>Post the performing stage, the group is adjourned. The adjourning stage ends the process of group formation. Because the group is adjourned once the task that is assigned to the group is completed.</a:t>
            </a:r>
          </a:p>
          <a:p>
            <a:pPr algn="just" fontAlgn="auto"/>
            <a:r>
              <a:rPr lang="en-US" sz="2000" dirty="0">
                <a:latin typeface="Times New Roman" panose="02020603050405020304" pitchFamily="18" charset="0"/>
                <a:cs typeface="Times New Roman" panose="02020603050405020304" pitchFamily="18" charset="0"/>
              </a:rPr>
              <a:t>The fifth stage of group development, also known as the mourning stage, is the final stage a team will go through. After a project is over or if a team is disbanded, team members who worked together will go into a small mourning period. Group members may have a hard time working with other groups as they had strong </a:t>
            </a:r>
            <a:r>
              <a:rPr lang="en-US" sz="2000" dirty="0">
                <a:latin typeface="Times New Roman" panose="02020603050405020304" pitchFamily="18" charset="0"/>
                <a:cs typeface="Times New Roman" panose="02020603050405020304" pitchFamily="18" charset="0"/>
                <a:hlinkClick r:id="rId2"/>
              </a:rPr>
              <a:t>group dynamics</a:t>
            </a:r>
            <a:r>
              <a:rPr lang="en-US" sz="2000" dirty="0">
                <a:latin typeface="Times New Roman" panose="02020603050405020304" pitchFamily="18" charset="0"/>
                <a:cs typeface="Times New Roman" panose="02020603050405020304" pitchFamily="18" charset="0"/>
              </a:rPr>
              <a:t> with their previous team. This is also the time in which teams can celebrate everything they have achieved together. Take the time to reflect on your achievements and remind your team why they’re doing what they do. This is also a great opportunity to recognize and praise the talents of specific team members.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cap="all" dirty="0"/>
            </a:br>
            <a:r>
              <a:rPr lang="en-US" b="1" dirty="0"/>
              <a:t>Elements or Properties of Group</a:t>
            </a:r>
            <a:br>
              <a:rPr lang="en-US" b="1" dirty="0"/>
            </a:br>
            <a:endParaRPr lang="en-US" dirty="0"/>
          </a:p>
        </p:txBody>
      </p:sp>
      <p:sp>
        <p:nvSpPr>
          <p:cNvPr id="3" name="Content Placeholder 2"/>
          <p:cNvSpPr>
            <a:spLocks noGrp="1"/>
          </p:cNvSpPr>
          <p:nvPr>
            <p:ph idx="1"/>
          </p:nvPr>
        </p:nvSpPr>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1. Role:</a:t>
            </a:r>
            <a:r>
              <a:rPr lang="en-US" sz="2000" dirty="0">
                <a:latin typeface="Times New Roman" panose="02020603050405020304" pitchFamily="18" charset="0"/>
                <a:cs typeface="Times New Roman" panose="02020603050405020304" pitchFamily="18" charset="0"/>
              </a:rPr>
              <a:t> The role is a set of expected behavior patterns attributed to someone occupying a given position in a social unit.</a:t>
            </a:r>
          </a:p>
          <a:p>
            <a:pPr algn="just"/>
            <a:r>
              <a:rPr lang="en-US" sz="2000" b="1" dirty="0">
                <a:latin typeface="Times New Roman" panose="02020603050405020304" pitchFamily="18" charset="0"/>
                <a:cs typeface="Times New Roman" panose="02020603050405020304" pitchFamily="18" charset="0"/>
              </a:rPr>
              <a:t>Role identity:</a:t>
            </a:r>
            <a:r>
              <a:rPr lang="en-US" sz="2000" dirty="0">
                <a:latin typeface="Times New Roman" panose="02020603050405020304" pitchFamily="18" charset="0"/>
                <a:cs typeface="Times New Roman" panose="02020603050405020304" pitchFamily="18" charset="0"/>
              </a:rPr>
              <a:t> Attitudes and actual behaviors consistent with a role, and they create the role identity. People have the ability to shift roles rapidly where they recognize that a situation and its demands clearly require major changes. For instance, when reunion stewards were promoted to supervisory positions it was found that their attitudes changed from reunion to management within a few months of their promotion. When this promotion had to he rescind later because of economic difficulties in the firm, it was found that the demoted supervisors had once again adopted their pro-union attitude.</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Roles Expectation:</a:t>
            </a:r>
            <a:r>
              <a:rPr lang="en-US" sz="2000" dirty="0">
                <a:latin typeface="Times New Roman" panose="02020603050405020304" pitchFamily="18" charset="0"/>
                <a:cs typeface="Times New Roman" panose="02020603050405020304" pitchFamily="18" charset="0"/>
              </a:rPr>
              <a:t> Roles expectations are defined as the way others believe you should act in a given situation. It can be helpful to look at the topic of role expectations from the perspective of the psychological contract-an unwritten agreement that exists between employees and their employer. If management is derelict in keeping up its part of the bargain, we can expect negative repercussions on employee performance and satisfaction.</a:t>
            </a:r>
          </a:p>
          <a:p>
            <a:endParaRPr lang="en-US" dirty="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Role conflict:</a:t>
            </a:r>
            <a:r>
              <a:rPr lang="en-US" sz="2000" dirty="0">
                <a:latin typeface="Times New Roman" panose="02020603050405020304" pitchFamily="18" charset="0"/>
                <a:cs typeface="Times New Roman" panose="02020603050405020304" pitchFamily="18" charset="0"/>
              </a:rPr>
              <a:t> When others have different perception or expectations of a person’s role, that person tends to experience role conflict. Such conflict makes it difficult to meet one set of expectations without rejecting another. A company president faced role Conflict, for example, when she learned that both the controller and the personnel director wanted her to allocate the new organizational planning function to their departments.</a:t>
            </a:r>
          </a:p>
          <a:p>
            <a:pPr algn="just"/>
            <a:r>
              <a:rPr lang="en-US" sz="2000" b="1" dirty="0">
                <a:latin typeface="Times New Roman" panose="02020603050405020304" pitchFamily="18" charset="0"/>
                <a:cs typeface="Times New Roman" panose="02020603050405020304" pitchFamily="18" charset="0"/>
              </a:rPr>
              <a:t>Role ambiguity:</a:t>
            </a:r>
            <a:r>
              <a:rPr lang="en-US" sz="2000" dirty="0">
                <a:latin typeface="Times New Roman" panose="02020603050405020304" pitchFamily="18" charset="0"/>
                <a:cs typeface="Times New Roman" panose="02020603050405020304" pitchFamily="18" charset="0"/>
              </a:rPr>
              <a:t> When the role is inadequately defined or is substantially unknown, role ambiguity exists, because people are not sure how they should act in situations of this </a:t>
            </a:r>
            <a:r>
              <a:rPr lang="en-US" sz="2000" baseline="30000"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ype. When role conflict and role ambiguity exist, job satisfaction and organizational commitment will likely decline. On the other hand, employees to be more satisfied With their jobs when their roles are clearly defined by job descriptions and statements of performance expectations</a:t>
            </a:r>
          </a:p>
          <a:p>
            <a:endParaRPr lang="en-US" sz="1500"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2 .Norms</a:t>
            </a:r>
            <a:r>
              <a:rPr lang="en-US" sz="2000" dirty="0">
                <a:latin typeface="Times New Roman" panose="02020603050405020304" pitchFamily="18" charset="0"/>
                <a:cs typeface="Times New Roman" panose="02020603050405020304" pitchFamily="18" charset="0"/>
              </a:rPr>
              <a:t>: Norms is an acceptable standard of behavior within a group that are shared by the group members. It tells the member what they ought and ought not to do under certain circumstances. From individual sub point, they tell what is expected of you in the certain situation. When agreed to. and accepted by the group, norms act as a means of influencing the behavior of group members with a minimum of external control .norms differ among groups .communities and societies but they all have them.</a:t>
            </a:r>
          </a:p>
          <a:p>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Common Classes of norms:</a:t>
            </a:r>
            <a:r>
              <a:rPr lang="en-US" sz="2000" dirty="0">
                <a:latin typeface="Times New Roman" panose="02020603050405020304" pitchFamily="18" charset="0"/>
                <a:cs typeface="Times New Roman" panose="02020603050405020304" pitchFamily="18" charset="0"/>
              </a:rPr>
              <a:t> There are some common classes of norms that appear in the most workgroup. Such as:</a:t>
            </a:r>
          </a:p>
          <a:p>
            <a:pPr algn="just"/>
            <a:r>
              <a:rPr lang="en-US" sz="2000" u="sng" dirty="0">
                <a:latin typeface="Times New Roman" panose="02020603050405020304" pitchFamily="18" charset="0"/>
                <a:cs typeface="Times New Roman" panose="02020603050405020304" pitchFamily="18" charset="0"/>
              </a:rPr>
              <a:t>Performance norms</a:t>
            </a:r>
            <a:r>
              <a:rPr lang="en-US" sz="2000" dirty="0">
                <a:latin typeface="Times New Roman" panose="02020603050405020304" pitchFamily="18" charset="0"/>
                <a:cs typeface="Times New Roman" panose="02020603050405020304" pitchFamily="18" charset="0"/>
              </a:rPr>
              <a:t>: Here workgroups typically provide their members with explicit cues on how hard they should work. how to get the job done.</a:t>
            </a:r>
          </a:p>
          <a:p>
            <a:pPr algn="just"/>
            <a:r>
              <a:rPr lang="en-US" sz="2000" u="sng" dirty="0">
                <a:latin typeface="Times New Roman" panose="02020603050405020304" pitchFamily="18" charset="0"/>
                <a:cs typeface="Times New Roman" panose="02020603050405020304" pitchFamily="18" charset="0"/>
              </a:rPr>
              <a:t>Appearance norms</a:t>
            </a:r>
            <a:r>
              <a:rPr lang="en-US" sz="2000" dirty="0">
                <a:latin typeface="Times New Roman" panose="02020603050405020304" pitchFamily="18" charset="0"/>
                <a:cs typeface="Times New Roman" panose="02020603050405020304" pitchFamily="18" charset="0"/>
              </a:rPr>
              <a:t>: A second category encompasses appearance norms. This includes things like appropriate dress. loyalty to the workgroup or organization, when to look busy, and when it is acceptable</a:t>
            </a:r>
          </a:p>
          <a:p>
            <a:pPr algn="just"/>
            <a:r>
              <a:rPr lang="en-US" sz="2000" u="sng" dirty="0">
                <a:latin typeface="Times New Roman" panose="02020603050405020304" pitchFamily="18" charset="0"/>
                <a:cs typeface="Times New Roman" panose="02020603050405020304" pitchFamily="18" charset="0"/>
              </a:rPr>
              <a:t>Arrangement norms</a:t>
            </a:r>
            <a:r>
              <a:rPr lang="en-US" sz="2000" dirty="0">
                <a:latin typeface="Times New Roman" panose="02020603050405020304" pitchFamily="18" charset="0"/>
                <a:cs typeface="Times New Roman" panose="02020603050405020304" pitchFamily="18" charset="0"/>
              </a:rPr>
              <a:t>: These norms come from informal work groups and primarily regulate social interactions within the group.</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latin typeface="Times New Roman" panose="02020603050405020304" pitchFamily="18" charset="0"/>
                <a:cs typeface="Times New Roman" panose="02020603050405020304" pitchFamily="18" charset="0"/>
              </a:rPr>
              <a:t>Definition of Group</a:t>
            </a:r>
          </a:p>
        </p:txBody>
      </p:sp>
      <p:sp>
        <p:nvSpPr>
          <p:cNvPr id="3" name="Content Placeholder 2"/>
          <p:cNvSpPr>
            <a:spLocks noGrp="1"/>
          </p:cNvSpPr>
          <p:nvPr>
            <p:ph idx="1"/>
          </p:nvPr>
        </p:nvSpPr>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A group is a collection of individuals who interact with each other such that</a:t>
            </a:r>
          </a:p>
          <a:p>
            <a:pPr algn="just">
              <a:buNone/>
            </a:pPr>
            <a:r>
              <a:rPr lang="en-US" sz="2000" dirty="0">
                <a:latin typeface="Times New Roman" panose="02020603050405020304" pitchFamily="18" charset="0"/>
                <a:cs typeface="Times New Roman" panose="02020603050405020304" pitchFamily="18" charset="0"/>
              </a:rPr>
              <a:t>one person’s actions have an impact on the others. In other words, a group is</a:t>
            </a:r>
          </a:p>
          <a:p>
            <a:pPr algn="just">
              <a:buNone/>
            </a:pPr>
            <a:r>
              <a:rPr lang="en-US" sz="2000" dirty="0">
                <a:latin typeface="Times New Roman" panose="02020603050405020304" pitchFamily="18" charset="0"/>
                <a:cs typeface="Times New Roman" panose="02020603050405020304" pitchFamily="18" charset="0"/>
              </a:rPr>
              <a:t>defined as two or more individuals, interacting and interdependent, who have</a:t>
            </a:r>
          </a:p>
          <a:p>
            <a:pPr algn="just">
              <a:buNone/>
            </a:pPr>
            <a:r>
              <a:rPr lang="en-US" sz="2000" dirty="0">
                <a:latin typeface="Times New Roman" panose="02020603050405020304" pitchFamily="18" charset="0"/>
                <a:cs typeface="Times New Roman" panose="02020603050405020304" pitchFamily="18" charset="0"/>
              </a:rPr>
              <a:t>come together to achieve particular objectives.  Group can be defined as a</a:t>
            </a:r>
          </a:p>
          <a:p>
            <a:pPr algn="just">
              <a:buNone/>
            </a:pPr>
            <a:r>
              <a:rPr lang="en-US" sz="2000" dirty="0">
                <a:latin typeface="Times New Roman" panose="02020603050405020304" pitchFamily="18" charset="0"/>
                <a:cs typeface="Times New Roman" panose="02020603050405020304" pitchFamily="18" charset="0"/>
              </a:rPr>
              <a:t>collection of individuals who have regular contact and frequent interaction,</a:t>
            </a:r>
          </a:p>
          <a:p>
            <a:pPr algn="just">
              <a:buNone/>
            </a:pPr>
            <a:r>
              <a:rPr lang="en-US" sz="2000" dirty="0">
                <a:latin typeface="Times New Roman" panose="02020603050405020304" pitchFamily="18" charset="0"/>
                <a:cs typeface="Times New Roman" panose="02020603050405020304" pitchFamily="18" charset="0"/>
              </a:rPr>
              <a:t>mutual influence, the common feeling of camaraderie, and who work together</a:t>
            </a:r>
          </a:p>
          <a:p>
            <a:pPr algn="just">
              <a:buNone/>
            </a:pPr>
            <a:r>
              <a:rPr lang="en-US" sz="2000" dirty="0">
                <a:latin typeface="Times New Roman" panose="02020603050405020304" pitchFamily="18" charset="0"/>
                <a:cs typeface="Times New Roman" panose="02020603050405020304" pitchFamily="18" charset="0"/>
              </a:rPr>
              <a:t>to achieve a common set of goals.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3 .Status</a:t>
            </a:r>
            <a:r>
              <a:rPr lang="en-US" sz="2000" dirty="0">
                <a:latin typeface="Times New Roman" panose="02020603050405020304" pitchFamily="18" charset="0"/>
                <a:cs typeface="Times New Roman" panose="02020603050405020304" pitchFamily="18" charset="0"/>
              </a:rPr>
              <a:t>: The status that is, a socially defined position or rank is given to group or group’s member by others permeates every society. Evan the smallest group will develop roles, rights, and rituals to differentiate its members. Status is an important factor in understanding human behavior because it is a significant motivator and has major behavioral consequences when individuals perceive a. the disparity between what they believe their status to be what others perceive it to be.</a:t>
            </a:r>
          </a:p>
          <a:p>
            <a:pPr algn="just">
              <a:buNone/>
            </a:pPr>
            <a:r>
              <a:rPr lang="en-US" sz="2000" b="1" dirty="0">
                <a:latin typeface="Times New Roman" panose="02020603050405020304" pitchFamily="18" charset="0"/>
                <a:cs typeface="Times New Roman" panose="02020603050405020304" pitchFamily="18" charset="0"/>
              </a:rPr>
              <a:t>4 .Size</a:t>
            </a:r>
            <a:r>
              <a:rPr lang="en-US" sz="2000" dirty="0">
                <a:latin typeface="Times New Roman" panose="02020603050405020304" pitchFamily="18" charset="0"/>
                <a:cs typeface="Times New Roman" panose="02020603050405020304" pitchFamily="18" charset="0"/>
              </a:rPr>
              <a:t>: The size of a group affects the group’s overall behavior. The impact of size on a group’s performance depends on the type of task in which the group is engaged. In an organization, the group can be formed either large or smaller</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ln>
            <a:solidFill>
              <a:schemeClr val="accent1"/>
            </a:solidFill>
          </a:ln>
        </p:spPr>
        <p:txBody>
          <a:bodyPr>
            <a:normAutofit/>
          </a:bodyPr>
          <a:lstStyle/>
          <a:p>
            <a:pPr algn="just"/>
            <a:r>
              <a:rPr lang="en-US" sz="2000" b="1" dirty="0">
                <a:latin typeface="Times New Roman" panose="02020603050405020304" pitchFamily="18" charset="0"/>
                <a:cs typeface="Times New Roman" panose="02020603050405020304" pitchFamily="18" charset="0"/>
              </a:rPr>
              <a:t>Smaller group:</a:t>
            </a:r>
            <a:r>
              <a:rPr lang="en-US" sz="2000" dirty="0">
                <a:latin typeface="Times New Roman" panose="02020603050405020304" pitchFamily="18" charset="0"/>
                <a:cs typeface="Times New Roman" panose="02020603050405020304" pitchFamily="18" charset="0"/>
              </a:rPr>
              <a:t> In smaller groups- those are faster at completing tasks that are large ones and that individuals perform better in smaller groups than in large ones. Those are better at doing something productive with that input.</a:t>
            </a:r>
          </a:p>
          <a:p>
            <a:pPr algn="just"/>
            <a:r>
              <a:rPr lang="en-US" sz="2000" b="1" dirty="0">
                <a:latin typeface="Times New Roman" panose="02020603050405020304" pitchFamily="18" charset="0"/>
                <a:cs typeface="Times New Roman" panose="02020603050405020304" pitchFamily="18" charset="0"/>
              </a:rPr>
              <a:t>Large group:</a:t>
            </a:r>
            <a:r>
              <a:rPr lang="en-US" sz="2000" dirty="0">
                <a:latin typeface="Times New Roman" panose="02020603050405020304" pitchFamily="18" charset="0"/>
                <a:cs typeface="Times New Roman" panose="02020603050405020304" pitchFamily="18" charset="0"/>
              </a:rPr>
              <a:t> Large groups- those with a dozen or more members- are good for gaining diverse input. So if the goal of the group is fact-finding, large groups should be more effective. However, for groups engaged in problem-solving, large groups consistently get better marks than their smaller counterparts. One of the most important findings related to the size of a group has been labeled </a:t>
            </a:r>
            <a:r>
              <a:rPr lang="en-US" sz="2000" dirty="0">
                <a:latin typeface="Times New Roman" panose="02020603050405020304" pitchFamily="18" charset="0"/>
                <a:cs typeface="Times New Roman" panose="02020603050405020304" pitchFamily="18" charset="0"/>
                <a:hlinkClick r:id="rId2"/>
              </a:rPr>
              <a:t>social loafing</a:t>
            </a:r>
            <a:r>
              <a:rPr lang="en-US" sz="2000" dirty="0">
                <a:latin typeface="Times New Roman" panose="02020603050405020304" pitchFamily="18" charset="0"/>
                <a:cs typeface="Times New Roman" panose="02020603050405020304" pitchFamily="18" charset="0"/>
              </a:rPr>
              <a:t>. Social loafing is the tendency for ‘individuals to expend less effort when working collectively when working individually.</a:t>
            </a:r>
          </a:p>
          <a:p>
            <a:pPr algn="just"/>
            <a:endParaRPr lang="en-US" sz="20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5 . Cohesiveness</a:t>
            </a:r>
            <a:r>
              <a:rPr lang="en-US" sz="2000" dirty="0">
                <a:latin typeface="Times New Roman" panose="02020603050405020304" pitchFamily="18" charset="0"/>
                <a:cs typeface="Times New Roman" panose="02020603050405020304" pitchFamily="18" charset="0"/>
              </a:rPr>
              <a:t>: Group differs in their cohesiveness- that is, the degree to which members are attracted to each other and are motivated to stay in the groups. For instances, some work groups are cohesive because the members have spent a great deal of time together, or the group’s small size facilities high interaction, or the group has experienced external threats that have brought members closer together. Cohesiveness is important because it has been found to be related to group productivity.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09C3-484F-ADA8-37EE-F2DAF15BA1AA}"/>
              </a:ext>
            </a:extLst>
          </p:cNvPr>
          <p:cNvSpPr>
            <a:spLocks noGrp="1"/>
          </p:cNvSpPr>
          <p:nvPr>
            <p:ph type="ctrTitle"/>
          </p:nvPr>
        </p:nvSpPr>
        <p:spPr>
          <a:xfrm>
            <a:off x="304800" y="533401"/>
            <a:ext cx="8153400" cy="761999"/>
          </a:xfrm>
        </p:spPr>
        <p:txBody>
          <a:bodyPr>
            <a:normAutofit fontScale="90000"/>
          </a:bodyPr>
          <a:lstStyle/>
          <a:p>
            <a:r>
              <a:rPr lang="en-US" b="1" dirty="0">
                <a:latin typeface="Times New Roman" panose="02020603050405020304" pitchFamily="18" charset="0"/>
                <a:cs typeface="Times New Roman" panose="02020603050405020304" pitchFamily="18" charset="0"/>
              </a:rPr>
              <a:t>Group Decision Making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5E8E248-C135-FB4A-949D-7937710F5924}"/>
              </a:ext>
            </a:extLst>
          </p:cNvPr>
          <p:cNvSpPr>
            <a:spLocks noGrp="1"/>
          </p:cNvSpPr>
          <p:nvPr>
            <p:ph type="subTitle" idx="1"/>
          </p:nvPr>
        </p:nvSpPr>
        <p:spPr>
          <a:xfrm>
            <a:off x="609600" y="1600200"/>
            <a:ext cx="8077200" cy="4953000"/>
          </a:xfrm>
        </p:spPr>
        <p:txBody>
          <a:bodyPr>
            <a:normAutofit/>
          </a:bodyPr>
          <a:lstStyle/>
          <a:p>
            <a:pPr algn="just"/>
            <a:r>
              <a:rPr lang="en-US" sz="2200" dirty="0">
                <a:solidFill>
                  <a:schemeClr val="tx1"/>
                </a:solidFill>
                <a:latin typeface="Times New Roman" panose="02020603050405020304" pitchFamily="18" charset="0"/>
                <a:cs typeface="Times New Roman" panose="02020603050405020304" pitchFamily="18" charset="0"/>
              </a:rPr>
              <a:t>Because the performance of a group involves taking into account the needs and opinions of every group member, being able to come to an equitable decision as efficiently as possible is important for the functioning of the group. There are a variety of ways to make decisions as a group; the </a:t>
            </a:r>
            <a:r>
              <a:rPr lang="en-US" sz="2200" i="1" dirty="0">
                <a:solidFill>
                  <a:schemeClr val="tx1"/>
                </a:solidFill>
                <a:latin typeface="Times New Roman" panose="02020603050405020304" pitchFamily="18" charset="0"/>
                <a:cs typeface="Times New Roman" panose="02020603050405020304" pitchFamily="18" charset="0"/>
              </a:rPr>
              <a:t>seven-step decision-making model </a:t>
            </a:r>
            <a:r>
              <a:rPr lang="en-US" sz="2200" dirty="0">
                <a:solidFill>
                  <a:schemeClr val="tx1"/>
                </a:solidFill>
                <a:latin typeface="Times New Roman" panose="02020603050405020304" pitchFamily="18" charset="0"/>
                <a:cs typeface="Times New Roman" panose="02020603050405020304" pitchFamily="18" charset="0"/>
              </a:rPr>
              <a:t>presented below offers an effective structure for choosing an appropriate course of action for a particular task or project. It can also be an effective method for dealing with a problem or interpersonal conflict that arises within the group.</a:t>
            </a:r>
          </a:p>
          <a:p>
            <a:endParaRPr lang="en-IN" dirty="0"/>
          </a:p>
        </p:txBody>
      </p:sp>
    </p:spTree>
    <p:extLst>
      <p:ext uri="{BB962C8B-B14F-4D97-AF65-F5344CB8AC3E}">
        <p14:creationId xmlns:p14="http://schemas.microsoft.com/office/powerpoint/2010/main" val="1561254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83FE-34B0-2E1E-58AE-AFECCA613008}"/>
              </a:ext>
            </a:extLst>
          </p:cNvPr>
          <p:cNvSpPr>
            <a:spLocks noGrp="1"/>
          </p:cNvSpPr>
          <p:nvPr>
            <p:ph type="ctrTitle"/>
          </p:nvPr>
        </p:nvSpPr>
        <p:spPr>
          <a:xfrm>
            <a:off x="457200" y="533401"/>
            <a:ext cx="8153400" cy="533399"/>
          </a:xfrm>
        </p:spPr>
        <p:txBody>
          <a:bodyPr>
            <a:normAutofit fontScale="90000"/>
          </a:bodyPr>
          <a:lstStyle/>
          <a:p>
            <a:endParaRPr lang="en-IN" dirty="0"/>
          </a:p>
        </p:txBody>
      </p:sp>
      <p:sp>
        <p:nvSpPr>
          <p:cNvPr id="3" name="Subtitle 2">
            <a:extLst>
              <a:ext uri="{FF2B5EF4-FFF2-40B4-BE49-F238E27FC236}">
                <a16:creationId xmlns:a16="http://schemas.microsoft.com/office/drawing/2014/main" id="{EB3472ED-53A3-AE38-385C-93EEEC4616CD}"/>
              </a:ext>
            </a:extLst>
          </p:cNvPr>
          <p:cNvSpPr>
            <a:spLocks noGrp="1"/>
          </p:cNvSpPr>
          <p:nvPr>
            <p:ph type="subTitle" idx="1"/>
          </p:nvPr>
        </p:nvSpPr>
        <p:spPr>
          <a:xfrm>
            <a:off x="533400" y="1523999"/>
            <a:ext cx="8077200" cy="4800599"/>
          </a:xfrm>
        </p:spPr>
        <p:txBody>
          <a:bodyPr>
            <a:normAutofit fontScale="77500" lnSpcReduction="20000"/>
          </a:bodyPr>
          <a:lstStyle/>
          <a:p>
            <a:pPr marL="514350" indent="-514350" algn="just">
              <a:buFont typeface="+mj-lt"/>
              <a:buAutoNum type="arabicPeriod"/>
            </a:pPr>
            <a:r>
              <a:rPr lang="en-US" sz="2900" b="1" dirty="0">
                <a:solidFill>
                  <a:schemeClr val="tx1"/>
                </a:solidFill>
                <a:latin typeface="Times New Roman" panose="02020603050405020304" pitchFamily="18" charset="0"/>
                <a:cs typeface="Times New Roman" panose="02020603050405020304" pitchFamily="18" charset="0"/>
              </a:rPr>
              <a:t>Identify the decision to be made.</a:t>
            </a:r>
            <a:r>
              <a:rPr lang="en-US" sz="2900" dirty="0">
                <a:solidFill>
                  <a:schemeClr val="tx1"/>
                </a:solidFill>
                <a:latin typeface="Times New Roman" panose="02020603050405020304" pitchFamily="18" charset="0"/>
                <a:cs typeface="Times New Roman" panose="02020603050405020304" pitchFamily="18" charset="0"/>
              </a:rPr>
              <a:t> Before beginning to gather information and list alternatives, it is important for you as a group to understand clearly what you are trying to decide so you have a goal on which to focus your discussions. Potential questions to ask are: What are the particulars of the assigned task? What are we being asked to do? What conflict is affecting our group effectiveness? What barrier to effective group work are we facing?</a:t>
            </a:r>
          </a:p>
          <a:p>
            <a:pPr marL="514350" indent="-514350" algn="just">
              <a:buFont typeface="+mj-lt"/>
              <a:buAutoNum type="arabicPeriod"/>
            </a:pPr>
            <a:r>
              <a:rPr lang="en-US" sz="2900" b="1" dirty="0">
                <a:solidFill>
                  <a:schemeClr val="tx1"/>
                </a:solidFill>
                <a:latin typeface="Times New Roman" panose="02020603050405020304" pitchFamily="18" charset="0"/>
                <a:cs typeface="Times New Roman" panose="02020603050405020304" pitchFamily="18" charset="0"/>
              </a:rPr>
              <a:t>Analyze the issue under discussion</a:t>
            </a:r>
            <a:r>
              <a:rPr lang="en-US" sz="2900" dirty="0">
                <a:solidFill>
                  <a:schemeClr val="tx1"/>
                </a:solidFill>
                <a:latin typeface="Times New Roman" panose="02020603050405020304" pitchFamily="18" charset="0"/>
                <a:cs typeface="Times New Roman" panose="02020603050405020304" pitchFamily="18" charset="0"/>
              </a:rPr>
              <a:t>. Once you have defined your goal (i.e., the decision to be made or the problem to be overcome), examine the data and resources that you already have, and identify what additional information you may need. Ask yourselves: What is causing the problem? For whom is this a problem? What is wrong with the current situation? Why do we need to deal with this issue/decision? Where else can we find resources?</a:t>
            </a:r>
          </a:p>
          <a:p>
            <a:endParaRPr lang="en-IN" dirty="0"/>
          </a:p>
        </p:txBody>
      </p:sp>
    </p:spTree>
    <p:extLst>
      <p:ext uri="{BB962C8B-B14F-4D97-AF65-F5344CB8AC3E}">
        <p14:creationId xmlns:p14="http://schemas.microsoft.com/office/powerpoint/2010/main" val="1813043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77CC-A344-0138-D13F-B19064918C2F}"/>
              </a:ext>
            </a:extLst>
          </p:cNvPr>
          <p:cNvSpPr>
            <a:spLocks noGrp="1"/>
          </p:cNvSpPr>
          <p:nvPr>
            <p:ph type="ctrTitle"/>
          </p:nvPr>
        </p:nvSpPr>
        <p:spPr>
          <a:xfrm>
            <a:off x="609600" y="569911"/>
            <a:ext cx="7467600" cy="384175"/>
          </a:xfrm>
        </p:spPr>
        <p:txBody>
          <a:bodyPr>
            <a:normAutofit fontScale="90000"/>
          </a:bodyPr>
          <a:lstStyle/>
          <a:p>
            <a:endParaRPr lang="en-IN" dirty="0"/>
          </a:p>
        </p:txBody>
      </p:sp>
      <p:sp>
        <p:nvSpPr>
          <p:cNvPr id="3" name="Subtitle 2">
            <a:extLst>
              <a:ext uri="{FF2B5EF4-FFF2-40B4-BE49-F238E27FC236}">
                <a16:creationId xmlns:a16="http://schemas.microsoft.com/office/drawing/2014/main" id="{E9F9671D-8DB4-9FE2-A482-9A809973A275}"/>
              </a:ext>
            </a:extLst>
          </p:cNvPr>
          <p:cNvSpPr>
            <a:spLocks noGrp="1"/>
          </p:cNvSpPr>
          <p:nvPr>
            <p:ph type="subTitle" idx="1"/>
          </p:nvPr>
        </p:nvSpPr>
        <p:spPr>
          <a:xfrm>
            <a:off x="533400" y="1447799"/>
            <a:ext cx="8077200" cy="4840289"/>
          </a:xfrm>
        </p:spPr>
        <p:txBody>
          <a:bodyPr>
            <a:normAutofit fontScale="62500" lnSpcReduction="20000"/>
          </a:bodyPr>
          <a:lstStyle/>
          <a:p>
            <a:pPr algn="just"/>
            <a:r>
              <a:rPr lang="en-US" sz="3200" b="1" dirty="0">
                <a:solidFill>
                  <a:schemeClr val="tx1"/>
                </a:solidFill>
                <a:latin typeface="Times New Roman" panose="02020603050405020304" pitchFamily="18" charset="0"/>
                <a:cs typeface="Times New Roman" panose="02020603050405020304" pitchFamily="18" charset="0"/>
              </a:rPr>
              <a:t>3. Establish criteria. </a:t>
            </a:r>
            <a:r>
              <a:rPr lang="en-US" sz="3200" dirty="0">
                <a:solidFill>
                  <a:schemeClr val="tx1"/>
                </a:solidFill>
                <a:latin typeface="Times New Roman" panose="02020603050405020304" pitchFamily="18" charset="0"/>
                <a:cs typeface="Times New Roman" panose="02020603050405020304" pitchFamily="18" charset="0"/>
              </a:rPr>
              <a:t>Identify the criteria or conditions that would determine whether a chosen solution is successful. Ideally, a solution will be feasible, move the group forward, and meet the needs of every group member. You may want to rank the criteria in order of importance (for example., circumstances may be such that some issues may not be fully resolved). Consider these questions: What would make a solution/decision successful? What issues need to be dealt with in the solution? What criteria will help us determine whether everyone is happy with the solution/decision? Are some criteria more necessary than others?</a:t>
            </a:r>
          </a:p>
          <a:p>
            <a:pPr algn="just"/>
            <a:endParaRPr lang="en-US" sz="3200" b="1" dirty="0">
              <a:solidFill>
                <a:schemeClr val="tx1"/>
              </a:solidFill>
              <a:latin typeface="Times New Roman" panose="02020603050405020304" pitchFamily="18" charset="0"/>
              <a:cs typeface="Times New Roman" panose="02020603050405020304" pitchFamily="18" charset="0"/>
            </a:endParaRPr>
          </a:p>
          <a:p>
            <a:pPr algn="just"/>
            <a:r>
              <a:rPr lang="en-US" sz="3200" b="1" dirty="0">
                <a:solidFill>
                  <a:schemeClr val="tx1"/>
                </a:solidFill>
                <a:latin typeface="Times New Roman" panose="02020603050405020304" pitchFamily="18" charset="0"/>
                <a:cs typeface="Times New Roman" panose="02020603050405020304" pitchFamily="18" charset="0"/>
              </a:rPr>
              <a:t>4. Brainstorm potential solutions.</a:t>
            </a:r>
            <a:r>
              <a:rPr lang="en-US" sz="3200" dirty="0">
                <a:solidFill>
                  <a:schemeClr val="tx1"/>
                </a:solidFill>
                <a:latin typeface="Times New Roman" panose="02020603050405020304" pitchFamily="18" charset="0"/>
                <a:cs typeface="Times New Roman" panose="02020603050405020304" pitchFamily="18" charset="0"/>
              </a:rPr>
              <a:t> Using the resources and information collected above, brainstorm for potential solutions to the problem or decision identified in step 1. This involves collecting as many ideas as possible. At this stage, ideas should not be criticized or evaluated. Some questions to ask include: What are some possible solutions that would meet most of our established criteria? Are there any options that we may have overlooked? What could we do in the absence of constraints?</a:t>
            </a:r>
          </a:p>
          <a:p>
            <a:endParaRPr lang="en-IN" dirty="0"/>
          </a:p>
        </p:txBody>
      </p:sp>
    </p:spTree>
    <p:extLst>
      <p:ext uri="{BB962C8B-B14F-4D97-AF65-F5344CB8AC3E}">
        <p14:creationId xmlns:p14="http://schemas.microsoft.com/office/powerpoint/2010/main" val="346904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3EAC-4B3B-B6E0-DB3A-1BA45E6727AE}"/>
              </a:ext>
            </a:extLst>
          </p:cNvPr>
          <p:cNvSpPr>
            <a:spLocks noGrp="1"/>
          </p:cNvSpPr>
          <p:nvPr>
            <p:ph type="ctrTitle"/>
          </p:nvPr>
        </p:nvSpPr>
        <p:spPr>
          <a:xfrm>
            <a:off x="381000" y="533400"/>
            <a:ext cx="8153400" cy="536575"/>
          </a:xfrm>
        </p:spPr>
        <p:txBody>
          <a:bodyPr>
            <a:normAutofit fontScale="90000"/>
          </a:bodyPr>
          <a:lstStyle/>
          <a:p>
            <a:endParaRPr lang="en-IN" dirty="0"/>
          </a:p>
        </p:txBody>
      </p:sp>
      <p:sp>
        <p:nvSpPr>
          <p:cNvPr id="3" name="Subtitle 2">
            <a:extLst>
              <a:ext uri="{FF2B5EF4-FFF2-40B4-BE49-F238E27FC236}">
                <a16:creationId xmlns:a16="http://schemas.microsoft.com/office/drawing/2014/main" id="{EDEABA51-EB5F-DB38-B7A8-EF82A5637FCB}"/>
              </a:ext>
            </a:extLst>
          </p:cNvPr>
          <p:cNvSpPr>
            <a:spLocks noGrp="1"/>
          </p:cNvSpPr>
          <p:nvPr>
            <p:ph type="subTitle" idx="1"/>
          </p:nvPr>
        </p:nvSpPr>
        <p:spPr>
          <a:xfrm>
            <a:off x="381000" y="1752600"/>
            <a:ext cx="8153400" cy="4648200"/>
          </a:xfrm>
        </p:spPr>
        <p:txBody>
          <a:bodyPr>
            <a:normAutofit fontScale="62500" lnSpcReduction="20000"/>
          </a:bodyPr>
          <a:lstStyle/>
          <a:p>
            <a:pPr algn="just"/>
            <a:r>
              <a:rPr lang="en-US" sz="3200" b="1" dirty="0">
                <a:solidFill>
                  <a:schemeClr val="tx1"/>
                </a:solidFill>
                <a:latin typeface="Times New Roman" panose="02020603050405020304" pitchFamily="18" charset="0"/>
                <a:cs typeface="Times New Roman" panose="02020603050405020304" pitchFamily="18" charset="0"/>
              </a:rPr>
              <a:t>5. Evaluate options and select the best one. </a:t>
            </a:r>
            <a:r>
              <a:rPr lang="en-US" sz="3200" dirty="0">
                <a:solidFill>
                  <a:schemeClr val="tx1"/>
                </a:solidFill>
                <a:latin typeface="Times New Roman" panose="02020603050405020304" pitchFamily="18" charset="0"/>
                <a:cs typeface="Times New Roman" panose="02020603050405020304" pitchFamily="18" charset="0"/>
              </a:rPr>
              <a:t>Once you have a list of potential solutions, you are now ready to evaluate them for the best alternative according to the criteria identified in step 3. Remember that you may be able to combine ideas to create a solution. Ideally, everyone would agree with solution (a consensus), but it's possible that not everyone will. In this case, you will need to use a different decision making methods (see methods in next section). Additional questions to ask when evaluating alternatives are: What are the pros/cons for each option? Which option is the most realistic to accomplish for now? Which option is the most likely to solve the problem for the long-term?</a:t>
            </a:r>
          </a:p>
          <a:p>
            <a:pPr algn="just"/>
            <a:r>
              <a:rPr lang="en-US" sz="3200" b="1" dirty="0">
                <a:solidFill>
                  <a:schemeClr val="tx1"/>
                </a:solidFill>
                <a:latin typeface="Times New Roman" panose="02020603050405020304" pitchFamily="18" charset="0"/>
                <a:cs typeface="Times New Roman" panose="02020603050405020304" pitchFamily="18" charset="0"/>
              </a:rPr>
              <a:t>6. Implement the solution.</a:t>
            </a:r>
            <a:r>
              <a:rPr lang="en-US" sz="3200" dirty="0">
                <a:solidFill>
                  <a:schemeClr val="tx1"/>
                </a:solidFill>
                <a:latin typeface="Times New Roman" panose="02020603050405020304" pitchFamily="18" charset="0"/>
                <a:cs typeface="Times New Roman" panose="02020603050405020304" pitchFamily="18" charset="0"/>
              </a:rPr>
              <a:t> This involves identifying the resources necessary to implement the decision, as well as the potential obstacles, then taking action. Decide: What should be done? How? By whom? By when? In what order?</a:t>
            </a:r>
          </a:p>
          <a:p>
            <a:pPr algn="just"/>
            <a:r>
              <a:rPr lang="en-US" sz="3200" b="1" dirty="0">
                <a:solidFill>
                  <a:schemeClr val="tx1"/>
                </a:solidFill>
                <a:latin typeface="Times New Roman" panose="02020603050405020304" pitchFamily="18" charset="0"/>
                <a:cs typeface="Times New Roman" panose="02020603050405020304" pitchFamily="18" charset="0"/>
              </a:rPr>
              <a:t>7. Monitor and evaluate the outcome.</a:t>
            </a:r>
            <a:r>
              <a:rPr lang="en-US" sz="3200" dirty="0">
                <a:solidFill>
                  <a:schemeClr val="tx1"/>
                </a:solidFill>
                <a:latin typeface="Times New Roman" panose="02020603050405020304" pitchFamily="18" charset="0"/>
                <a:cs typeface="Times New Roman" panose="02020603050405020304" pitchFamily="18" charset="0"/>
              </a:rPr>
              <a:t> Based on the criteria identified in step 3, evaluate whether the decision was successful. If not, revisit step 4 to evaluate the other options or generate new ones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b="1" dirty="0">
                <a:latin typeface="Times New Roman" panose="02020603050405020304" pitchFamily="18" charset="0"/>
                <a:cs typeface="Times New Roman" panose="02020603050405020304" pitchFamily="18" charset="0"/>
              </a:rPr>
              <a:t>Types of Groups</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Formal Groups :</a:t>
            </a:r>
            <a:r>
              <a:rPr lang="en-US" sz="2000" dirty="0">
                <a:latin typeface="Times New Roman" panose="02020603050405020304" pitchFamily="18" charset="0"/>
                <a:cs typeface="Times New Roman" panose="02020603050405020304" pitchFamily="18" charset="0"/>
              </a:rPr>
              <a:t>Formal groups are created to achieve specific organizational objectives. Usually, they are concerned with the coordination of work activities. People are brought together based on different roles within the structure of the organization. The nature of the task to be undertaken is a predominant feature of the formal groups. Goals are identified by management and short and rules relationships and norms of behavior established. Formal groups chain to be related to permanent although there may be changes in actual membership. However temporary formal groups may also be created by management, such as project teams in a matrix organization.</a:t>
            </a:r>
          </a:p>
          <a:p>
            <a:endParaRPr lang="en-US" dirty="0"/>
          </a:p>
          <a:p>
            <a:endParaRPr lang="en-US" b="1"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Informal Groups :</a:t>
            </a:r>
            <a:r>
              <a:rPr lang="en-US" sz="2000" dirty="0">
                <a:latin typeface="Times New Roman" panose="02020603050405020304" pitchFamily="18" charset="0"/>
                <a:cs typeface="Times New Roman" panose="02020603050405020304" pitchFamily="18" charset="0"/>
              </a:rPr>
              <a:t>Within the formal structure of the organization, there will always be an informal structure. The formal structure of the organization and system of role relationship, rule, and procedures, will be augmented by interpretation and development at the informal level. Informal groups are based more on personal relationships and agreement of group’s members than on defined role relationships. They serve to Satisfy psychological and social needs not related necessarily to the tasks to be undertaken.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Managed Group :</a:t>
            </a:r>
            <a:r>
              <a:rPr lang="en-US" sz="2000" dirty="0">
                <a:latin typeface="Times New Roman" panose="02020603050405020304" pitchFamily="18" charset="0"/>
                <a:cs typeface="Times New Roman" panose="02020603050405020304" pitchFamily="18" charset="0"/>
              </a:rPr>
              <a:t>Groups may be formed under a named manager, even though they may not necessarily work together with a great deal. They have the main thing in common, at least the manager and perhaps a similar type of work.</a:t>
            </a:r>
          </a:p>
          <a:p>
            <a:pPr algn="just"/>
            <a:r>
              <a:rPr lang="en-US" sz="2000" b="1" dirty="0">
                <a:latin typeface="Times New Roman" panose="02020603050405020304" pitchFamily="18" charset="0"/>
                <a:cs typeface="Times New Roman" panose="02020603050405020304" pitchFamily="18" charset="0"/>
              </a:rPr>
              <a:t>Semi-Formal Groups :</a:t>
            </a:r>
            <a:r>
              <a:rPr lang="en-US" sz="2000" dirty="0">
                <a:latin typeface="Times New Roman" panose="02020603050405020304" pitchFamily="18" charset="0"/>
                <a:cs typeface="Times New Roman" panose="02020603050405020304" pitchFamily="18" charset="0"/>
              </a:rPr>
              <a:t>Many groups act with less formality, in particular where power is distributed across the group, forcing a more collaborative approach that includes- negotiation rather than command and control. Families, communities and tribal groups often act as semi-formal ways as they both have nominal leaders yet members can have a high degree of autonomy.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Goal Group :</a:t>
            </a:r>
            <a:r>
              <a:rPr lang="en-US" sz="2000" dirty="0">
                <a:latin typeface="Times New Roman" panose="02020603050405020304" pitchFamily="18" charset="0"/>
                <a:cs typeface="Times New Roman" panose="02020603050405020304" pitchFamily="18" charset="0"/>
              </a:rPr>
              <a:t>The goal group acts together to achieve a shared objective or desired outcome. Unlike the process groups, there is no clear instruction on how they should achieve this, although they may use some processes and methods along the way. As there is no detailed instruction, the members of the goal group need to bring more intelligence, knowledge, and experience to the task.</a:t>
            </a:r>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Learning Group :</a:t>
            </a:r>
            <a:r>
              <a:rPr lang="en-US" sz="2000" dirty="0">
                <a:latin typeface="Times New Roman" panose="02020603050405020304" pitchFamily="18" charset="0"/>
                <a:cs typeface="Times New Roman" panose="02020603050405020304" pitchFamily="18" charset="0"/>
              </a:rPr>
              <a:t>The learning group comes together to increase their net knowledge. They may act collaboratively with discussion and exploration, or they may be taught with a teacher and a syllabus.</a:t>
            </a:r>
          </a:p>
          <a:p>
            <a:pPr algn="just"/>
            <a:r>
              <a:rPr lang="en-US" sz="2000" b="1" dirty="0">
                <a:latin typeface="Times New Roman" panose="02020603050405020304" pitchFamily="18" charset="0"/>
                <a:cs typeface="Times New Roman" panose="02020603050405020304" pitchFamily="18" charset="0"/>
              </a:rPr>
              <a:t>Problem-Solving Group :</a:t>
            </a:r>
            <a:r>
              <a:rPr lang="en-US" sz="2000" dirty="0">
                <a:latin typeface="Times New Roman" panose="02020603050405020304" pitchFamily="18" charset="0"/>
                <a:cs typeface="Times New Roman" panose="02020603050405020304" pitchFamily="18" charset="0"/>
              </a:rPr>
              <a:t>Problem-solving groups come together to address issues that have arisen. They have a common purpose in understanding and resolving their issue, although their different perspectives can lead to particular disagreements. Problem-solving may range along a spectrum from highly logical and deterministic, to uncertain and dynamic situations there creativity and instinct may be better ways of resolving the situation.</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Friendship Group :</a:t>
            </a:r>
            <a:r>
              <a:rPr lang="en-US" sz="2000" dirty="0">
                <a:latin typeface="Times New Roman" panose="02020603050405020304" pitchFamily="18" charset="0"/>
                <a:cs typeface="Times New Roman" panose="02020603050405020304" pitchFamily="18" charset="0"/>
              </a:rPr>
              <a:t>Groups often develop because individual members have one or more common characteristics. We call these formations of friendship groups. Social alliances, which frequently extend outside the work situation, can be based on similar age or ethnic heritage, support for Kolkata Knight Riders cricket, or the holding of similar political views, to name just a few such characteristics.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Tuckman’s 5 stages of group development</a:t>
            </a:r>
            <a:br>
              <a:rPr lang="en-US" dirty="0"/>
            </a:br>
            <a:endParaRPr lang="en-US" dirty="0"/>
          </a:p>
        </p:txBody>
      </p:sp>
      <p:pic>
        <p:nvPicPr>
          <p:cNvPr id="4" name="Content Placeholder 3" descr="Team-development-stages.png"/>
          <p:cNvPicPr>
            <a:picLocks noGrp="1" noChangeAspect="1"/>
          </p:cNvPicPr>
          <p:nvPr>
            <p:ph idx="1"/>
          </p:nvPr>
        </p:nvPicPr>
        <p:blipFill>
          <a:blip r:embed="rId2" cstate="print"/>
          <a:stretch>
            <a:fillRect/>
          </a:stretch>
        </p:blipFill>
        <p:spPr>
          <a:xfrm>
            <a:off x="2362200" y="914400"/>
            <a:ext cx="4532197"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3028</Words>
  <Application>Microsoft Office PowerPoint</Application>
  <PresentationFormat>On-screen Show (4:3)</PresentationFormat>
  <Paragraphs>64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GROUP</vt:lpstr>
      <vt:lpstr>Definition of Group</vt:lpstr>
      <vt:lpstr>Types of Groups </vt:lpstr>
      <vt:lpstr>PowerPoint Presentation</vt:lpstr>
      <vt:lpstr>PowerPoint Presentation</vt:lpstr>
      <vt:lpstr>PowerPoint Presentation</vt:lpstr>
      <vt:lpstr>PowerPoint Presentation</vt:lpstr>
      <vt:lpstr>PowerPoint Presentation</vt:lpstr>
      <vt:lpstr>Tuckman’s 5 stages of group development </vt:lpstr>
      <vt:lpstr>Stage 1: Forming stage</vt:lpstr>
      <vt:lpstr>Stage 2: Storming stage</vt:lpstr>
      <vt:lpstr>Stage 3: Norming stage</vt:lpstr>
      <vt:lpstr>Stage 4: Performing stage</vt:lpstr>
      <vt:lpstr>Stage 5: Adjourning stage </vt:lpstr>
      <vt:lpstr> Elements or Properties of Group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Decision Making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dc:title>
  <dc:creator>Prashant</dc:creator>
  <cp:lastModifiedBy>Vandana Yadav</cp:lastModifiedBy>
  <cp:revision>17</cp:revision>
  <dcterms:created xsi:type="dcterms:W3CDTF">2022-12-02T15:52:37Z</dcterms:created>
  <dcterms:modified xsi:type="dcterms:W3CDTF">2023-09-28T18:34:57Z</dcterms:modified>
</cp:coreProperties>
</file>