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B17CAA-642E-4B01-8F1F-5F25B278F6A1}"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17CAA-642E-4B01-8F1F-5F25B278F6A1}"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17CAA-642E-4B01-8F1F-5F25B278F6A1}"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17CAA-642E-4B01-8F1F-5F25B278F6A1}"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17CAA-642E-4B01-8F1F-5F25B278F6A1}"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B17CAA-642E-4B01-8F1F-5F25B278F6A1}"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B17CAA-642E-4B01-8F1F-5F25B278F6A1}" type="datetimeFigureOut">
              <a:rPr lang="en-US" smtClean="0"/>
              <a:pPr/>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17CAA-642E-4B01-8F1F-5F25B278F6A1}" type="datetimeFigureOut">
              <a:rPr lang="en-US" smtClean="0"/>
              <a:pPr/>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17CAA-642E-4B01-8F1F-5F25B278F6A1}" type="datetimeFigureOut">
              <a:rPr lang="en-US" smtClean="0"/>
              <a:pPr/>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17CAA-642E-4B01-8F1F-5F25B278F6A1}"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17CAA-642E-4B01-8F1F-5F25B278F6A1}"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17CAA-642E-4B01-8F1F-5F25B278F6A1}" type="datetimeFigureOut">
              <a:rPr lang="en-US" smtClean="0"/>
              <a:pPr/>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052BB-6B45-46B3-B216-B65B31A68A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Concept of Work Teams</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Teams are getting popular in modern organizations. More and more organizations are restructuring themselves around teams to better utilize employee talents. Work group and work teams are not the same thing. </a:t>
            </a:r>
          </a:p>
          <a:p>
            <a:r>
              <a:rPr lang="en-US" sz="2000" dirty="0">
                <a:latin typeface="Times New Roman" panose="02020603050405020304" pitchFamily="18" charset="0"/>
                <a:cs typeface="Times New Roman" panose="02020603050405020304" pitchFamily="18" charset="0"/>
              </a:rPr>
              <a:t>A work group is a group that interacts primarily to share information and make decisions to help each member perform. Its performance is summation of what its members perform as individuals. A   work team is a cooperative group whose individual efforts result in positive synergy through coordinated effort</a:t>
            </a:r>
          </a:p>
          <a:p>
            <a:endParaRPr lang="en-US" sz="1600" dirty="0"/>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Different Types of Leadership</a:t>
            </a:r>
            <a:br>
              <a:rPr lang="en-US" b="1" dirty="0"/>
            </a:br>
            <a:endParaRPr lang="en-US" dirty="0"/>
          </a:p>
        </p:txBody>
      </p:sp>
      <p:sp>
        <p:nvSpPr>
          <p:cNvPr id="3" name="Content Placeholder 2"/>
          <p:cNvSpPr>
            <a:spLocks noGrp="1"/>
          </p:cNvSpPr>
          <p:nvPr>
            <p:ph idx="1"/>
          </p:nvPr>
        </p:nvSpPr>
        <p:spPr/>
        <p:txBody>
          <a:bodyPr>
            <a:normAutofit/>
          </a:bodyPr>
          <a:lstStyle/>
          <a:p>
            <a:r>
              <a:rPr lang="en-US" sz="1800" b="1" i="1" dirty="0">
                <a:latin typeface="Times New Roman" panose="02020603050405020304" pitchFamily="18" charset="0"/>
                <a:cs typeface="Times New Roman" panose="02020603050405020304" pitchFamily="18" charset="0"/>
              </a:rPr>
              <a:t>1. Democratic Leadership</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is as clear as its name. In democratic leadership, the leaders make or break decisions democratically, based on their team’s opinion and feedback. Although it is the leader who makes the final call, every opinion counts. This is easily one of the most effective leadership styles since it allows employees to have a voice.</a:t>
            </a:r>
          </a:p>
          <a:p>
            <a:r>
              <a:rPr lang="en-US" sz="1800" b="1" i="1" dirty="0">
                <a:latin typeface="Times New Roman" panose="02020603050405020304" pitchFamily="18" charset="0"/>
                <a:cs typeface="Times New Roman" panose="02020603050405020304" pitchFamily="18" charset="0"/>
              </a:rPr>
              <a:t>2. Autocratic Leadership</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is exactly the opposite of democratic leadership wherein the opinions of employees are not considered. Leaders with this style expect others to adhere to the decisions they take, which is not a sustainable approach in the long term.</a:t>
            </a:r>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i="1" dirty="0">
                <a:latin typeface="Times New Roman" panose="02020603050405020304" pitchFamily="18" charset="0"/>
                <a:cs typeface="Times New Roman" panose="02020603050405020304" pitchFamily="18" charset="0"/>
              </a:rPr>
              <a:t>3. Laissez-faire Leadership</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Laissez-fire means “let them do”. This style is the least intrusive and leaders with this approach ensure that the authority lies with the employees. While this leadership style can empower, it may also limit development, therefore, must be kept in check.</a:t>
            </a:r>
          </a:p>
          <a:p>
            <a:r>
              <a:rPr lang="en-US" sz="2000" b="1" i="1" dirty="0">
                <a:latin typeface="Times New Roman" panose="02020603050405020304" pitchFamily="18" charset="0"/>
                <a:cs typeface="Times New Roman" panose="02020603050405020304" pitchFamily="18" charset="0"/>
              </a:rPr>
              <a:t>4. Strategic Leadership</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Strategic leadership acts as a bridge between the senior team and the employees. Leaders adopting this style ensure that both executive interests and working conditions for the team are stable when a decision is made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600" b="1" i="1" dirty="0"/>
              <a:t>5</a:t>
            </a:r>
            <a:r>
              <a:rPr lang="en-US" sz="2000" b="1" i="1" dirty="0">
                <a:latin typeface="Times New Roman" panose="02020603050405020304" pitchFamily="18" charset="0"/>
                <a:cs typeface="Times New Roman" panose="02020603050405020304" pitchFamily="18" charset="0"/>
              </a:rPr>
              <a:t>. Transformational Leadership</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kind of leadership always aims at transforming and improving functions and capabilities. There may be tasks and schedules assigned and leaders following this style may ask employees to push their boundaries constantly. Most growth-minded companies tend to adopt this kind of a leadership style.</a:t>
            </a:r>
          </a:p>
          <a:p>
            <a:r>
              <a:rPr lang="en-US" sz="2000" b="1" i="1" dirty="0">
                <a:latin typeface="Times New Roman" panose="02020603050405020304" pitchFamily="18" charset="0"/>
                <a:cs typeface="Times New Roman" panose="02020603050405020304" pitchFamily="18" charset="0"/>
              </a:rPr>
              <a:t>6. Transactional Leadership</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a very common leadership style today based on the action-and-reward concept. For instance, an employee or team may receive an incentive or bonus for achieving a target set by the company.</a:t>
            </a:r>
          </a:p>
          <a:p>
            <a:r>
              <a:rPr lang="en-US" sz="2000" b="1" i="1" dirty="0">
                <a:latin typeface="Times New Roman" panose="02020603050405020304" pitchFamily="18" charset="0"/>
                <a:cs typeface="Times New Roman" panose="02020603050405020304" pitchFamily="18" charset="0"/>
              </a:rPr>
              <a:t>7. Coach-Style Leadership</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leadership style focuses on larger growth while encouraging individual team members to focus on their strengths and talent. Though this is similar to strategic and democratic leadership styles, the focus here is more on the individual.</a:t>
            </a:r>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i="1" dirty="0">
                <a:latin typeface="Times New Roman" panose="02020603050405020304" pitchFamily="18" charset="0"/>
                <a:cs typeface="Times New Roman" panose="02020603050405020304" pitchFamily="18" charset="0"/>
              </a:rPr>
              <a:t>8. Bureaucratic Leadership</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This kind of leadership style goes by the books. Although leaders with this approach do listen to employees and their opinions, they may negate or reject it, in case they go against the company’s ethos or policy.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anose="02020603050405020304" pitchFamily="18" charset="0"/>
                <a:cs typeface="Times New Roman" panose="02020603050405020304" pitchFamily="18" charset="0"/>
              </a:rPr>
              <a:t>Leadership Functions</a:t>
            </a:r>
            <a:br>
              <a:rPr lang="en-US" sz="2400" b="1" dirty="0"/>
            </a:br>
            <a:endParaRPr lang="en-US" sz="2400" dirty="0"/>
          </a:p>
        </p:txBody>
      </p:sp>
      <p:sp>
        <p:nvSpPr>
          <p:cNvPr id="3" name="Content Placeholder 2"/>
          <p:cNvSpPr>
            <a:spLocks noGrp="1"/>
          </p:cNvSpPr>
          <p:nvPr>
            <p:ph idx="1"/>
          </p:nvPr>
        </p:nvSpPr>
        <p:spPr/>
        <p:txBody>
          <a:bodyPr>
            <a:normAutofit/>
          </a:bodyPr>
          <a:lstStyle/>
          <a:p>
            <a:pPr fontAlgn="base"/>
            <a:r>
              <a:rPr lang="en-US" sz="2000" b="1" dirty="0">
                <a:latin typeface="Times New Roman" panose="02020603050405020304" pitchFamily="18" charset="0"/>
                <a:cs typeface="Times New Roman" panose="02020603050405020304" pitchFamily="18" charset="0"/>
              </a:rPr>
              <a:t>1. Setting Goals: </a:t>
            </a:r>
            <a:r>
              <a:rPr lang="en-US" sz="2000" dirty="0">
                <a:latin typeface="Times New Roman" panose="02020603050405020304" pitchFamily="18" charset="0"/>
                <a:cs typeface="Times New Roman" panose="02020603050405020304" pitchFamily="18" charset="0"/>
              </a:rPr>
              <a:t>A leader is expected to perform creative function of laying out goals and policies to persuade the subordinates to work with zeal and confidence.</a:t>
            </a:r>
          </a:p>
          <a:p>
            <a:pPr fontAlgn="base"/>
            <a:r>
              <a:rPr lang="en-US" sz="2000" b="1" dirty="0">
                <a:latin typeface="Times New Roman" panose="02020603050405020304" pitchFamily="18" charset="0"/>
                <a:cs typeface="Times New Roman" panose="02020603050405020304" pitchFamily="18" charset="0"/>
              </a:rPr>
              <a:t>2. Organizing: </a:t>
            </a:r>
            <a:r>
              <a:rPr lang="en-US" sz="2000" dirty="0">
                <a:latin typeface="Times New Roman" panose="02020603050405020304" pitchFamily="18" charset="0"/>
                <a:cs typeface="Times New Roman" panose="02020603050405020304" pitchFamily="18" charset="0"/>
              </a:rPr>
              <a:t>The second function of a leader is to create and shape the organization on scientific lines by assigning roles appropriate to individual abilities with the view to make its various components to operate sensitively towards the achievement of enterprise goals.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3. Initiating Action: </a:t>
            </a:r>
            <a:r>
              <a:rPr lang="en-US" sz="2000" dirty="0">
                <a:latin typeface="Times New Roman" panose="02020603050405020304" pitchFamily="18" charset="0"/>
                <a:cs typeface="Times New Roman" panose="02020603050405020304" pitchFamily="18" charset="0"/>
              </a:rPr>
              <a:t>The next function of a leader is to take the initiative in all matters of interest to the group. He should not depend upon others for decision and judgment. He should float new ideas and his decisions should reflect original thinking.</a:t>
            </a:r>
          </a:p>
          <a:p>
            <a:pPr fontAlgn="base"/>
            <a:r>
              <a:rPr lang="en-US" sz="2000" b="1" dirty="0">
                <a:latin typeface="Times New Roman" panose="02020603050405020304" pitchFamily="18" charset="0"/>
                <a:cs typeface="Times New Roman" panose="02020603050405020304" pitchFamily="18" charset="0"/>
              </a:rPr>
              <a:t>4. Co-Ordination: </a:t>
            </a:r>
            <a:r>
              <a:rPr lang="en-US" sz="2000" dirty="0">
                <a:latin typeface="Times New Roman" panose="02020603050405020304" pitchFamily="18" charset="0"/>
                <a:cs typeface="Times New Roman" panose="02020603050405020304" pitchFamily="18" charset="0"/>
              </a:rPr>
              <a:t>A leader has to reconcile the interests of the individual members of the group with that of the organization. He has to ensure voluntary co-operation from the group in realizing the common objectives.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1600" b="1" dirty="0"/>
              <a:t>5</a:t>
            </a:r>
            <a:r>
              <a:rPr lang="en-US" sz="2000" b="1" dirty="0">
                <a:latin typeface="Times New Roman" panose="02020603050405020304" pitchFamily="18" charset="0"/>
                <a:cs typeface="Times New Roman" panose="02020603050405020304" pitchFamily="18" charset="0"/>
              </a:rPr>
              <a:t>. Direction and Motivation: </a:t>
            </a:r>
            <a:r>
              <a:rPr lang="en-US" sz="2000" dirty="0">
                <a:latin typeface="Times New Roman" panose="02020603050405020304" pitchFamily="18" charset="0"/>
                <a:cs typeface="Times New Roman" panose="02020603050405020304" pitchFamily="18" charset="0"/>
              </a:rPr>
              <a:t>It is the primary function of a leader to guide and direct his group and motivate people to do their best in the achievement of desired goals, he should build up confidence and zeal in the work group.</a:t>
            </a:r>
          </a:p>
          <a:p>
            <a:pPr fontAlgn="base"/>
            <a:r>
              <a:rPr lang="en-US" sz="2000" b="1" dirty="0">
                <a:latin typeface="Times New Roman" panose="02020603050405020304" pitchFamily="18" charset="0"/>
                <a:cs typeface="Times New Roman" panose="02020603050405020304" pitchFamily="18" charset="0"/>
              </a:rPr>
              <a:t>6. Link between Management and Workers: </a:t>
            </a:r>
            <a:r>
              <a:rPr lang="en-US" sz="2000" dirty="0">
                <a:latin typeface="Times New Roman" panose="02020603050405020304" pitchFamily="18" charset="0"/>
                <a:cs typeface="Times New Roman" panose="02020603050405020304" pitchFamily="18" charset="0"/>
              </a:rPr>
              <a:t>A leader works as a necessary link between the management and the workers. He interprets the policies and </a:t>
            </a:r>
            <a:r>
              <a:rPr lang="en-US" sz="2000" dirty="0" err="1">
                <a:latin typeface="Times New Roman" panose="02020603050405020304" pitchFamily="18" charset="0"/>
                <a:cs typeface="Times New Roman" panose="02020603050405020304" pitchFamily="18" charset="0"/>
              </a:rPr>
              <a:t>programmes</a:t>
            </a:r>
            <a:r>
              <a:rPr lang="en-US" sz="2000" dirty="0">
                <a:latin typeface="Times New Roman" panose="02020603050405020304" pitchFamily="18" charset="0"/>
                <a:cs typeface="Times New Roman" panose="02020603050405020304" pitchFamily="18" charset="0"/>
              </a:rPr>
              <a:t> of the management to his subordinates and represents the subordinates’ interests before the management. He can prove effective only when he can act as the true guardian of the interests of his subordinates.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ork team.png"/>
          <p:cNvPicPr>
            <a:picLocks noGrp="1" noChangeAspect="1"/>
          </p:cNvPicPr>
          <p:nvPr>
            <p:ph idx="1"/>
          </p:nvPr>
        </p:nvPicPr>
        <p:blipFill>
          <a:blip r:embed="rId2" cstate="print"/>
          <a:stretch>
            <a:fillRect/>
          </a:stretch>
        </p:blipFill>
        <p:spPr>
          <a:xfrm>
            <a:off x="457200" y="1295400"/>
            <a:ext cx="8229600" cy="384560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Team Building</a:t>
            </a:r>
            <a:br>
              <a:rPr lang="en-US" b="1" dirty="0"/>
            </a:br>
            <a:endParaRPr lang="en-US"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Team building is a management technique used for improving the efficiency and performance of the workgroups through various activities. It involves a lot of skills, analysis and observation for forming a strong and capable team. The whole sole motive here is to achieve the organization vision and 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Team Building Process</a:t>
            </a:r>
            <a:br>
              <a:rPr lang="en-US" b="1" dirty="0"/>
            </a:br>
            <a:endParaRPr lang="en-US" dirty="0"/>
          </a:p>
        </p:txBody>
      </p:sp>
      <p:pic>
        <p:nvPicPr>
          <p:cNvPr id="4" name="Content Placeholder 3" descr="Team-Building-Process.jpg"/>
          <p:cNvPicPr>
            <a:picLocks noGrp="1" noChangeAspect="1"/>
          </p:cNvPicPr>
          <p:nvPr>
            <p:ph idx="1"/>
          </p:nvPr>
        </p:nvPicPr>
        <p:blipFill>
          <a:blip r:embed="rId2" cstate="print"/>
          <a:stretch>
            <a:fillRect/>
          </a:stretch>
        </p:blipFill>
        <p:spPr>
          <a:xfrm>
            <a:off x="2209800" y="1143000"/>
            <a:ext cx="4286250" cy="39719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Identify the Need for Team Building</a:t>
            </a:r>
            <a:r>
              <a:rPr lang="en-US" sz="2000" dirty="0">
                <a:latin typeface="Times New Roman" panose="02020603050405020304" pitchFamily="18" charset="0"/>
                <a:cs typeface="Times New Roman" panose="02020603050405020304" pitchFamily="18" charset="0"/>
              </a:rPr>
              <a:t> :The manager has first to analyze the requirement of a team for completing a particular task. It should find out the purpose of the work to be performed, required skills for the job and its complexity before forming a team.</a:t>
            </a:r>
          </a:p>
          <a:p>
            <a:pPr algn="just"/>
            <a:r>
              <a:rPr lang="en-US" sz="2000" b="1" dirty="0">
                <a:latin typeface="Times New Roman" panose="02020603050405020304" pitchFamily="18" charset="0"/>
                <a:cs typeface="Times New Roman" panose="02020603050405020304" pitchFamily="18" charset="0"/>
              </a:rPr>
              <a:t>Define Objectives and Required Set of Skills</a:t>
            </a:r>
            <a:r>
              <a:rPr lang="en-US" sz="2000" dirty="0">
                <a:latin typeface="Times New Roman" panose="02020603050405020304" pitchFamily="18" charset="0"/>
                <a:cs typeface="Times New Roman" panose="02020603050405020304" pitchFamily="18" charset="0"/>
              </a:rPr>
              <a:t> :Next comes the chalking down of the organizational objectives and the skills needed to </a:t>
            </a:r>
            <a:r>
              <a:rPr lang="en-US" sz="2000" dirty="0" err="1">
                <a:latin typeface="Times New Roman" panose="02020603050405020304" pitchFamily="18" charset="0"/>
                <a:cs typeface="Times New Roman" panose="02020603050405020304" pitchFamily="18" charset="0"/>
              </a:rPr>
              <a:t>fulfil</a:t>
            </a:r>
            <a:r>
              <a:rPr lang="en-US" sz="2000" dirty="0">
                <a:latin typeface="Times New Roman" panose="02020603050405020304" pitchFamily="18" charset="0"/>
                <a:cs typeface="Times New Roman" panose="02020603050405020304" pitchFamily="18" charset="0"/>
              </a:rPr>
              <a:t> it.</a:t>
            </a:r>
          </a:p>
          <a:p>
            <a:pPr algn="just"/>
            <a:r>
              <a:rPr lang="en-US" sz="2000" b="1" dirty="0">
                <a:latin typeface="Times New Roman" panose="02020603050405020304" pitchFamily="18" charset="0"/>
                <a:cs typeface="Times New Roman" panose="02020603050405020304" pitchFamily="18" charset="0"/>
              </a:rPr>
              <a:t>Consider Team Roles</a:t>
            </a:r>
            <a:r>
              <a:rPr lang="en-US" sz="2000" dirty="0">
                <a:latin typeface="Times New Roman" panose="02020603050405020304" pitchFamily="18" charset="0"/>
                <a:cs typeface="Times New Roman" panose="02020603050405020304" pitchFamily="18" charset="0"/>
              </a:rPr>
              <a:t> :The manager considers the various aspects, i.e. the interactions among the individuals, their roles and responsibilities, strengths and weaknesses, composition and suitability of the possible team members</a:t>
            </a:r>
            <a:r>
              <a:rPr lang="en-US" sz="1600" dirty="0"/>
              <a:t>.</a:t>
            </a: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Determine a Team Building Strategy </a:t>
            </a:r>
            <a:r>
              <a:rPr lang="en-US" sz="2000" dirty="0">
                <a:latin typeface="Times New Roman" panose="02020603050405020304" pitchFamily="18" charset="0"/>
                <a:cs typeface="Times New Roman" panose="02020603050405020304" pitchFamily="18" charset="0"/>
              </a:rPr>
              <a:t>Now, the manager has to understand the operational framework well to ensure an effective team building. He must himself be assured of the objectives, roles, responsibilities, duration, availability of resources, training, the flow of information, feedback and building trust in the team.</a:t>
            </a:r>
          </a:p>
          <a:p>
            <a:r>
              <a:rPr lang="en-US" sz="2000" b="1" dirty="0">
                <a:latin typeface="Times New Roman" panose="02020603050405020304" pitchFamily="18" charset="0"/>
                <a:cs typeface="Times New Roman" panose="02020603050405020304" pitchFamily="18" charset="0"/>
              </a:rPr>
              <a:t>Develop a Team of Individuals</a:t>
            </a:r>
            <a:r>
              <a:rPr lang="en-US" sz="2000" dirty="0">
                <a:latin typeface="Times New Roman" panose="02020603050405020304" pitchFamily="18" charset="0"/>
                <a:cs typeface="Times New Roman" panose="02020603050405020304" pitchFamily="18" charset="0"/>
              </a:rPr>
              <a:t> : At this stage, the individuals are collected to form a team together. Each member is made familiar with his roles and responsibilities within the team.</a:t>
            </a:r>
          </a:p>
          <a:p>
            <a:r>
              <a:rPr lang="en-US" sz="2000" b="1" dirty="0">
                <a:latin typeface="Times New Roman" panose="02020603050405020304" pitchFamily="18" charset="0"/>
                <a:cs typeface="Times New Roman" panose="02020603050405020304" pitchFamily="18" charset="0"/>
              </a:rPr>
              <a:t>Establish and Communicate the Rules</a:t>
            </a:r>
            <a:r>
              <a:rPr lang="en-US" sz="2000" dirty="0">
                <a:latin typeface="Times New Roman" panose="02020603050405020304" pitchFamily="18" charset="0"/>
                <a:cs typeface="Times New Roman" panose="02020603050405020304" pitchFamily="18" charset="0"/>
              </a:rPr>
              <a:t> :The rules regarding the reporting of team members, meeting schedules, and decision making within the team are discussed. The individuals are encouraged to ask questions and give their views to develop open and healthy communication in the team.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Identify Individual’s Strengths</a:t>
            </a:r>
            <a:r>
              <a:rPr lang="en-US" sz="2000" dirty="0">
                <a:latin typeface="Times New Roman" panose="02020603050405020304" pitchFamily="18" charset="0"/>
                <a:cs typeface="Times New Roman" panose="02020603050405020304" pitchFamily="18" charset="0"/>
              </a:rPr>
              <a:t> :Various team-building exercises are conducted to bring out the strengths of the individuals. It also helps in familiarizing the team members with each other’s strengths and weakness.</a:t>
            </a:r>
          </a:p>
          <a:p>
            <a:r>
              <a:rPr lang="en-US" sz="2000" b="1" dirty="0">
                <a:latin typeface="Times New Roman" panose="02020603050405020304" pitchFamily="18" charset="0"/>
                <a:cs typeface="Times New Roman" panose="02020603050405020304" pitchFamily="18" charset="0"/>
              </a:rPr>
              <a:t>Be a Part of the Team</a:t>
            </a:r>
            <a:r>
              <a:rPr lang="en-US" sz="2000" dirty="0">
                <a:latin typeface="Times New Roman" panose="02020603050405020304" pitchFamily="18" charset="0"/>
                <a:cs typeface="Times New Roman" panose="02020603050405020304" pitchFamily="18" charset="0"/>
              </a:rPr>
              <a:t> :At this point, the manager needs to get involved with the team as a member and not as a boss. Making the individuals realize their importance in the team and treating each member equally is necessary. The team members should see their manager as their team leader, mentor and role model.</a:t>
            </a:r>
          </a:p>
          <a:p>
            <a:r>
              <a:rPr lang="en-US" sz="2000" b="1" dirty="0">
                <a:latin typeface="Times New Roman" panose="02020603050405020304" pitchFamily="18" charset="0"/>
                <a:cs typeface="Times New Roman" panose="02020603050405020304" pitchFamily="18" charset="0"/>
              </a:rPr>
              <a:t>Monitor Performance</a:t>
            </a:r>
            <a:r>
              <a:rPr lang="en-US" sz="2000" dirty="0">
                <a:latin typeface="Times New Roman" panose="02020603050405020304" pitchFamily="18" charset="0"/>
                <a:cs typeface="Times New Roman" panose="02020603050405020304" pitchFamily="18" charset="0"/>
              </a:rPr>
              <a:t> :Next step is checking the productivity and performance of the team as a whole. It involves finding out loopholes and the reasons for it. This step is necessary to improve the team’s performance and productivity in the long run.</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Schedule Meetings</a:t>
            </a:r>
            <a:r>
              <a:rPr lang="en-US" sz="2000" dirty="0">
                <a:latin typeface="Times New Roman" panose="02020603050405020304" pitchFamily="18" charset="0"/>
                <a:cs typeface="Times New Roman" panose="02020603050405020304" pitchFamily="18" charset="0"/>
              </a:rPr>
              <a:t> :One of the most crucial steps is to hold purposeful meetings from time to time to discuss team performance, task-related problems and discuss the future course of action.</a:t>
            </a:r>
          </a:p>
          <a:p>
            <a:pPr algn="just"/>
            <a:r>
              <a:rPr lang="en-US" sz="2000" b="1" dirty="0">
                <a:latin typeface="Times New Roman" panose="02020603050405020304" pitchFamily="18" charset="0"/>
                <a:cs typeface="Times New Roman" panose="02020603050405020304" pitchFamily="18" charset="0"/>
              </a:rPr>
              <a:t>Dissolve the Team</a:t>
            </a:r>
            <a:r>
              <a:rPr lang="en-US" sz="2000" dirty="0">
                <a:latin typeface="Times New Roman" panose="02020603050405020304" pitchFamily="18" charset="0"/>
                <a:cs typeface="Times New Roman" panose="02020603050405020304" pitchFamily="18" charset="0"/>
              </a:rPr>
              <a:t> :Lastly, the manager needs to evaluate the results and reward the individuals on their contribution and achievement. Finally, the team is dispersed on the fulfilment of the objective for which it was formed.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a:latin typeface="Times New Roman" panose="02020603050405020304" pitchFamily="18" charset="0"/>
                <a:cs typeface="Times New Roman" panose="02020603050405020304" pitchFamily="18" charset="0"/>
              </a:rPr>
              <a:t>Leadership</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Leadership refers to the art of motivating people in an organization to work towards a common goal. It is based on ideas which can be a person’s own or inspired by other leaders. Leadership is also an art of communicating these ideas effectively to others and encouraging them to take up responsibilities and grow personally besides leading the company towards growth. Effective leadership is not only inspirational for the self but also for others. If you also want to become an inspirational and successful leader in the near future, it is important to understand that leaders must have certain critical thinking skills which can help them in directing an organization’s resources for better growth prospects</a:t>
            </a:r>
            <a:r>
              <a:rPr lang="en-US" sz="1600" dirty="0"/>
              <a:t>.</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1414</Words>
  <Application>Microsoft Office PowerPoint</Application>
  <PresentationFormat>On-screen Show (4:3)</PresentationFormat>
  <Paragraphs>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Concept of Work Teams </vt:lpstr>
      <vt:lpstr>PowerPoint Presentation</vt:lpstr>
      <vt:lpstr>Team Building </vt:lpstr>
      <vt:lpstr>Team Building Process </vt:lpstr>
      <vt:lpstr>PowerPoint Presentation</vt:lpstr>
      <vt:lpstr>PowerPoint Presentation</vt:lpstr>
      <vt:lpstr>PowerPoint Presentation</vt:lpstr>
      <vt:lpstr>PowerPoint Presentation</vt:lpstr>
      <vt:lpstr> Leadership </vt:lpstr>
      <vt:lpstr>Different Types of Leadership </vt:lpstr>
      <vt:lpstr>PowerPoint Presentation</vt:lpstr>
      <vt:lpstr>PowerPoint Presentation</vt:lpstr>
      <vt:lpstr>PowerPoint Presentation</vt:lpstr>
      <vt:lpstr>Leadership Functions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dc:title>
  <dc:creator>Prashant</dc:creator>
  <cp:lastModifiedBy>Vandana Yadav</cp:lastModifiedBy>
  <cp:revision>16</cp:revision>
  <dcterms:created xsi:type="dcterms:W3CDTF">2022-12-02T15:52:37Z</dcterms:created>
  <dcterms:modified xsi:type="dcterms:W3CDTF">2023-10-08T11:20:45Z</dcterms:modified>
</cp:coreProperties>
</file>