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1"/>
  </p:sldMasterIdLst>
  <p:notesMasterIdLst>
    <p:notesMasterId r:id="rId20"/>
  </p:notesMasterIdLst>
  <p:handoutMasterIdLst>
    <p:handoutMasterId r:id="rId21"/>
  </p:handoutMasterIdLst>
  <p:sldIdLst>
    <p:sldId id="334" r:id="rId2"/>
    <p:sldId id="322" r:id="rId3"/>
    <p:sldId id="333" r:id="rId4"/>
    <p:sldId id="321" r:id="rId5"/>
    <p:sldId id="328" r:id="rId6"/>
    <p:sldId id="329" r:id="rId7"/>
    <p:sldId id="330" r:id="rId8"/>
    <p:sldId id="296" r:id="rId9"/>
    <p:sldId id="336" r:id="rId10"/>
    <p:sldId id="323" r:id="rId11"/>
    <p:sldId id="335" r:id="rId12"/>
    <p:sldId id="324" r:id="rId13"/>
    <p:sldId id="327" r:id="rId14"/>
    <p:sldId id="325" r:id="rId15"/>
    <p:sldId id="326" r:id="rId16"/>
    <p:sldId id="331" r:id="rId17"/>
    <p:sldId id="332" r:id="rId18"/>
    <p:sldId id="297" r:id="rId19"/>
  </p:sldIdLst>
  <p:sldSz cx="12190413" cy="6859588"/>
  <p:notesSz cx="6858000" cy="9144000"/>
  <p:embeddedFontLst>
    <p:embeddedFont>
      <p:font typeface="굴림체" panose="020B0609000101010101" pitchFamily="49" charset="-127"/>
      <p:regular r:id="rId22"/>
    </p:embeddedFont>
    <p:embeddedFont>
      <p:font typeface="맑은 고딕" panose="020B0503020000020004" pitchFamily="34" charset="-127"/>
      <p:regular r:id="rId23"/>
      <p:bold r:id="rId24"/>
    </p:embeddedFont>
    <p:embeddedFont>
      <p:font typeface="Freestyle Script" panose="030804020302050B0404" pitchFamily="66" charset="0"/>
      <p:regular r:id="rId25"/>
    </p:embeddedFont>
    <p:embeddedFont>
      <p:font typeface="Noto Sans" panose="020B0502040504020204" pitchFamily="34" charset="0"/>
      <p:regular r:id="rId26"/>
      <p:bold r:id="rId27"/>
      <p:italic r:id="rId28"/>
      <p:boldItalic r:id="rId29"/>
    </p:embeddedFont>
    <p:embeddedFont>
      <p:font typeface="Tw Cen MT" panose="020B0602020104020603" pitchFamily="34" charset="0"/>
      <p:regular r:id="rId30"/>
      <p:bold r:id="rId31"/>
      <p:italic r:id="rId32"/>
      <p:boldItalic r:id="rId33"/>
    </p:embeddedFont>
    <p:embeddedFont>
      <p:font typeface="Tw Cen MT Condensed" panose="020B0606020104020203" pitchFamily="34" charset="0"/>
      <p:regular r:id="rId34"/>
      <p:bold r:id="rId35"/>
    </p:embeddedFont>
    <p:embeddedFont>
      <p:font typeface="Verdana" panose="020B0604030504040204" pitchFamily="34" charset="0"/>
      <p:regular r:id="rId36"/>
      <p:bold r:id="rId37"/>
      <p:italic r:id="rId38"/>
      <p:boldItalic r:id="rId39"/>
    </p:embeddedFont>
    <p:embeddedFont>
      <p:font typeface="Wingdings 3" panose="05040102010807070707" pitchFamily="18" charset="2"/>
      <p:regular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61">
          <p15:clr>
            <a:srgbClr val="A4A3A4"/>
          </p15:clr>
        </p15:guide>
        <p15:guide id="4"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FFCE33"/>
    <a:srgbClr val="882406"/>
    <a:srgbClr val="00A9B0"/>
    <a:srgbClr val="013662"/>
    <a:srgbClr val="E93440"/>
    <a:srgbClr val="BFBFBF"/>
    <a:srgbClr val="667552"/>
    <a:srgbClr val="CC9900"/>
    <a:srgbClr val="5460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792" autoAdjust="0"/>
  </p:normalViewPr>
  <p:slideViewPr>
    <p:cSldViewPr>
      <p:cViewPr varScale="1">
        <p:scale>
          <a:sx n="87" d="100"/>
          <a:sy n="87" d="100"/>
        </p:scale>
        <p:origin x="864" y="96"/>
      </p:cViewPr>
      <p:guideLst>
        <p:guide orient="horz" pos="2160"/>
        <p:guide pos="2880"/>
        <p:guide orient="horz" pos="2161"/>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8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2024-08-02</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2024-08-02</a:t>
            </a:fld>
            <a:endParaRPr lang="ko-KR" altLang="en-US"/>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95690" rtl="0" eaLnBrk="1" latinLnBrk="1" hangingPunct="1">
      <a:defRPr sz="1300" kern="1200">
        <a:solidFill>
          <a:schemeClr val="tx1"/>
        </a:solidFill>
        <a:latin typeface="+mn-lt"/>
        <a:ea typeface="+mn-ea"/>
        <a:cs typeface="+mn-cs"/>
      </a:defRPr>
    </a:lvl1pPr>
    <a:lvl2pPr marL="497845" algn="l" defTabSz="995690" rtl="0" eaLnBrk="1" latinLnBrk="1" hangingPunct="1">
      <a:defRPr sz="1300" kern="1200">
        <a:solidFill>
          <a:schemeClr val="tx1"/>
        </a:solidFill>
        <a:latin typeface="+mn-lt"/>
        <a:ea typeface="+mn-ea"/>
        <a:cs typeface="+mn-cs"/>
      </a:defRPr>
    </a:lvl2pPr>
    <a:lvl3pPr marL="995690" algn="l" defTabSz="995690" rtl="0" eaLnBrk="1" latinLnBrk="1" hangingPunct="1">
      <a:defRPr sz="1300" kern="1200">
        <a:solidFill>
          <a:schemeClr val="tx1"/>
        </a:solidFill>
        <a:latin typeface="+mn-lt"/>
        <a:ea typeface="+mn-ea"/>
        <a:cs typeface="+mn-cs"/>
      </a:defRPr>
    </a:lvl3pPr>
    <a:lvl4pPr marL="1493535" algn="l" defTabSz="995690" rtl="0" eaLnBrk="1" latinLnBrk="1" hangingPunct="1">
      <a:defRPr sz="1300" kern="1200">
        <a:solidFill>
          <a:schemeClr val="tx1"/>
        </a:solidFill>
        <a:latin typeface="+mn-lt"/>
        <a:ea typeface="+mn-ea"/>
        <a:cs typeface="+mn-cs"/>
      </a:defRPr>
    </a:lvl4pPr>
    <a:lvl5pPr marL="1991380" algn="l" defTabSz="995690" rtl="0" eaLnBrk="1" latinLnBrk="1" hangingPunct="1">
      <a:defRPr sz="1300" kern="1200">
        <a:solidFill>
          <a:schemeClr val="tx1"/>
        </a:solidFill>
        <a:latin typeface="+mn-lt"/>
        <a:ea typeface="+mn-ea"/>
        <a:cs typeface="+mn-cs"/>
      </a:defRPr>
    </a:lvl5pPr>
    <a:lvl6pPr marL="2489225" algn="l" defTabSz="995690" rtl="0" eaLnBrk="1" latinLnBrk="1" hangingPunct="1">
      <a:defRPr sz="1300" kern="1200">
        <a:solidFill>
          <a:schemeClr val="tx1"/>
        </a:solidFill>
        <a:latin typeface="+mn-lt"/>
        <a:ea typeface="+mn-ea"/>
        <a:cs typeface="+mn-cs"/>
      </a:defRPr>
    </a:lvl6pPr>
    <a:lvl7pPr marL="2987070" algn="l" defTabSz="995690" rtl="0" eaLnBrk="1" latinLnBrk="1" hangingPunct="1">
      <a:defRPr sz="1300" kern="1200">
        <a:solidFill>
          <a:schemeClr val="tx1"/>
        </a:solidFill>
        <a:latin typeface="+mn-lt"/>
        <a:ea typeface="+mn-ea"/>
        <a:cs typeface="+mn-cs"/>
      </a:defRPr>
    </a:lvl7pPr>
    <a:lvl8pPr marL="3484916" algn="l" defTabSz="995690" rtl="0" eaLnBrk="1" latinLnBrk="1" hangingPunct="1">
      <a:defRPr sz="1300" kern="1200">
        <a:solidFill>
          <a:schemeClr val="tx1"/>
        </a:solidFill>
        <a:latin typeface="+mn-lt"/>
        <a:ea typeface="+mn-ea"/>
        <a:cs typeface="+mn-cs"/>
      </a:defRPr>
    </a:lvl8pPr>
    <a:lvl9pPr marL="3982761" algn="l" defTabSz="995690" rtl="0" eaLnBrk="1" latinLnBrk="1"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2588" y="685800"/>
            <a:ext cx="6092825"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2</a:t>
            </a:fld>
            <a:endParaRPr lang="ko-KR" altLang="en-US" dirty="0"/>
          </a:p>
        </p:txBody>
      </p:sp>
    </p:spTree>
    <p:extLst>
      <p:ext uri="{BB962C8B-B14F-4D97-AF65-F5344CB8AC3E}">
        <p14:creationId xmlns:p14="http://schemas.microsoft.com/office/powerpoint/2010/main" val="233910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0413" cy="45730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0413" cy="457306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141" y="4961285"/>
            <a:ext cx="7771388" cy="1463379"/>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09479" y="4961285"/>
            <a:ext cx="3199983" cy="1463379"/>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154" indent="0" algn="ctr">
              <a:buNone/>
              <a:defRPr sz="1800"/>
            </a:lvl2pPr>
            <a:lvl3pPr marL="914309" indent="0" algn="ctr">
              <a:buNone/>
              <a:defRPr sz="1800"/>
            </a:lvl3pPr>
            <a:lvl4pPr marL="1371463" indent="0" algn="ctr">
              <a:buNone/>
              <a:defRPr sz="1800"/>
            </a:lvl4pPr>
            <a:lvl5pPr marL="1828617" indent="0" algn="ctr">
              <a:buNone/>
              <a:defRPr sz="1800"/>
            </a:lvl5pPr>
            <a:lvl6pPr marL="2285771" indent="0" algn="ctr">
              <a:buNone/>
              <a:defRPr sz="1800"/>
            </a:lvl6pPr>
            <a:lvl7pPr marL="2742926" indent="0" algn="ctr">
              <a:buNone/>
              <a:defRPr sz="1800"/>
            </a:lvl7pPr>
            <a:lvl8pPr marL="3200080" indent="0" algn="ctr">
              <a:buNone/>
              <a:defRPr sz="1800"/>
            </a:lvl8pPr>
            <a:lvl9pPr marL="3657234"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D3D6733-6F27-4404-AB51-585418F146E5}" type="datetimeFigureOut">
              <a:rPr lang="ko-KR" altLang="en-US" smtClean="0"/>
              <a:pPr/>
              <a:t>2024-08-02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cxnSp>
        <p:nvCxnSpPr>
          <p:cNvPr id="8" name="Straight Connector 7"/>
          <p:cNvCxnSpPr/>
          <p:nvPr/>
        </p:nvCxnSpPr>
        <p:spPr>
          <a:xfrm flipV="1">
            <a:off x="8385751" y="5265325"/>
            <a:ext cx="0" cy="91461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99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48937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5" y="762176"/>
            <a:ext cx="2628558" cy="5411453"/>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472" y="762176"/>
            <a:ext cx="7580913" cy="54114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cxnSp>
        <p:nvCxnSpPr>
          <p:cNvPr id="7" name="Straight Connector 6"/>
          <p:cNvCxnSpPr/>
          <p:nvPr/>
        </p:nvCxnSpPr>
        <p:spPr>
          <a:xfrm rot="5400000" flipV="1">
            <a:off x="10057091" y="59442"/>
            <a:ext cx="0" cy="91428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512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4" name="날짜 개체 틀 3"/>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2024-08-02</a:t>
            </a:fld>
            <a:endParaRPr lang="ko-KR" altLang="en-US"/>
          </a:p>
        </p:txBody>
      </p:sp>
      <p:sp>
        <p:nvSpPr>
          <p:cNvPr id="5" name="바닥글 개체 틀 4"/>
          <p:cNvSpPr>
            <a:spLocks noGrp="1"/>
          </p:cNvSpPr>
          <p:nvPr>
            <p:ph type="ftr" sz="quarter" idx="11"/>
          </p:nvPr>
        </p:nvSpPr>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15" name="제목 1"/>
          <p:cNvSpPr>
            <a:spLocks noGrp="1"/>
          </p:cNvSpPr>
          <p:nvPr>
            <p:ph type="ctrTitle" hasCustomPrompt="1"/>
          </p:nvPr>
        </p:nvSpPr>
        <p:spPr>
          <a:xfrm>
            <a:off x="5534000" y="2453687"/>
            <a:ext cx="5415634" cy="2045207"/>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5800" kern="1200" baseline="0" dirty="0">
                <a:solidFill>
                  <a:schemeClr val="bg1"/>
                </a:solidFill>
                <a:effectLst/>
                <a:latin typeface="+mj-lt"/>
                <a:ea typeface="맑은 고딕" pitchFamily="50" charset="-127"/>
                <a:cs typeface="+mj-cs"/>
              </a:defRPr>
            </a:lvl1pPr>
          </a:lstStyle>
          <a:p>
            <a:r>
              <a:rPr lang="ko-KR" altLang="en-US" dirty="0"/>
              <a:t>제목을</a:t>
            </a:r>
            <a:r>
              <a:rPr lang="en-US" altLang="ko-KR" dirty="0"/>
              <a:t> </a:t>
            </a:r>
            <a:r>
              <a:rPr lang="ko-KR" altLang="en-US" dirty="0"/>
              <a:t>입력하시오</a:t>
            </a:r>
          </a:p>
        </p:txBody>
      </p:sp>
      <p:sp>
        <p:nvSpPr>
          <p:cNvPr id="14" name="부제목 2"/>
          <p:cNvSpPr>
            <a:spLocks noGrp="1"/>
          </p:cNvSpPr>
          <p:nvPr>
            <p:ph type="subTitle" idx="1"/>
          </p:nvPr>
        </p:nvSpPr>
        <p:spPr>
          <a:xfrm>
            <a:off x="5534000" y="4293890"/>
            <a:ext cx="5415634" cy="811138"/>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chemeClr val="bg1"/>
                </a:solidFill>
                <a:effectLst/>
                <a:latin typeface="+mj-lt"/>
                <a:ea typeface="맑은 고딕" pitchFamily="50" charset="-127"/>
                <a:cs typeface="+mj-cs"/>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endParaRPr lang="ko-KR" altLang="en-US" dirty="0"/>
          </a:p>
        </p:txBody>
      </p:sp>
    </p:spTree>
    <p:extLst>
      <p:ext uri="{BB962C8B-B14F-4D97-AF65-F5344CB8AC3E}">
        <p14:creationId xmlns:p14="http://schemas.microsoft.com/office/powerpoint/2010/main" val="3458822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15" name="내용 개체 틀 2"/>
          <p:cNvSpPr>
            <a:spLocks noGrp="1"/>
          </p:cNvSpPr>
          <p:nvPr>
            <p:ph idx="1" hasCustomPrompt="1"/>
          </p:nvPr>
        </p:nvSpPr>
        <p:spPr>
          <a:xfrm>
            <a:off x="609521" y="1485579"/>
            <a:ext cx="10971372" cy="4824535"/>
          </a:xfrm>
        </p:spPr>
        <p:txBody>
          <a:bodyPr>
            <a:normAutofit/>
          </a:bodyPr>
          <a:lstStyle>
            <a:lvl1pPr algn="l">
              <a:buNone/>
              <a:defRPr sz="2000" i="1" baseline="0">
                <a:solidFill>
                  <a:schemeClr val="bg1">
                    <a:lumMod val="50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a:t>Replaced with your own text</a:t>
            </a:r>
            <a:endParaRPr lang="ko-KR" altLang="en-US" dirty="0"/>
          </a:p>
        </p:txBody>
      </p:sp>
      <p:sp>
        <p:nvSpPr>
          <p:cNvPr id="14" name="제목 1"/>
          <p:cNvSpPr>
            <a:spLocks noGrp="1"/>
          </p:cNvSpPr>
          <p:nvPr>
            <p:ph type="title"/>
          </p:nvPr>
        </p:nvSpPr>
        <p:spPr>
          <a:xfrm>
            <a:off x="609520" y="254777"/>
            <a:ext cx="10971373"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
        <p:nvSpPr>
          <p:cNvPr id="12" name="날짜 개체 틀 3"/>
          <p:cNvSpPr>
            <a:spLocks noGrp="1"/>
          </p:cNvSpPr>
          <p:nvPr>
            <p:ph type="dt" sz="half" idx="10"/>
          </p:nvPr>
        </p:nvSpPr>
        <p:spPr>
          <a:xfrm>
            <a:off x="609521" y="6502342"/>
            <a:ext cx="2844430" cy="220692"/>
          </a:xfrm>
        </p:spPr>
        <p:txBody>
          <a:bodyPr/>
          <a:lstStyle>
            <a:lvl1pPr>
              <a:defRPr>
                <a:latin typeface="+mj-lt"/>
              </a:defRPr>
            </a:lvl1pPr>
          </a:lstStyle>
          <a:p>
            <a:fld id="{ED3D6733-6F27-4404-AB51-585418F146E5}" type="datetimeFigureOut">
              <a:rPr lang="ko-KR" altLang="en-US" smtClean="0"/>
              <a:pPr/>
              <a:t>2024-08-02</a:t>
            </a:fld>
            <a:endParaRPr lang="ko-KR" altLang="en-US"/>
          </a:p>
        </p:txBody>
      </p:sp>
      <p:sp>
        <p:nvSpPr>
          <p:cNvPr id="13" name="바닥글 개체 틀 4"/>
          <p:cNvSpPr>
            <a:spLocks noGrp="1"/>
          </p:cNvSpPr>
          <p:nvPr>
            <p:ph type="ftr" sz="quarter" idx="11"/>
          </p:nvPr>
        </p:nvSpPr>
        <p:spPr>
          <a:xfrm>
            <a:off x="4165059" y="6502342"/>
            <a:ext cx="3860297" cy="220692"/>
          </a:xfrm>
        </p:spPr>
        <p:txBody>
          <a:bodyPr/>
          <a:lstStyle>
            <a:lvl1pPr>
              <a:defRPr>
                <a:latin typeface="+mj-lt"/>
              </a:defRPr>
            </a:lvl1pPr>
          </a:lstStyle>
          <a:p>
            <a:endParaRPr lang="ko-KR" altLang="en-US"/>
          </a:p>
        </p:txBody>
      </p:sp>
      <p:sp>
        <p:nvSpPr>
          <p:cNvPr id="16" name="슬라이드 번호 개체 틀 5"/>
          <p:cNvSpPr>
            <a:spLocks noGrp="1"/>
          </p:cNvSpPr>
          <p:nvPr>
            <p:ph type="sldNum" sz="quarter" idx="12"/>
          </p:nvPr>
        </p:nvSpPr>
        <p:spPr>
          <a:xfrm>
            <a:off x="8736463" y="6502342"/>
            <a:ext cx="2844430" cy="220692"/>
          </a:xfrm>
        </p:spPr>
        <p:txBody>
          <a:bodyPr/>
          <a:lstStyle>
            <a:lvl1pPr>
              <a:defRPr>
                <a:latin typeface="+mj-lt"/>
              </a:defRPr>
            </a:lvl1p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55551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4" name="날짜 개체 틀 3"/>
          <p:cNvSpPr>
            <a:spLocks noGrp="1"/>
          </p:cNvSpPr>
          <p:nvPr>
            <p:ph type="dt" sz="half" idx="10"/>
          </p:nvPr>
        </p:nvSpPr>
        <p:spPr>
          <a:xfrm>
            <a:off x="609521" y="6502342"/>
            <a:ext cx="2844430" cy="220692"/>
          </a:xfrm>
        </p:spPr>
        <p:txBody>
          <a:bodyPr/>
          <a:lstStyle>
            <a:lvl1pPr>
              <a:defRPr>
                <a:latin typeface="+mj-lt"/>
              </a:defRPr>
            </a:lvl1pPr>
          </a:lstStyle>
          <a:p>
            <a:fld id="{ED3D6733-6F27-4404-AB51-585418F146E5}" type="datetimeFigureOut">
              <a:rPr lang="ko-KR" altLang="en-US" smtClean="0"/>
              <a:pPr/>
              <a:t>2024-08-02</a:t>
            </a:fld>
            <a:endParaRPr lang="ko-KR" altLang="en-US"/>
          </a:p>
        </p:txBody>
      </p:sp>
      <p:sp>
        <p:nvSpPr>
          <p:cNvPr id="5" name="바닥글 개체 틀 4"/>
          <p:cNvSpPr>
            <a:spLocks noGrp="1"/>
          </p:cNvSpPr>
          <p:nvPr>
            <p:ph type="ftr" sz="quarter" idx="11"/>
          </p:nvPr>
        </p:nvSpPr>
        <p:spPr>
          <a:xfrm>
            <a:off x="4165059" y="6502342"/>
            <a:ext cx="3860297" cy="220692"/>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8736463" y="6502342"/>
            <a:ext cx="2844430" cy="220692"/>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5" name="제목 1"/>
          <p:cNvSpPr>
            <a:spLocks noGrp="1"/>
          </p:cNvSpPr>
          <p:nvPr>
            <p:ph type="title"/>
          </p:nvPr>
        </p:nvSpPr>
        <p:spPr>
          <a:xfrm>
            <a:off x="609521" y="254777"/>
            <a:ext cx="10971372"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chemeClr val="accent6">
                    <a:lumMod val="50000"/>
                  </a:schemeClr>
                </a:solidFill>
                <a:effectLst/>
                <a:latin typeface="+mj-lt"/>
                <a:ea typeface="맑은 고딕" pitchFamily="50" charset="-127"/>
                <a:cs typeface="+mj-cs"/>
              </a:defRPr>
            </a:lvl1pPr>
          </a:lstStyle>
          <a:p>
            <a:r>
              <a:rPr lang="ko-KR" altLang="en-US" dirty="0"/>
              <a:t>마스터 제목 스타일 편집</a:t>
            </a:r>
          </a:p>
        </p:txBody>
      </p:sp>
      <p:sp>
        <p:nvSpPr>
          <p:cNvPr id="16" name="내용 개체 틀 2"/>
          <p:cNvSpPr>
            <a:spLocks noGrp="1"/>
          </p:cNvSpPr>
          <p:nvPr>
            <p:ph idx="1" hasCustomPrompt="1"/>
          </p:nvPr>
        </p:nvSpPr>
        <p:spPr>
          <a:xfrm>
            <a:off x="609521" y="1485578"/>
            <a:ext cx="10971372" cy="4824535"/>
          </a:xfrm>
        </p:spPr>
        <p:txBody>
          <a:bodyPr>
            <a:normAutofit/>
          </a:bodyPr>
          <a:lstStyle>
            <a:lvl1pPr algn="l">
              <a:buNone/>
              <a:defRPr sz="2000" i="1" baseline="0">
                <a:solidFill>
                  <a:schemeClr val="tx1">
                    <a:lumMod val="75000"/>
                    <a:lumOff val="25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a:t>Replaced with your own text</a:t>
            </a:r>
            <a:endParaRPr lang="ko-KR" altLang="en-US" dirty="0"/>
          </a:p>
        </p:txBody>
      </p:sp>
    </p:spTree>
    <p:extLst>
      <p:ext uri="{BB962C8B-B14F-4D97-AF65-F5344CB8AC3E}">
        <p14:creationId xmlns:p14="http://schemas.microsoft.com/office/powerpoint/2010/main" val="1155580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2024-08-02</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6199162" y="2528763"/>
            <a:ext cx="5394629" cy="2272246"/>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7200" kern="1200" baseline="0" dirty="0">
                <a:solidFill>
                  <a:schemeClr val="bg1"/>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val="865434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flipV="1">
            <a:off x="0" y="1240"/>
            <a:ext cx="12190413" cy="6857107"/>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338815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0413" cy="45730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0413" cy="457306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141" y="4961285"/>
            <a:ext cx="7771388" cy="1463379"/>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09479" y="4961285"/>
            <a:ext cx="3199983" cy="1463379"/>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cxnSp>
        <p:nvCxnSpPr>
          <p:cNvPr id="8" name="Straight Connector 7"/>
          <p:cNvCxnSpPr/>
          <p:nvPr/>
        </p:nvCxnSpPr>
        <p:spPr>
          <a:xfrm flipV="1">
            <a:off x="8385751" y="5265325"/>
            <a:ext cx="0" cy="91461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13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995" y="585352"/>
            <a:ext cx="9718807" cy="149996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3994" y="2286529"/>
            <a:ext cx="4754261" cy="40242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8540" y="2286529"/>
            <a:ext cx="4754261" cy="40242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77716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3995" y="2180140"/>
            <a:ext cx="4754261" cy="823151"/>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Edit Master text styles</a:t>
            </a:r>
          </a:p>
        </p:txBody>
      </p:sp>
      <p:sp>
        <p:nvSpPr>
          <p:cNvPr id="4" name="Content Placeholder 3"/>
          <p:cNvSpPr>
            <a:spLocks noGrp="1"/>
          </p:cNvSpPr>
          <p:nvPr>
            <p:ph sz="half" idx="2"/>
          </p:nvPr>
        </p:nvSpPr>
        <p:spPr>
          <a:xfrm>
            <a:off x="1023995" y="2968475"/>
            <a:ext cx="4754261" cy="3342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08" y="2180140"/>
            <a:ext cx="4754261" cy="823151"/>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marL="0" lvl="0" indent="0" algn="l" defTabSz="914309"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108" y="2968475"/>
            <a:ext cx="4754261" cy="3342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02211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78480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44850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995" y="471618"/>
            <a:ext cx="4388549" cy="1737762"/>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4256" y="823150"/>
            <a:ext cx="5677685" cy="5185849"/>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3995" y="2258029"/>
            <a:ext cx="4388549" cy="3763165"/>
          </a:xfrm>
        </p:spPr>
        <p:txBody>
          <a:bodyPr lIns="91440" rIns="91440">
            <a:normAutofit/>
          </a:bodyPr>
          <a:lstStyle>
            <a:lvl1pPr marL="0" indent="0">
              <a:lnSpc>
                <a:spcPct val="108000"/>
              </a:lnSpc>
              <a:spcBef>
                <a:spcPts val="600"/>
              </a:spcBef>
              <a:buNone/>
              <a:defRPr sz="16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424348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41" y="4961286"/>
            <a:ext cx="7771388" cy="1463379"/>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7365" cy="4573059"/>
          </a:xfrm>
          <a:solidFill>
            <a:schemeClr val="accent1">
              <a:lumMod val="60000"/>
              <a:lumOff val="40000"/>
            </a:schemeClr>
          </a:solidFill>
        </p:spPr>
        <p:txBody>
          <a:bodyPr lIns="457200" tIns="365760" rIns="45720" bIns="45720" anchor="t"/>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09479" y="4961286"/>
            <a:ext cx="3199983" cy="1463379"/>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3D6733-6F27-4404-AB51-585418F146E5}" type="datetimeFigureOut">
              <a:rPr lang="ko-KR" altLang="en-US" smtClean="0"/>
              <a:pPr/>
              <a:t>2024-08-02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6BC638-39B7-4287-91A7-2A3DDA573295}" type="slidenum">
              <a:rPr lang="ko-KR" altLang="en-US" smtClean="0"/>
              <a:pPr/>
              <a:t>‹#›</a:t>
            </a:fld>
            <a:endParaRPr lang="ko-KR" altLang="en-US"/>
          </a:p>
        </p:txBody>
      </p:sp>
      <p:cxnSp>
        <p:nvCxnSpPr>
          <p:cNvPr id="8" name="Straight Connector 7"/>
          <p:cNvCxnSpPr/>
          <p:nvPr/>
        </p:nvCxnSpPr>
        <p:spPr>
          <a:xfrm flipV="1">
            <a:off x="8385751" y="5265325"/>
            <a:ext cx="0" cy="9146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23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995" y="585352"/>
            <a:ext cx="9718807" cy="14999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3995" y="2286529"/>
            <a:ext cx="9718808" cy="4024292"/>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3996" y="6472202"/>
            <a:ext cx="2153863" cy="274384"/>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3D6733-6F27-4404-AB51-585418F146E5}" type="datetimeFigureOut">
              <a:rPr lang="ko-KR" altLang="en-US" smtClean="0"/>
              <a:pPr/>
              <a:t>2024-08-02</a:t>
            </a:fld>
            <a:endParaRPr lang="ko-KR" altLang="en-US"/>
          </a:p>
        </p:txBody>
      </p:sp>
      <p:sp>
        <p:nvSpPr>
          <p:cNvPr id="5" name="Footer Placeholder 4"/>
          <p:cNvSpPr>
            <a:spLocks noGrp="1"/>
          </p:cNvSpPr>
          <p:nvPr>
            <p:ph type="ftr" sz="quarter" idx="3"/>
          </p:nvPr>
        </p:nvSpPr>
        <p:spPr>
          <a:xfrm>
            <a:off x="4842302" y="6472202"/>
            <a:ext cx="5900691" cy="274384"/>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ko-KR" altLang="en-US"/>
          </a:p>
        </p:txBody>
      </p:sp>
      <p:sp>
        <p:nvSpPr>
          <p:cNvPr id="6" name="Slide Number Placeholder 5"/>
          <p:cNvSpPr>
            <a:spLocks noGrp="1"/>
          </p:cNvSpPr>
          <p:nvPr>
            <p:ph type="sldNum" sz="quarter" idx="4"/>
          </p:nvPr>
        </p:nvSpPr>
        <p:spPr>
          <a:xfrm>
            <a:off x="10835923" y="6472202"/>
            <a:ext cx="973540" cy="274384"/>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6BC638-39B7-4287-91A7-2A3DDA573295}" type="slidenum">
              <a:rPr lang="ko-KR" altLang="en-US" smtClean="0"/>
              <a:pPr/>
              <a:t>‹#›</a:t>
            </a:fld>
            <a:endParaRPr lang="ko-KR" altLang="en-US"/>
          </a:p>
        </p:txBody>
      </p:sp>
      <p:cxnSp>
        <p:nvCxnSpPr>
          <p:cNvPr id="7" name="Straight Connector 6"/>
          <p:cNvCxnSpPr/>
          <p:nvPr/>
        </p:nvCxnSpPr>
        <p:spPr>
          <a:xfrm flipV="1">
            <a:off x="761901" y="826515"/>
            <a:ext cx="0" cy="9146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52151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51" r:id="rId16"/>
  </p:sldLayoutIdLst>
  <p:txStyles>
    <p:titleStyle>
      <a:lvl1pPr algn="l" defTabSz="914309"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31" indent="-91431" algn="l" defTabSz="914309"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49" indent="-137146" algn="l" defTabSz="914309"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11" indent="-137146" algn="l" defTabSz="914309"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01" indent="-137146" algn="l" defTabSz="914309"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162" indent="-137146" algn="l" defTabSz="914309"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309" indent="-137146" algn="l" defTabSz="914309"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598" indent="-137146" algn="l" defTabSz="914309"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30" indent="-137146" algn="l" defTabSz="914309"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320" indent="-137146" algn="l" defTabSz="914309"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EB6445-F925-4A9B-9C01-5992DCBF670E}"/>
              </a:ext>
            </a:extLst>
          </p:cNvPr>
          <p:cNvSpPr txBox="1">
            <a:spLocks/>
          </p:cNvSpPr>
          <p:nvPr/>
        </p:nvSpPr>
        <p:spPr>
          <a:xfrm>
            <a:off x="1299713" y="574037"/>
            <a:ext cx="9142809" cy="2698460"/>
          </a:xfrm>
          <a:prstGeom prst="rect">
            <a:avLst/>
          </a:prstGeom>
        </p:spPr>
        <p:txBody>
          <a:bodyPr vert="horz" lIns="91428" tIns="45714" rIns="91428" bIns="45714"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base">
              <a:spcAft>
                <a:spcPct val="0"/>
              </a:spcAft>
            </a:pPr>
            <a:r>
              <a:rPr lang="en-US" sz="1800" dirty="0">
                <a:solidFill>
                  <a:schemeClr val="tx1"/>
                </a:solidFill>
                <a:latin typeface="Times New Roman" panose="02020603050405020304" pitchFamily="18" charset="0"/>
                <a:ea typeface="Calibri" pitchFamily="34" charset="0"/>
                <a:cs typeface="Times New Roman" pitchFamily="18" charset="0"/>
              </a:rPr>
              <a:t>A </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Training Report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ea typeface="Calibri" pitchFamily="34" charset="0"/>
                <a:cs typeface="Times New Roman" pitchFamily="18" charset="0"/>
              </a:rPr>
              <a:t>On</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itchFamily="18" charset="0"/>
              </a:rPr>
              <a:t>Pizza Sales Analysis”</a:t>
            </a:r>
            <a:br>
              <a:rPr lang="en-US" sz="1800" b="1" dirty="0">
                <a:latin typeface="Times New Roman" panose="02020603050405020304" pitchFamily="18" charset="0"/>
                <a:cs typeface="Times New Roman" pitchFamily="18" charset="0"/>
              </a:rPr>
            </a:br>
            <a:br>
              <a:rPr lang="en-US" sz="1800" b="1"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ea typeface="Calibri" pitchFamily="34" charset="0"/>
                <a:cs typeface="Times New Roman" pitchFamily="18" charset="0"/>
              </a:rPr>
              <a:t>Submitted to the Rajasthan Technical University, Kota in</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ea typeface="Calibri" pitchFamily="34" charset="0"/>
                <a:cs typeface="Times New Roman" pitchFamily="18" charset="0"/>
              </a:rPr>
              <a:t>partial fulfillment of the requirement for the degree of</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ea typeface="Calibri" pitchFamily="34" charset="0"/>
                <a:cs typeface="Times New Roman" pitchFamily="18" charset="0"/>
              </a:rPr>
              <a:t>MASTER OF COMPUTER APPLICATION</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D5A8892A-9E80-4783-8165-D17B37CA70DB}"/>
              </a:ext>
            </a:extLst>
          </p:cNvPr>
          <p:cNvSpPr txBox="1">
            <a:spLocks/>
          </p:cNvSpPr>
          <p:nvPr/>
        </p:nvSpPr>
        <p:spPr>
          <a:xfrm>
            <a:off x="982637" y="4279718"/>
            <a:ext cx="11207775" cy="2579870"/>
          </a:xfrm>
          <a:prstGeom prst="rect">
            <a:avLst/>
          </a:prstGeom>
        </p:spPr>
        <p:txBody>
          <a:bodyPr vert="horz" lIns="91428" tIns="45714" rIns="91428" bIns="45714" rtlCol="0">
            <a:normAutofit fontScale="2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7199" b="1" dirty="0">
                <a:solidFill>
                  <a:schemeClr val="tx1"/>
                </a:solidFill>
              </a:rPr>
              <a:t>Submitted to:</a:t>
            </a:r>
            <a:r>
              <a:rPr lang="en-US" sz="7199" b="1" dirty="0"/>
              <a:t>                                                                                      	           </a:t>
            </a:r>
            <a:r>
              <a:rPr lang="en-US" sz="7199" b="1" dirty="0">
                <a:solidFill>
                  <a:schemeClr val="tx1"/>
                </a:solidFill>
              </a:rPr>
              <a:t>Submitted by:</a:t>
            </a:r>
            <a:r>
              <a:rPr lang="en-US" sz="7199" b="1" dirty="0"/>
              <a:t>                                                                                                                                                                           </a:t>
            </a:r>
            <a:r>
              <a:rPr lang="en-US" sz="7199" dirty="0"/>
              <a:t> </a:t>
            </a:r>
            <a:r>
              <a:rPr lang="en-US" sz="7199" dirty="0">
                <a:solidFill>
                  <a:schemeClr val="tx1"/>
                </a:solidFill>
              </a:rPr>
              <a:t>Mr. Sunil Chauhan												          Rahul M Ramchandani</a:t>
            </a:r>
          </a:p>
          <a:p>
            <a:pPr marL="0" indent="0">
              <a:buNone/>
            </a:pPr>
            <a:r>
              <a:rPr lang="en-US" sz="7199" dirty="0">
                <a:solidFill>
                  <a:schemeClr val="tx1"/>
                </a:solidFill>
              </a:rPr>
              <a:t>MCA	</a:t>
            </a:r>
            <a:r>
              <a:rPr lang="en-US" sz="6399" dirty="0">
                <a:solidFill>
                  <a:schemeClr val="tx1"/>
                </a:solidFill>
              </a:rPr>
              <a:t>		</a:t>
            </a:r>
            <a:r>
              <a:rPr lang="en-US" sz="6399" dirty="0"/>
              <a:t>	 </a:t>
            </a:r>
            <a:r>
              <a:rPr lang="en-US" sz="7199" dirty="0">
                <a:solidFill>
                  <a:schemeClr val="tx1"/>
                </a:solidFill>
              </a:rPr>
              <a:t>				                                 	                        22CMSXX643                </a:t>
            </a:r>
          </a:p>
          <a:p>
            <a:pPr marL="0" indent="0">
              <a:buNone/>
            </a:pPr>
            <a:r>
              <a:rPr lang="en-US" sz="7199" dirty="0">
                <a:solidFill>
                  <a:schemeClr val="tx1"/>
                </a:solidFill>
              </a:rPr>
              <a:t>						 </a:t>
            </a:r>
            <a:r>
              <a:rPr lang="en-US" sz="6399" dirty="0">
                <a:solidFill>
                  <a:schemeClr val="tx1"/>
                </a:solidFill>
              </a:rPr>
              <a:t>Department of Computer Science and Application </a:t>
            </a:r>
          </a:p>
          <a:p>
            <a:pPr marL="0" indent="0">
              <a:buNone/>
            </a:pPr>
            <a:r>
              <a:rPr lang="en-US" sz="6399" dirty="0">
                <a:solidFill>
                  <a:schemeClr val="tx1"/>
                </a:solidFill>
              </a:rPr>
              <a:t>					       Maharishi Arvind Institute of Science &amp; Management</a:t>
            </a:r>
          </a:p>
          <a:p>
            <a:pPr marL="0" indent="0">
              <a:buNone/>
            </a:pPr>
            <a:r>
              <a:rPr lang="en-US" sz="6399" b="1" dirty="0">
                <a:solidFill>
                  <a:schemeClr val="tx1"/>
                </a:solidFill>
              </a:rPr>
              <a:t>						      Rajasthan Technical University, Kota</a:t>
            </a:r>
          </a:p>
          <a:p>
            <a:pPr marL="0" indent="0">
              <a:buNone/>
            </a:pPr>
            <a:r>
              <a:rPr lang="en-US" sz="6399" b="1" dirty="0">
                <a:solidFill>
                  <a:schemeClr val="tx1"/>
                </a:solidFill>
              </a:rPr>
              <a:t>                                                                      Session: 2022 - 2024</a:t>
            </a:r>
          </a:p>
          <a:p>
            <a:endParaRPr lang="en-IN" dirty="0"/>
          </a:p>
        </p:txBody>
      </p:sp>
      <p:pic>
        <p:nvPicPr>
          <p:cNvPr id="7" name="Picture 6">
            <a:extLst>
              <a:ext uri="{FF2B5EF4-FFF2-40B4-BE49-F238E27FC236}">
                <a16:creationId xmlns:a16="http://schemas.microsoft.com/office/drawing/2014/main" id="{C049A697-98F9-93BD-206F-6D376CE34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076" y="3272497"/>
            <a:ext cx="1754419" cy="1255053"/>
          </a:xfrm>
          <a:prstGeom prst="rect">
            <a:avLst/>
          </a:prstGeom>
        </p:spPr>
      </p:pic>
    </p:spTree>
    <p:extLst>
      <p:ext uri="{BB962C8B-B14F-4D97-AF65-F5344CB8AC3E}">
        <p14:creationId xmlns:p14="http://schemas.microsoft.com/office/powerpoint/2010/main" val="106881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8582" y="261442"/>
            <a:ext cx="10971372" cy="798753"/>
          </a:xfrm>
        </p:spPr>
        <p:txBody>
          <a:bodyPr/>
          <a:lstStyle/>
          <a:p>
            <a:r>
              <a:rPr lang="en-US" altLang="ko-KR" dirty="0"/>
              <a:t>Monthly Trend for Total Order for 2022</a:t>
            </a:r>
            <a:endParaRPr lang="ko-KR" altLang="en-US" dirty="0"/>
          </a:p>
        </p:txBody>
      </p:sp>
      <p:pic>
        <p:nvPicPr>
          <p:cNvPr id="8" name="Picture 7">
            <a:extLst>
              <a:ext uri="{FF2B5EF4-FFF2-40B4-BE49-F238E27FC236}">
                <a16:creationId xmlns:a16="http://schemas.microsoft.com/office/drawing/2014/main" id="{DBC5837E-62DA-108F-456A-9CC2D67FB8B4}"/>
              </a:ext>
            </a:extLst>
          </p:cNvPr>
          <p:cNvPicPr>
            <a:picLocks noChangeAspect="1"/>
          </p:cNvPicPr>
          <p:nvPr/>
        </p:nvPicPr>
        <p:blipFill>
          <a:blip r:embed="rId2"/>
          <a:stretch>
            <a:fillRect/>
          </a:stretch>
        </p:blipFill>
        <p:spPr>
          <a:xfrm>
            <a:off x="1558702" y="2133650"/>
            <a:ext cx="9314846" cy="3507544"/>
          </a:xfrm>
          <a:prstGeom prst="rect">
            <a:avLst/>
          </a:prstGeom>
        </p:spPr>
      </p:pic>
    </p:spTree>
    <p:extLst>
      <p:ext uri="{BB962C8B-B14F-4D97-AF65-F5344CB8AC3E}">
        <p14:creationId xmlns:p14="http://schemas.microsoft.com/office/powerpoint/2010/main" val="329445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5B03-2545-8B9A-3375-AB5897F4374A}"/>
              </a:ext>
            </a:extLst>
          </p:cNvPr>
          <p:cNvSpPr>
            <a:spLocks noGrp="1"/>
          </p:cNvSpPr>
          <p:nvPr>
            <p:ph type="title"/>
          </p:nvPr>
        </p:nvSpPr>
        <p:spPr/>
        <p:txBody>
          <a:bodyPr/>
          <a:lstStyle/>
          <a:p>
            <a:r>
              <a:rPr lang="en-US" dirty="0"/>
              <a:t>Insights for monthly trend</a:t>
            </a:r>
            <a:endParaRPr lang="en-IN" dirty="0"/>
          </a:p>
        </p:txBody>
      </p:sp>
      <p:sp>
        <p:nvSpPr>
          <p:cNvPr id="3" name="Content Placeholder 2">
            <a:extLst>
              <a:ext uri="{FF2B5EF4-FFF2-40B4-BE49-F238E27FC236}">
                <a16:creationId xmlns:a16="http://schemas.microsoft.com/office/drawing/2014/main" id="{4ACDF372-554A-B9DC-F22E-FBD08AE3468A}"/>
              </a:ext>
            </a:extLst>
          </p:cNvPr>
          <p:cNvSpPr>
            <a:spLocks noGrp="1"/>
          </p:cNvSpPr>
          <p:nvPr>
            <p:ph idx="1"/>
          </p:nvPr>
        </p:nvSpPr>
        <p:spPr/>
        <p:txBody>
          <a:bodyPr/>
          <a:lstStyle/>
          <a:p>
            <a:r>
              <a:rPr lang="en-US" i="0" dirty="0"/>
              <a:t>The data shows that July has the highest number of orders with a total of 1,935 orders. These are the main reasons to understand why July has the maximum number of orders -</a:t>
            </a:r>
          </a:p>
          <a:p>
            <a:pPr marL="457200" indent="-457200">
              <a:buFont typeface="+mj-lt"/>
              <a:buAutoNum type="arabicPeriod"/>
            </a:pPr>
            <a:r>
              <a:rPr lang="en-US" b="1" i="0" dirty="0"/>
              <a:t>Seasonal Demand</a:t>
            </a:r>
            <a:r>
              <a:rPr lang="en-US" i="0" dirty="0"/>
              <a:t>: July is a summer month, and people tend to order more food during holidays and vacations. The increase in leisure activities and gatherings might contribute to higher pizza sales.</a:t>
            </a:r>
            <a:br>
              <a:rPr lang="en-US" i="0" dirty="0"/>
            </a:br>
            <a:endParaRPr lang="en-US" i="0" dirty="0"/>
          </a:p>
          <a:p>
            <a:pPr marL="457200" indent="-457200">
              <a:buFont typeface="+mj-lt"/>
              <a:buAutoNum type="arabicPeriod"/>
            </a:pPr>
            <a:r>
              <a:rPr lang="en-US" b="1" i="0" dirty="0"/>
              <a:t>School Holidays</a:t>
            </a:r>
            <a:r>
              <a:rPr lang="en-US" i="0" dirty="0"/>
              <a:t>: Many schools have summer vacations in July, leading to increased family activities and higher demand for convenient food options like pizza.</a:t>
            </a:r>
            <a:br>
              <a:rPr lang="en-US" i="0" dirty="0"/>
            </a:br>
            <a:endParaRPr lang="en-US" i="0" dirty="0"/>
          </a:p>
          <a:p>
            <a:pPr marL="457200" indent="-457200">
              <a:buFont typeface="+mj-lt"/>
              <a:buAutoNum type="arabicPeriod"/>
            </a:pPr>
            <a:r>
              <a:rPr lang="en-US" b="1" i="0" dirty="0"/>
              <a:t>Tourism Season</a:t>
            </a:r>
            <a:r>
              <a:rPr lang="en-US" i="0" dirty="0"/>
              <a:t>: July is a peak travel month, with more tourists and visitors who might prefer ordering in rather than cooking, boosting pizza sales.</a:t>
            </a:r>
            <a:br>
              <a:rPr lang="en-US" i="0" dirty="0"/>
            </a:br>
            <a:endParaRPr lang="en-US" i="0" dirty="0"/>
          </a:p>
          <a:p>
            <a:pPr marL="457200" indent="-457200">
              <a:buFont typeface="+mj-lt"/>
              <a:buAutoNum type="arabicPeriod"/>
            </a:pPr>
            <a:r>
              <a:rPr lang="en-US" b="1" i="0" dirty="0"/>
              <a:t>Marketing Campaigns</a:t>
            </a:r>
            <a:r>
              <a:rPr lang="en-US" i="0" dirty="0"/>
              <a:t>: Companies may strategically plan major marketing campaigns and promotions during the summer to attract more customers, including new product launches or limited-time offers.</a:t>
            </a:r>
            <a:endParaRPr lang="en-IN" i="0" dirty="0"/>
          </a:p>
        </p:txBody>
      </p:sp>
    </p:spTree>
    <p:extLst>
      <p:ext uri="{BB962C8B-B14F-4D97-AF65-F5344CB8AC3E}">
        <p14:creationId xmlns:p14="http://schemas.microsoft.com/office/powerpoint/2010/main" val="6762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5E0EFF-0007-0EC0-6DA9-B98D4D6603CA}"/>
              </a:ext>
            </a:extLst>
          </p:cNvPr>
          <p:cNvPicPr>
            <a:picLocks noChangeAspect="1"/>
          </p:cNvPicPr>
          <p:nvPr/>
        </p:nvPicPr>
        <p:blipFill>
          <a:blip r:embed="rId2"/>
          <a:stretch>
            <a:fillRect/>
          </a:stretch>
        </p:blipFill>
        <p:spPr>
          <a:xfrm>
            <a:off x="3070870" y="981522"/>
            <a:ext cx="6513396" cy="2592288"/>
          </a:xfrm>
          <a:prstGeom prst="rect">
            <a:avLst/>
          </a:prstGeom>
        </p:spPr>
      </p:pic>
      <p:pic>
        <p:nvPicPr>
          <p:cNvPr id="6" name="Picture 5">
            <a:extLst>
              <a:ext uri="{FF2B5EF4-FFF2-40B4-BE49-F238E27FC236}">
                <a16:creationId xmlns:a16="http://schemas.microsoft.com/office/drawing/2014/main" id="{F69E9A98-A46D-CEC2-C303-871EDD959928}"/>
              </a:ext>
            </a:extLst>
          </p:cNvPr>
          <p:cNvPicPr>
            <a:picLocks noChangeAspect="1"/>
          </p:cNvPicPr>
          <p:nvPr/>
        </p:nvPicPr>
        <p:blipFill>
          <a:blip r:embed="rId3"/>
          <a:stretch>
            <a:fillRect/>
          </a:stretch>
        </p:blipFill>
        <p:spPr>
          <a:xfrm>
            <a:off x="4222998" y="3919018"/>
            <a:ext cx="4116237" cy="2414723"/>
          </a:xfrm>
          <a:prstGeom prst="rect">
            <a:avLst/>
          </a:prstGeom>
        </p:spPr>
      </p:pic>
    </p:spTree>
    <p:extLst>
      <p:ext uri="{BB962C8B-B14F-4D97-AF65-F5344CB8AC3E}">
        <p14:creationId xmlns:p14="http://schemas.microsoft.com/office/powerpoint/2010/main" val="325026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DCCC70-7AA7-74C5-B697-FE432A0700F8}"/>
              </a:ext>
            </a:extLst>
          </p:cNvPr>
          <p:cNvPicPr>
            <a:picLocks noGrp="1" noChangeAspect="1"/>
          </p:cNvPicPr>
          <p:nvPr>
            <p:ph idx="1"/>
          </p:nvPr>
        </p:nvPicPr>
        <p:blipFill>
          <a:blip r:embed="rId2"/>
          <a:stretch>
            <a:fillRect/>
          </a:stretch>
        </p:blipFill>
        <p:spPr>
          <a:xfrm>
            <a:off x="2710831" y="2133650"/>
            <a:ext cx="6768752" cy="3384376"/>
          </a:xfrm>
        </p:spPr>
      </p:pic>
    </p:spTree>
    <p:extLst>
      <p:ext uri="{BB962C8B-B14F-4D97-AF65-F5344CB8AC3E}">
        <p14:creationId xmlns:p14="http://schemas.microsoft.com/office/powerpoint/2010/main" val="91863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Rush Hour Order</a:t>
            </a:r>
            <a:endParaRPr lang="ko-KR" altLang="en-US" dirty="0"/>
          </a:p>
        </p:txBody>
      </p:sp>
      <p:pic>
        <p:nvPicPr>
          <p:cNvPr id="7" name="Picture 6">
            <a:extLst>
              <a:ext uri="{FF2B5EF4-FFF2-40B4-BE49-F238E27FC236}">
                <a16:creationId xmlns:a16="http://schemas.microsoft.com/office/drawing/2014/main" id="{F237B464-BC78-4404-A1E5-4EFCFC60B703}"/>
              </a:ext>
            </a:extLst>
          </p:cNvPr>
          <p:cNvPicPr>
            <a:picLocks noChangeAspect="1"/>
          </p:cNvPicPr>
          <p:nvPr/>
        </p:nvPicPr>
        <p:blipFill>
          <a:blip r:embed="rId2"/>
          <a:stretch>
            <a:fillRect/>
          </a:stretch>
        </p:blipFill>
        <p:spPr>
          <a:xfrm>
            <a:off x="2113168" y="2493690"/>
            <a:ext cx="8576703" cy="2016223"/>
          </a:xfrm>
          <a:prstGeom prst="rect">
            <a:avLst/>
          </a:prstGeom>
        </p:spPr>
      </p:pic>
    </p:spTree>
    <p:extLst>
      <p:ext uri="{BB962C8B-B14F-4D97-AF65-F5344CB8AC3E}">
        <p14:creationId xmlns:p14="http://schemas.microsoft.com/office/powerpoint/2010/main" val="1138940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0A7B3D-40DA-9937-F584-7EC1506EC8D3}"/>
              </a:ext>
            </a:extLst>
          </p:cNvPr>
          <p:cNvPicPr>
            <a:picLocks noChangeAspect="1"/>
          </p:cNvPicPr>
          <p:nvPr/>
        </p:nvPicPr>
        <p:blipFill>
          <a:blip r:embed="rId2"/>
          <a:stretch>
            <a:fillRect/>
          </a:stretch>
        </p:blipFill>
        <p:spPr>
          <a:xfrm>
            <a:off x="2736049" y="1521582"/>
            <a:ext cx="6718313" cy="3816424"/>
          </a:xfrm>
          <a:prstGeom prst="rect">
            <a:avLst/>
          </a:prstGeom>
        </p:spPr>
      </p:pic>
    </p:spTree>
    <p:extLst>
      <p:ext uri="{BB962C8B-B14F-4D97-AF65-F5344CB8AC3E}">
        <p14:creationId xmlns:p14="http://schemas.microsoft.com/office/powerpoint/2010/main" val="3939716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Font typeface="+mj-lt"/>
              <a:buAutoNum type="romanUcPeriod"/>
            </a:pPr>
            <a:r>
              <a:rPr lang="en-US" i="0" dirty="0">
                <a:latin typeface="Arial" panose="020B0604020202020204" pitchFamily="34" charset="0"/>
                <a:cs typeface="Arial" panose="020B0604020202020204" pitchFamily="34" charset="0"/>
              </a:rPr>
              <a:t>They have sold a total of 50,000. pizzas. This data can guide inventory and production planning.</a:t>
            </a:r>
          </a:p>
          <a:p>
            <a:pPr marL="514350" indent="-514350">
              <a:buFont typeface="+mj-lt"/>
              <a:buAutoNum type="romanUcPeriod"/>
            </a:pPr>
            <a:r>
              <a:rPr lang="en-US" i="0" dirty="0">
                <a:latin typeface="Arial" panose="020B0604020202020204" pitchFamily="34" charset="0"/>
                <a:cs typeface="Arial" panose="020B0604020202020204" pitchFamily="34" charset="0"/>
              </a:rPr>
              <a:t>The average order amount is $38, indicating the customers’ spending habits. This could inform pricing and promotions.</a:t>
            </a:r>
          </a:p>
          <a:p>
            <a:pPr marL="514350" indent="-514350">
              <a:buFont typeface="+mj-lt"/>
              <a:buAutoNum type="romanUcPeriod"/>
            </a:pPr>
            <a:r>
              <a:rPr lang="en-US" i="0" dirty="0">
                <a:latin typeface="Arial" panose="020B0604020202020204" pitchFamily="34" charset="0"/>
                <a:cs typeface="Arial" panose="020B0604020202020204" pitchFamily="34" charset="0"/>
              </a:rPr>
              <a:t>The Classic Deluxe Pizza are customer favorites, and they should consider marketing them more prominently.</a:t>
            </a:r>
          </a:p>
          <a:p>
            <a:pPr marL="514350" indent="-514350">
              <a:buFont typeface="+mj-lt"/>
              <a:buAutoNum type="romanUcPeriod"/>
            </a:pPr>
            <a:r>
              <a:rPr lang="en-US" i="0" dirty="0">
                <a:latin typeface="Arial" panose="020B0604020202020204" pitchFamily="34" charset="0"/>
                <a:cs typeface="Arial" panose="020B0604020202020204" pitchFamily="34" charset="0"/>
              </a:rPr>
              <a:t>The Classic Deluxe Pizza are top performers in terms of quantity, showing strong demand.</a:t>
            </a:r>
          </a:p>
          <a:p>
            <a:pPr marL="514350" indent="-514350">
              <a:buFont typeface="+mj-lt"/>
              <a:buAutoNum type="romanUcPeriod"/>
            </a:pPr>
            <a:r>
              <a:rPr lang="en-US" i="0" dirty="0">
                <a:latin typeface="Arial" panose="020B0604020202020204" pitchFamily="34" charset="0"/>
                <a:cs typeface="Arial" panose="020B0604020202020204" pitchFamily="34" charset="0"/>
              </a:rPr>
              <a:t>Large Size and Classic dominate sales, suggesting they should prioritize these sizes and categories.</a:t>
            </a:r>
          </a:p>
        </p:txBody>
      </p:sp>
      <p:sp>
        <p:nvSpPr>
          <p:cNvPr id="3" name="Title 2"/>
          <p:cNvSpPr>
            <a:spLocks noGrp="1"/>
          </p:cNvSpPr>
          <p:nvPr>
            <p:ph type="title"/>
          </p:nvPr>
        </p:nvSpPr>
        <p:spPr>
          <a:xfrm>
            <a:off x="609521" y="621482"/>
            <a:ext cx="10971373" cy="798753"/>
          </a:xfrm>
        </p:spPr>
        <p:txBody>
          <a:bodyPr>
            <a:normAutofit fontScale="90000"/>
          </a:bodyPr>
          <a:lstStyle/>
          <a:p>
            <a:r>
              <a:rPr lang="en-US" dirty="0"/>
              <a:t>Insights and Recommendations</a:t>
            </a:r>
            <a:br>
              <a:rPr lang="en-US" dirty="0"/>
            </a:br>
            <a:endParaRPr lang="en-IN" dirty="0"/>
          </a:p>
        </p:txBody>
      </p:sp>
    </p:spTree>
    <p:extLst>
      <p:ext uri="{BB962C8B-B14F-4D97-AF65-F5344CB8AC3E}">
        <p14:creationId xmlns:p14="http://schemas.microsoft.com/office/powerpoint/2010/main" val="3720912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574" y="1485579"/>
            <a:ext cx="11174319" cy="4824535"/>
          </a:xfrm>
        </p:spPr>
        <p:txBody>
          <a:bodyPr/>
          <a:lstStyle/>
          <a:p>
            <a:r>
              <a:rPr lang="en-US" dirty="0">
                <a:latin typeface="Arial" panose="020B0604020202020204" pitchFamily="34" charset="0"/>
                <a:cs typeface="Arial" panose="020B0604020202020204" pitchFamily="34" charset="0"/>
              </a:rPr>
              <a:t>To gain valuable insights from our pizza sales data, we leveraged three powerful tools: </a:t>
            </a:r>
          </a:p>
          <a:p>
            <a:r>
              <a:rPr lang="en-US" dirty="0">
                <a:solidFill>
                  <a:srgbClr val="FFFF00"/>
                </a:solidFill>
                <a:latin typeface="Arial" panose="020B0604020202020204" pitchFamily="34" charset="0"/>
                <a:cs typeface="Arial" panose="020B0604020202020204" pitchFamily="34" charset="0"/>
              </a:rPr>
              <a:t>Power BI, SQL, and MS Excel. </a:t>
            </a:r>
            <a:r>
              <a:rPr lang="en-US" dirty="0">
                <a:latin typeface="Arial" panose="020B0604020202020204" pitchFamily="34" charset="0"/>
                <a:cs typeface="Arial" panose="020B0604020202020204" pitchFamily="34" charset="0"/>
              </a:rPr>
              <a:t>Each tool played a critical role in our analysis, enabling us to efficiently handle, analyze, and visualize our data.</a:t>
            </a:r>
          </a:p>
          <a:p>
            <a:r>
              <a:rPr lang="en-US" dirty="0">
                <a:latin typeface="Arial" panose="020B0604020202020204" pitchFamily="34" charset="0"/>
                <a:cs typeface="Arial" panose="020B0604020202020204" pitchFamily="34" charset="0"/>
              </a:rPr>
              <a:t>By integrating SQL, MS Excel, and Power BI, we created a powerful workflow that enabled us to extract, clean, analyze, and visualize our pizza sales data effectively. This combination allowed us to gain deep insights into customer preferences and sales trends, ultimately helping us to make informed decisions to drive business growth.</a:t>
            </a:r>
            <a:endParaRPr lang="en-IN" dirty="0">
              <a:latin typeface="Arial" panose="020B0604020202020204" pitchFamily="34" charset="0"/>
              <a:ea typeface="Calibri" panose="020F050202020403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a:t>Technology used </a:t>
            </a:r>
            <a:endParaRPr lang="en-IN" dirty="0"/>
          </a:p>
        </p:txBody>
      </p:sp>
    </p:spTree>
    <p:extLst>
      <p:ext uri="{BB962C8B-B14F-4D97-AF65-F5344CB8AC3E}">
        <p14:creationId xmlns:p14="http://schemas.microsoft.com/office/powerpoint/2010/main" val="342953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7175326" y="3029937"/>
            <a:ext cx="4680520" cy="1152129"/>
          </a:xfrm>
        </p:spPr>
        <p:txBody>
          <a:bodyPr/>
          <a:lstStyle/>
          <a:p>
            <a:r>
              <a:rPr lang="en-IN" altLang="en-US" dirty="0">
                <a:latin typeface="Freestyle Script" panose="030804020302050B0404" pitchFamily="66" charset="0"/>
              </a:rPr>
              <a:t>viva la pizza</a:t>
            </a:r>
            <a:br>
              <a:rPr lang="en-IN" altLang="en-US" dirty="0"/>
            </a:br>
            <a:endParaRPr lang="ko-KR" altLang="en-US" dirty="0">
              <a:solidFill>
                <a:schemeClr val="bg1"/>
              </a:solidFill>
            </a:endParaRPr>
          </a:p>
        </p:txBody>
      </p:sp>
      <p:cxnSp>
        <p:nvCxnSpPr>
          <p:cNvPr id="6" name="직선 연결선 5"/>
          <p:cNvCxnSpPr/>
          <p:nvPr/>
        </p:nvCxnSpPr>
        <p:spPr>
          <a:xfrm>
            <a:off x="8406408" y="4903489"/>
            <a:ext cx="299453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8406408" y="2522239"/>
            <a:ext cx="299453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제목 4"/>
          <p:cNvSpPr txBox="1">
            <a:spLocks/>
          </p:cNvSpPr>
          <p:nvPr/>
        </p:nvSpPr>
        <p:spPr>
          <a:xfrm>
            <a:off x="5663158" y="5157986"/>
            <a:ext cx="6192688" cy="1152129"/>
          </a:xfrm>
          <a:prstGeom prst="rect">
            <a:avLst/>
          </a:prstGeo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7200" kern="1200" cap="all" spc="100" baseline="0" dirty="0">
                <a:solidFill>
                  <a:schemeClr val="bg1"/>
                </a:solidFill>
                <a:effectLst/>
                <a:latin typeface="+mj-lt"/>
                <a:ea typeface="맑은 고딕" pitchFamily="50" charset="-127"/>
                <a:cs typeface="+mj-cs"/>
              </a:defRPr>
            </a:lvl1pPr>
          </a:lstStyle>
          <a:p>
            <a:r>
              <a:rPr lang="en-IN" sz="3600" dirty="0">
                <a:latin typeface="Verdana" panose="020B0604030504040204" pitchFamily="34" charset="0"/>
                <a:ea typeface="Verdana" panose="020B0604030504040204" pitchFamily="34" charset="0"/>
              </a:rPr>
              <a:t>Thank you</a:t>
            </a:r>
            <a:br>
              <a:rPr lang="en-IN"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5591150" y="2277666"/>
            <a:ext cx="5415634" cy="3528390"/>
          </a:xfrm>
        </p:spPr>
        <p:txBody>
          <a:bodyPr/>
          <a:lstStyle/>
          <a:p>
            <a:r>
              <a:rPr lang="en-US" altLang="ko-KR" dirty="0"/>
              <a:t>Pizza Sales</a:t>
            </a:r>
            <a:br>
              <a:rPr lang="en-US" altLang="ko-KR" dirty="0"/>
            </a:br>
            <a:r>
              <a:rPr lang="en-US" altLang="ko-KR" dirty="0"/>
              <a:t>- A Data Analytics Project</a:t>
            </a:r>
            <a:endParaRPr lang="ko-KR" altLang="en-US" b="1" dirty="0"/>
          </a:p>
        </p:txBody>
      </p:sp>
      <p:cxnSp>
        <p:nvCxnSpPr>
          <p:cNvPr id="6" name="직선 연결선 5"/>
          <p:cNvCxnSpPr/>
          <p:nvPr/>
        </p:nvCxnSpPr>
        <p:spPr>
          <a:xfrm>
            <a:off x="5933472" y="1989634"/>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5933472" y="5157986"/>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자유형 6"/>
          <p:cNvSpPr/>
          <p:nvPr/>
        </p:nvSpPr>
        <p:spPr>
          <a:xfrm flipH="1">
            <a:off x="3597746" y="1254745"/>
            <a:ext cx="4274840" cy="790673"/>
          </a:xfrm>
          <a:custGeom>
            <a:avLst/>
            <a:gdLst>
              <a:gd name="connsiteX0" fmla="*/ 2945482 w 2945482"/>
              <a:gd name="connsiteY0" fmla="*/ 0 h 530802"/>
              <a:gd name="connsiteX1" fmla="*/ 1822831 w 2945482"/>
              <a:gd name="connsiteY1" fmla="*/ 0 h 530802"/>
              <a:gd name="connsiteX2" fmla="*/ 1122651 w 2945482"/>
              <a:gd name="connsiteY2" fmla="*/ 0 h 530802"/>
              <a:gd name="connsiteX3" fmla="*/ 0 w 2945482"/>
              <a:gd name="connsiteY3" fmla="*/ 0 h 530802"/>
              <a:gd name="connsiteX4" fmla="*/ 265401 w 2945482"/>
              <a:gd name="connsiteY4" fmla="*/ 265401 h 530802"/>
              <a:gd name="connsiteX5" fmla="*/ 0 w 2945482"/>
              <a:gd name="connsiteY5" fmla="*/ 530802 h 530802"/>
              <a:gd name="connsiteX6" fmla="*/ 1122651 w 2945482"/>
              <a:gd name="connsiteY6" fmla="*/ 530802 h 530802"/>
              <a:gd name="connsiteX7" fmla="*/ 1822831 w 2945482"/>
              <a:gd name="connsiteY7" fmla="*/ 530802 h 530802"/>
              <a:gd name="connsiteX8" fmla="*/ 2945482 w 2945482"/>
              <a:gd name="connsiteY8" fmla="*/ 530802 h 530802"/>
              <a:gd name="connsiteX9" fmla="*/ 2680081 w 2945482"/>
              <a:gd name="connsiteY9" fmla="*/ 265401 h 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5482" h="530802">
                <a:moveTo>
                  <a:pt x="2945482" y="0"/>
                </a:moveTo>
                <a:lnTo>
                  <a:pt x="1822831" y="0"/>
                </a:lnTo>
                <a:lnTo>
                  <a:pt x="1122651" y="0"/>
                </a:lnTo>
                <a:lnTo>
                  <a:pt x="0" y="0"/>
                </a:lnTo>
                <a:lnTo>
                  <a:pt x="265401" y="265401"/>
                </a:lnTo>
                <a:lnTo>
                  <a:pt x="0" y="530802"/>
                </a:lnTo>
                <a:lnTo>
                  <a:pt x="1122651" y="530802"/>
                </a:lnTo>
                <a:lnTo>
                  <a:pt x="1822831" y="530802"/>
                </a:lnTo>
                <a:lnTo>
                  <a:pt x="2945482" y="530802"/>
                </a:lnTo>
                <a:lnTo>
                  <a:pt x="2680081" y="2654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solidFill>
              <a:latin typeface="+mj-lt"/>
            </a:endParaRPr>
          </a:p>
        </p:txBody>
      </p:sp>
      <p:cxnSp>
        <p:nvCxnSpPr>
          <p:cNvPr id="9" name="직선 연결선 8"/>
          <p:cNvCxnSpPr/>
          <p:nvPr/>
        </p:nvCxnSpPr>
        <p:spPr>
          <a:xfrm>
            <a:off x="3426821" y="1683469"/>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934966" y="1269554"/>
            <a:ext cx="3600400" cy="769441"/>
          </a:xfrm>
          <a:prstGeom prst="rect">
            <a:avLst/>
          </a:prstGeom>
          <a:noFill/>
        </p:spPr>
        <p:txBody>
          <a:bodyPr wrap="square" rtlCol="0">
            <a:spAutoFit/>
          </a:bodyPr>
          <a:lstStyle/>
          <a:p>
            <a:pPr algn="ctr"/>
            <a:r>
              <a:rPr lang="en-US" altLang="ko-KR" sz="4400" b="1" dirty="0">
                <a:solidFill>
                  <a:schemeClr val="accent2"/>
                </a:solidFill>
                <a:latin typeface="+mj-lt"/>
                <a:ea typeface="맑은 고딕" panose="020B0503020000020004" pitchFamily="50" charset="-127"/>
              </a:rPr>
              <a:t>CONTENTS</a:t>
            </a:r>
            <a:endParaRPr lang="ko-KR" altLang="en-US" sz="4400" b="1" dirty="0">
              <a:solidFill>
                <a:schemeClr val="accent2"/>
              </a:solidFill>
              <a:latin typeface="+mj-lt"/>
              <a:ea typeface="맑은 고딕" panose="020B0503020000020004" pitchFamily="50" charset="-127"/>
            </a:endParaRPr>
          </a:p>
        </p:txBody>
      </p:sp>
      <p:sp>
        <p:nvSpPr>
          <p:cNvPr id="22" name="Text Box 5"/>
          <p:cNvSpPr txBox="1">
            <a:spLocks noChangeArrowheads="1"/>
          </p:cNvSpPr>
          <p:nvPr/>
        </p:nvSpPr>
        <p:spPr bwMode="auto">
          <a:xfrm>
            <a:off x="3962841" y="2210894"/>
            <a:ext cx="3790665" cy="2800767"/>
          </a:xfrm>
          <a:prstGeom prst="rect">
            <a:avLst/>
          </a:prstGeom>
          <a:noFill/>
          <a:ln w="9525">
            <a:noFill/>
            <a:miter lim="800000"/>
            <a:headEnd/>
            <a:tailEnd/>
          </a:ln>
        </p:spPr>
        <p:txBody>
          <a:bodyPr wrap="square">
            <a:spAutoFit/>
          </a:bodyPr>
          <a:lstStyle/>
          <a:p>
            <a:pPr algn="ctr">
              <a:lnSpc>
                <a:spcPct val="200000"/>
              </a:lnSpc>
              <a:defRPr/>
            </a:pPr>
            <a:r>
              <a:rPr lang="en-US" altLang="ko-KR" sz="2200" b="1" dirty="0">
                <a:latin typeface="+mj-lt"/>
              </a:rPr>
              <a:t>01  Introduction</a:t>
            </a:r>
          </a:p>
          <a:p>
            <a:pPr algn="ctr">
              <a:lnSpc>
                <a:spcPct val="200000"/>
              </a:lnSpc>
              <a:defRPr/>
            </a:pPr>
            <a:r>
              <a:rPr lang="en-US" altLang="ko-KR" sz="2200" b="1" dirty="0">
                <a:latin typeface="+mj-lt"/>
              </a:rPr>
              <a:t>02  Why we chose this topic?</a:t>
            </a:r>
          </a:p>
          <a:p>
            <a:pPr algn="ctr">
              <a:lnSpc>
                <a:spcPct val="200000"/>
              </a:lnSpc>
              <a:defRPr/>
            </a:pPr>
            <a:r>
              <a:rPr lang="en-US" altLang="ko-KR" sz="2200" b="1" dirty="0">
                <a:latin typeface="+mj-lt"/>
              </a:rPr>
              <a:t>	03  Data Overview</a:t>
            </a:r>
          </a:p>
          <a:p>
            <a:pPr algn="ctr">
              <a:lnSpc>
                <a:spcPct val="200000"/>
              </a:lnSpc>
              <a:defRPr/>
            </a:pPr>
            <a:r>
              <a:rPr lang="en-US" altLang="ko-KR" sz="2200" b="1" dirty="0">
                <a:latin typeface="+mj-lt"/>
              </a:rPr>
              <a:t>04  </a:t>
            </a:r>
            <a:r>
              <a:rPr lang="en-US" altLang="ko-KR" sz="2200" b="1" dirty="0"/>
              <a:t> Insights</a:t>
            </a:r>
            <a:endParaRPr lang="en-US" altLang="ko-KR" sz="2200" b="1" dirty="0">
              <a:latin typeface="+mj-lt"/>
            </a:endParaRPr>
          </a:p>
        </p:txBody>
      </p:sp>
      <p:cxnSp>
        <p:nvCxnSpPr>
          <p:cNvPr id="8" name="직선 연결선 7"/>
          <p:cNvCxnSpPr/>
          <p:nvPr/>
        </p:nvCxnSpPr>
        <p:spPr>
          <a:xfrm>
            <a:off x="3426821" y="5855419"/>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15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p:cNvSpPr>
            <a:spLocks noGrp="1"/>
          </p:cNvSpPr>
          <p:nvPr>
            <p:ph idx="1"/>
          </p:nvPr>
        </p:nvSpPr>
        <p:spPr>
          <a:xfrm>
            <a:off x="334566" y="1917626"/>
            <a:ext cx="11449272" cy="4608511"/>
          </a:xfrm>
        </p:spPr>
        <p:txBody>
          <a:bodyPr/>
          <a:lstStyle/>
          <a:p>
            <a:pPr algn="ctr"/>
            <a:r>
              <a:rPr lang="en-US" altLang="en-US" b="1" i="0" dirty="0">
                <a:solidFill>
                  <a:srgbClr val="FFFF00"/>
                </a:solidFill>
                <a:latin typeface="Verdana" panose="020B0604030504040204" pitchFamily="34" charset="0"/>
                <a:ea typeface="Verdana" panose="020B0604030504040204" pitchFamily="34" charset="0"/>
              </a:rPr>
              <a:t>“ke</a:t>
            </a:r>
            <a:r>
              <a:rPr lang="en-US" altLang="en-US" b="1" dirty="0">
                <a:solidFill>
                  <a:srgbClr val="FFFF00"/>
                </a:solidFill>
                <a:latin typeface="Verdana" panose="020B0604030504040204" pitchFamily="34" charset="0"/>
                <a:ea typeface="Verdana" panose="020B0604030504040204" pitchFamily="34" charset="0"/>
              </a:rPr>
              <a:t>ep your friends close, and your pizza closer.”</a:t>
            </a:r>
          </a:p>
          <a:p>
            <a:endParaRPr lang="en-US" dirty="0"/>
          </a:p>
          <a:p>
            <a:r>
              <a:rPr lang="en-US" dirty="0">
                <a:latin typeface="Calibri" panose="020F0502020204030204" pitchFamily="34" charset="0"/>
                <a:cs typeface="Calibri" panose="020F0502020204030204" pitchFamily="34" charset="0"/>
              </a:rPr>
              <a:t>We all love pizzas—it's a universal favorite! As avid pizza enthusiasts, we wondered how beneficial it would be for pizza makers to understand their fans' demands through data. This inspired us to analyze pizza sales data, providing valuable insights into best-selling pizzas and category preferences. These insights can help pizza businesses refine their offerings, optimize operations, and better satisfy their customers, ultimately driving their success.</a:t>
            </a:r>
            <a:endParaRPr lang="en-US" altLang="en-US" b="1" dirty="0">
              <a:latin typeface="Calibri" panose="020F0502020204030204" pitchFamily="34" charset="0"/>
              <a:cs typeface="Calibri" panose="020F0502020204030204" pitchFamily="34" charset="0"/>
            </a:endParaRPr>
          </a:p>
        </p:txBody>
      </p:sp>
      <p:sp>
        <p:nvSpPr>
          <p:cNvPr id="2" name="제목 1"/>
          <p:cNvSpPr>
            <a:spLocks noGrp="1"/>
          </p:cNvSpPr>
          <p:nvPr>
            <p:ph type="title"/>
          </p:nvPr>
        </p:nvSpPr>
        <p:spPr/>
        <p:txBody>
          <a:bodyPr/>
          <a:lstStyle/>
          <a:p>
            <a:r>
              <a:rPr lang="en-US" altLang="ko-KR" dirty="0"/>
              <a:t>Introduction</a:t>
            </a: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p:cNvSpPr>
            <a:spLocks noGrp="1"/>
          </p:cNvSpPr>
          <p:nvPr>
            <p:ph idx="1"/>
          </p:nvPr>
        </p:nvSpPr>
        <p:spPr>
          <a:xfrm>
            <a:off x="334566" y="1629594"/>
            <a:ext cx="11688563" cy="4896544"/>
          </a:xfrm>
        </p:spPr>
        <p:txBody>
          <a:bodyPr/>
          <a:lstStyle/>
          <a:p>
            <a:r>
              <a:rPr lang="en-US" dirty="0">
                <a:latin typeface="Calibri" panose="020F0502020204030204" pitchFamily="34" charset="0"/>
                <a:cs typeface="Calibri" panose="020F0502020204030204" pitchFamily="34" charset="0"/>
              </a:rPr>
              <a:t>As passionate pizza enthusiasts, we pondered how impactful it would be for pizza makers to have detailed insights into their customers' preferences and demands. This led us to the idea of analyzing pizza sales data to provide invaluable knowledge to pizza businesses.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By delving into this data, we aim to offer pizza makers a comprehensive understanding of their best-selling pizzas and the preferences across different categories. These insights will empower them to refine their offerings, optimize operations, and better satisfy their customers.</a:t>
            </a:r>
          </a:p>
          <a:p>
            <a:endParaRPr lang="en-US" dirty="0"/>
          </a:p>
        </p:txBody>
      </p:sp>
      <p:sp>
        <p:nvSpPr>
          <p:cNvPr id="2" name="제목 1"/>
          <p:cNvSpPr>
            <a:spLocks noGrp="1"/>
          </p:cNvSpPr>
          <p:nvPr>
            <p:ph type="title"/>
          </p:nvPr>
        </p:nvSpPr>
        <p:spPr/>
        <p:txBody>
          <a:bodyPr/>
          <a:lstStyle/>
          <a:p>
            <a:r>
              <a:rPr lang="en-US" altLang="ko-KR" dirty="0"/>
              <a:t>Why we chose this topic?</a:t>
            </a:r>
            <a:endParaRPr lang="ko-KR" altLang="en-US" dirty="0"/>
          </a:p>
        </p:txBody>
      </p:sp>
    </p:spTree>
    <p:extLst>
      <p:ext uri="{BB962C8B-B14F-4D97-AF65-F5344CB8AC3E}">
        <p14:creationId xmlns:p14="http://schemas.microsoft.com/office/powerpoint/2010/main" val="308117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574" y="1413569"/>
            <a:ext cx="11377264" cy="4896545"/>
          </a:xfrm>
        </p:spPr>
        <p:txBody>
          <a:bodyPr>
            <a:normAutofit/>
          </a:bodyPr>
          <a:lstStyle/>
          <a:p>
            <a:r>
              <a:rPr lang="en-US" altLang="en-US" i="0" dirty="0">
                <a:latin typeface="Calibri" panose="020F0502020204030204" pitchFamily="34" charset="0"/>
                <a:cs typeface="Calibri" panose="020F0502020204030204" pitchFamily="34" charset="0"/>
              </a:rPr>
              <a:t>To kick start our analysis, We first delved into the dataset, which provided thorough information about pizza orders, including the total price, quantity sold, order date, pizza name, size, and category. </a:t>
            </a:r>
            <a:br>
              <a:rPr lang="en-US" altLang="en-US" i="0" dirty="0">
                <a:latin typeface="Calibri" panose="020F0502020204030204" pitchFamily="34" charset="0"/>
                <a:cs typeface="Calibri" panose="020F0502020204030204" pitchFamily="34" charset="0"/>
              </a:rPr>
            </a:br>
            <a:br>
              <a:rPr lang="en-US" altLang="en-US" i="0" dirty="0">
                <a:latin typeface="Calibri" panose="020F0502020204030204" pitchFamily="34" charset="0"/>
                <a:cs typeface="Calibri" panose="020F0502020204030204" pitchFamily="34" charset="0"/>
              </a:rPr>
            </a:br>
            <a:r>
              <a:rPr lang="en-US" altLang="en-US" b="1" i="0" dirty="0">
                <a:latin typeface="Calibri" panose="020F0502020204030204" pitchFamily="34" charset="0"/>
                <a:cs typeface="Calibri" panose="020F0502020204030204" pitchFamily="34" charset="0"/>
              </a:rPr>
              <a:t>Total Revenue:</a:t>
            </a:r>
            <a:r>
              <a:rPr lang="en-US" altLang="en-US" i="0" dirty="0">
                <a:latin typeface="Calibri" panose="020F0502020204030204" pitchFamily="34" charset="0"/>
                <a:cs typeface="Calibri" panose="020F0502020204030204" pitchFamily="34" charset="0"/>
              </a:rPr>
              <a:t> We calculated the total Revenue, providing an overview of our earnings. </a:t>
            </a:r>
            <a:br>
              <a:rPr lang="en-US" altLang="en-US" i="0" dirty="0">
                <a:latin typeface="Calibri" panose="020F0502020204030204" pitchFamily="34" charset="0"/>
                <a:cs typeface="Calibri" panose="020F0502020204030204" pitchFamily="34" charset="0"/>
              </a:rPr>
            </a:br>
            <a:endParaRPr lang="en-US" altLang="en-US" i="0" dirty="0">
              <a:latin typeface="Calibri" panose="020F0502020204030204" pitchFamily="34" charset="0"/>
              <a:cs typeface="Calibri" panose="020F0502020204030204" pitchFamily="34" charset="0"/>
            </a:endParaRPr>
          </a:p>
          <a:p>
            <a:r>
              <a:rPr lang="en-US" altLang="en-US" b="1" i="0" dirty="0">
                <a:solidFill>
                  <a:srgbClr val="FFFF00"/>
                </a:solidFill>
                <a:latin typeface="Calibri" panose="020F0502020204030204" pitchFamily="34" charset="0"/>
                <a:cs typeface="Calibri" panose="020F0502020204030204" pitchFamily="34" charset="0"/>
              </a:rPr>
              <a:t>Total Pizza Sold:</a:t>
            </a:r>
            <a:r>
              <a:rPr lang="en-US" altLang="en-US" i="0" dirty="0">
                <a:latin typeface="Calibri" panose="020F0502020204030204" pitchFamily="34" charset="0"/>
                <a:cs typeface="Calibri" panose="020F0502020204030204" pitchFamily="34" charset="0"/>
              </a:rPr>
              <a:t> This metric revealed the number of pizzas sold. </a:t>
            </a:r>
            <a:br>
              <a:rPr lang="en-US" altLang="en-US" i="0" dirty="0">
                <a:latin typeface="Calibri" panose="020F0502020204030204" pitchFamily="34" charset="0"/>
                <a:cs typeface="Calibri" panose="020F0502020204030204" pitchFamily="34" charset="0"/>
              </a:rPr>
            </a:br>
            <a:endParaRPr lang="en-US" altLang="en-US" i="0" dirty="0">
              <a:latin typeface="Calibri" panose="020F0502020204030204" pitchFamily="34" charset="0"/>
              <a:cs typeface="Calibri" panose="020F0502020204030204" pitchFamily="34" charset="0"/>
            </a:endParaRPr>
          </a:p>
          <a:p>
            <a:r>
              <a:rPr lang="en-US" altLang="en-US" b="1" i="0" dirty="0">
                <a:solidFill>
                  <a:srgbClr val="FFFF00"/>
                </a:solidFill>
                <a:latin typeface="Calibri" panose="020F0502020204030204" pitchFamily="34" charset="0"/>
                <a:cs typeface="Calibri" panose="020F0502020204030204" pitchFamily="34" charset="0"/>
              </a:rPr>
              <a:t>Total Orders:</a:t>
            </a:r>
            <a:r>
              <a:rPr lang="en-US" altLang="en-US" i="0" dirty="0">
                <a:solidFill>
                  <a:srgbClr val="FFFF00"/>
                </a:solidFill>
                <a:latin typeface="Calibri" panose="020F0502020204030204" pitchFamily="34" charset="0"/>
                <a:cs typeface="Calibri" panose="020F0502020204030204" pitchFamily="34" charset="0"/>
              </a:rPr>
              <a:t> </a:t>
            </a:r>
            <a:r>
              <a:rPr lang="en-US" altLang="en-US" i="0" dirty="0">
                <a:latin typeface="Calibri" panose="020F0502020204030204" pitchFamily="34" charset="0"/>
                <a:cs typeface="Calibri" panose="020F0502020204030204" pitchFamily="34" charset="0"/>
              </a:rPr>
              <a:t>It gave us count of distinct orders, providing insights into our order volume.</a:t>
            </a:r>
            <a:br>
              <a:rPr lang="en-US" altLang="en-US" i="0" dirty="0">
                <a:latin typeface="Calibri" panose="020F0502020204030204" pitchFamily="34" charset="0"/>
                <a:cs typeface="Calibri" panose="020F0502020204030204" pitchFamily="34" charset="0"/>
              </a:rPr>
            </a:br>
            <a:endParaRPr lang="en-US" altLang="en-US" i="0" dirty="0">
              <a:latin typeface="Calibri" panose="020F0502020204030204" pitchFamily="34" charset="0"/>
              <a:cs typeface="Calibri" panose="020F0502020204030204" pitchFamily="34" charset="0"/>
            </a:endParaRPr>
          </a:p>
          <a:p>
            <a:r>
              <a:rPr lang="en-US" altLang="en-US" b="1" i="0" dirty="0">
                <a:solidFill>
                  <a:srgbClr val="FFFF00"/>
                </a:solidFill>
                <a:latin typeface="Calibri" panose="020F0502020204030204" pitchFamily="34" charset="0"/>
                <a:cs typeface="Calibri" panose="020F0502020204030204" pitchFamily="34" charset="0"/>
              </a:rPr>
              <a:t>Average Order:</a:t>
            </a:r>
            <a:r>
              <a:rPr lang="en-US" altLang="en-US" i="0" dirty="0">
                <a:latin typeface="Calibri" panose="020F0502020204030204" pitchFamily="34" charset="0"/>
                <a:cs typeface="Calibri" panose="020F0502020204030204" pitchFamily="34" charset="0"/>
              </a:rPr>
              <a:t> The middle order amount helped us understand the spending patterns of customers.</a:t>
            </a: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Data Overview</a:t>
            </a:r>
            <a:endParaRPr lang="en-IN" dirty="0"/>
          </a:p>
        </p:txBody>
      </p:sp>
    </p:spTree>
    <p:extLst>
      <p:ext uri="{BB962C8B-B14F-4D97-AF65-F5344CB8AC3E}">
        <p14:creationId xmlns:p14="http://schemas.microsoft.com/office/powerpoint/2010/main" val="7689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4566" y="1557586"/>
            <a:ext cx="11665296" cy="4752528"/>
          </a:xfrm>
        </p:spPr>
        <p:txBody>
          <a:bodyPr/>
          <a:lstStyle/>
          <a:p>
            <a:r>
              <a:rPr lang="en-US" altLang="en-US" b="1" i="0" dirty="0">
                <a:solidFill>
                  <a:srgbClr val="FFFF00"/>
                </a:solidFill>
                <a:latin typeface="Calibri" panose="020F0502020204030204" pitchFamily="34" charset="0"/>
                <a:cs typeface="Calibri" panose="020F0502020204030204" pitchFamily="34" charset="0"/>
              </a:rPr>
              <a:t>Discovering Top and Bottom Performers:</a:t>
            </a:r>
            <a:r>
              <a:rPr lang="en-US" altLang="en-US" i="0" dirty="0">
                <a:latin typeface="Calibri" panose="020F0502020204030204" pitchFamily="34" charset="0"/>
                <a:cs typeface="Calibri" panose="020F0502020204030204" pitchFamily="34" charset="0"/>
              </a:rPr>
              <a:t> We identified the top and bottom five pizza names by the number of orders, which shed light on customer preferences. </a:t>
            </a:r>
          </a:p>
          <a:p>
            <a:r>
              <a:rPr lang="en-US" altLang="en-US" i="0" u="sng" dirty="0">
                <a:solidFill>
                  <a:schemeClr val="accent2"/>
                </a:solidFill>
                <a:latin typeface="Calibri" panose="020F0502020204030204" pitchFamily="34" charset="0"/>
                <a:cs typeface="Calibri" panose="020F0502020204030204" pitchFamily="34" charset="0"/>
              </a:rPr>
              <a:t>Analyzing Top and Bottom Performers by Quantity: </a:t>
            </a:r>
            <a:r>
              <a:rPr lang="en-US" altLang="en-US" i="0" dirty="0">
                <a:latin typeface="Calibri" panose="020F0502020204030204" pitchFamily="34" charset="0"/>
                <a:cs typeface="Calibri" panose="020F0502020204030204" pitchFamily="34" charset="0"/>
              </a:rPr>
              <a:t>We uncovered the top and bottom five pizza names by the quantity sold, revealing which pizzas were the most &amp; least popular.</a:t>
            </a:r>
          </a:p>
          <a:p>
            <a:r>
              <a:rPr lang="en-US" altLang="en-US" b="1" i="0" dirty="0">
                <a:solidFill>
                  <a:srgbClr val="FFFF00"/>
                </a:solidFill>
                <a:latin typeface="Calibri" panose="020F0502020204030204" pitchFamily="34" charset="0"/>
                <a:cs typeface="Calibri" panose="020F0502020204030204" pitchFamily="34" charset="0"/>
              </a:rPr>
              <a:t>Exploring Sales by Pizza Size and Category:</a:t>
            </a:r>
            <a:r>
              <a:rPr lang="en-US" altLang="en-US" i="0" dirty="0">
                <a:latin typeface="Calibri" panose="020F0502020204030204" pitchFamily="34" charset="0"/>
                <a:cs typeface="Calibri" panose="020F0502020204030204" pitchFamily="34" charset="0"/>
              </a:rPr>
              <a:t> We determined which pizza sizes and categories were most sold, providing valuable insights for optimizing inventory. </a:t>
            </a:r>
          </a:p>
          <a:p>
            <a:r>
              <a:rPr lang="en-US" altLang="en-US" i="0" u="sng" dirty="0">
                <a:solidFill>
                  <a:schemeClr val="accent2"/>
                </a:solidFill>
                <a:latin typeface="Calibri" panose="020F0502020204030204" pitchFamily="34" charset="0"/>
                <a:cs typeface="Calibri" panose="020F0502020204030204" pitchFamily="34" charset="0"/>
              </a:rPr>
              <a:t>Understanding Sales Trends: </a:t>
            </a:r>
            <a:r>
              <a:rPr lang="en-US" altLang="en-US" i="0" dirty="0">
                <a:latin typeface="Calibri" panose="020F0502020204030204" pitchFamily="34" charset="0"/>
                <a:cs typeface="Calibri" panose="020F0502020204030204" pitchFamily="34" charset="0"/>
              </a:rPr>
              <a:t>We analyzed daily and monthly sales trends, spotting patterns in customer ordering behavior. </a:t>
            </a:r>
          </a:p>
          <a:p>
            <a:r>
              <a:rPr lang="en-US" altLang="en-US" b="1" i="0" dirty="0">
                <a:solidFill>
                  <a:srgbClr val="FFFF00"/>
                </a:solidFill>
                <a:latin typeface="Calibri" panose="020F0502020204030204" pitchFamily="34" charset="0"/>
                <a:cs typeface="Calibri" panose="020F0502020204030204" pitchFamily="34" charset="0"/>
              </a:rPr>
              <a:t>Percentage Sales by Pizza Category and Size:</a:t>
            </a:r>
            <a:r>
              <a:rPr lang="en-US" altLang="en-US" i="0" dirty="0">
                <a:solidFill>
                  <a:srgbClr val="FFFF00"/>
                </a:solidFill>
                <a:latin typeface="Calibri" panose="020F0502020204030204" pitchFamily="34" charset="0"/>
                <a:cs typeface="Calibri" panose="020F0502020204030204" pitchFamily="34" charset="0"/>
              </a:rPr>
              <a:t> </a:t>
            </a:r>
            <a:r>
              <a:rPr lang="en-US" altLang="en-US" i="0" dirty="0">
                <a:latin typeface="Calibri" panose="020F0502020204030204" pitchFamily="34" charset="0"/>
                <a:cs typeface="Calibri" panose="020F0502020204030204" pitchFamily="34" charset="0"/>
              </a:rPr>
              <a:t>We calculated the percentage of sales for each pizza category &amp; size, offering insights into the performance of our products.</a:t>
            </a:r>
          </a:p>
          <a:p>
            <a:endParaRPr lang="en-IN" dirty="0"/>
          </a:p>
        </p:txBody>
      </p:sp>
    </p:spTree>
    <p:extLst>
      <p:ext uri="{BB962C8B-B14F-4D97-AF65-F5344CB8AC3E}">
        <p14:creationId xmlns:p14="http://schemas.microsoft.com/office/powerpoint/2010/main" val="198914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Daily Trend for Orders</a:t>
            </a:r>
            <a:endParaRPr lang="ko-KR" altLang="en-US" dirty="0"/>
          </a:p>
        </p:txBody>
      </p:sp>
      <p:pic>
        <p:nvPicPr>
          <p:cNvPr id="7" name="Picture 6">
            <a:extLst>
              <a:ext uri="{FF2B5EF4-FFF2-40B4-BE49-F238E27FC236}">
                <a16:creationId xmlns:a16="http://schemas.microsoft.com/office/drawing/2014/main" id="{3580AB85-6948-C157-B9A8-B74ED39F3BA4}"/>
              </a:ext>
            </a:extLst>
          </p:cNvPr>
          <p:cNvPicPr>
            <a:picLocks noChangeAspect="1"/>
          </p:cNvPicPr>
          <p:nvPr/>
        </p:nvPicPr>
        <p:blipFill>
          <a:blip r:embed="rId2"/>
          <a:stretch>
            <a:fillRect/>
          </a:stretch>
        </p:blipFill>
        <p:spPr>
          <a:xfrm>
            <a:off x="2302949" y="1151699"/>
            <a:ext cx="7839075" cy="790575"/>
          </a:xfrm>
          <a:prstGeom prst="rect">
            <a:avLst/>
          </a:prstGeom>
        </p:spPr>
      </p:pic>
      <p:pic>
        <p:nvPicPr>
          <p:cNvPr id="5" name="Picture 4">
            <a:extLst>
              <a:ext uri="{FF2B5EF4-FFF2-40B4-BE49-F238E27FC236}">
                <a16:creationId xmlns:a16="http://schemas.microsoft.com/office/drawing/2014/main" id="{B894247F-18EB-BD9A-B232-FD2466194004}"/>
              </a:ext>
            </a:extLst>
          </p:cNvPr>
          <p:cNvPicPr>
            <a:picLocks noChangeAspect="1"/>
          </p:cNvPicPr>
          <p:nvPr/>
        </p:nvPicPr>
        <p:blipFill>
          <a:blip r:embed="rId3"/>
          <a:stretch>
            <a:fillRect/>
          </a:stretch>
        </p:blipFill>
        <p:spPr>
          <a:xfrm>
            <a:off x="2468347" y="2179497"/>
            <a:ext cx="7253717" cy="35283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5B03-2545-8B9A-3375-AB5897F4374A}"/>
              </a:ext>
            </a:extLst>
          </p:cNvPr>
          <p:cNvSpPr>
            <a:spLocks noGrp="1"/>
          </p:cNvSpPr>
          <p:nvPr>
            <p:ph type="title"/>
          </p:nvPr>
        </p:nvSpPr>
        <p:spPr/>
        <p:txBody>
          <a:bodyPr/>
          <a:lstStyle/>
          <a:p>
            <a:r>
              <a:rPr lang="en-US" dirty="0"/>
              <a:t>Insights for daily trend</a:t>
            </a:r>
            <a:endParaRPr lang="en-IN" dirty="0"/>
          </a:p>
        </p:txBody>
      </p:sp>
      <p:sp>
        <p:nvSpPr>
          <p:cNvPr id="3" name="Content Placeholder 2">
            <a:extLst>
              <a:ext uri="{FF2B5EF4-FFF2-40B4-BE49-F238E27FC236}">
                <a16:creationId xmlns:a16="http://schemas.microsoft.com/office/drawing/2014/main" id="{4ACDF372-554A-B9DC-F22E-FBD08AE3468A}"/>
              </a:ext>
            </a:extLst>
          </p:cNvPr>
          <p:cNvSpPr>
            <a:spLocks noGrp="1"/>
          </p:cNvSpPr>
          <p:nvPr>
            <p:ph idx="1"/>
          </p:nvPr>
        </p:nvSpPr>
        <p:spPr/>
        <p:txBody>
          <a:bodyPr/>
          <a:lstStyle/>
          <a:p>
            <a:r>
              <a:rPr lang="en-US" i="0" dirty="0"/>
              <a:t>The data shows that Sundays have the lowest number of orders with a total of 2,624 orders. The reasons why Sundays have the lowest orders and other weekdays have more orders are:</a:t>
            </a:r>
          </a:p>
          <a:p>
            <a:pPr marL="457200" indent="-457200">
              <a:buFont typeface="+mj-lt"/>
              <a:buAutoNum type="arabicPeriod"/>
            </a:pPr>
            <a:r>
              <a:rPr lang="en-US" i="0" dirty="0"/>
              <a:t>Routine and Eating Habits: During weekdays, people are often busier with work or school and may prefer ordering food rather than cooking. Sundays are typically more relaxed, and families might prefer home-cooked meals or dining out.</a:t>
            </a:r>
          </a:p>
          <a:p>
            <a:pPr marL="457200" indent="-457200">
              <a:buFont typeface="+mj-lt"/>
              <a:buAutoNum type="arabicPeriod"/>
            </a:pPr>
            <a:r>
              <a:rPr lang="en-US" i="0" dirty="0"/>
              <a:t>Weekend Activities: On Sundays, people may engage in various activities such as attending church, spending time outdoors, or visiting friends and family, which might reduce the likelihood of ordering food.</a:t>
            </a:r>
          </a:p>
          <a:p>
            <a:pPr marL="457200" indent="-457200">
              <a:buFont typeface="+mj-lt"/>
              <a:buAutoNum type="arabicPeriod"/>
            </a:pPr>
            <a:r>
              <a:rPr lang="en-US" i="0" dirty="0"/>
              <a:t>Office Orders: Many offices and workplaces order pizza for lunch meetings, team gatherings, or Friday treats, contributing to higher weekday sales.</a:t>
            </a:r>
          </a:p>
          <a:p>
            <a:pPr marL="457200" indent="-457200">
              <a:buFont typeface="+mj-lt"/>
              <a:buAutoNum type="arabicPeriod"/>
            </a:pPr>
            <a:r>
              <a:rPr lang="en-US" i="0" dirty="0"/>
              <a:t>Friday Socializing: Friday often marks the beginning of the weekend, and people may celebrate by ordering pizza, leading to a spike in orders.</a:t>
            </a:r>
          </a:p>
          <a:p>
            <a:pPr marL="457200" indent="-457200">
              <a:buFont typeface="+mj-lt"/>
              <a:buAutoNum type="arabicPeriod"/>
            </a:pPr>
            <a:r>
              <a:rPr lang="en-US" i="0" dirty="0"/>
              <a:t>Meal Planning: By Sunday, individuals may be preparing for the week ahead, engaging in meal prepping or grocery shopping, which can lower the demand for takeout.</a:t>
            </a:r>
            <a:endParaRPr lang="en-IN" i="0" dirty="0"/>
          </a:p>
        </p:txBody>
      </p:sp>
    </p:spTree>
    <p:extLst>
      <p:ext uri="{BB962C8B-B14F-4D97-AF65-F5344CB8AC3E}">
        <p14:creationId xmlns:p14="http://schemas.microsoft.com/office/powerpoint/2010/main" val="3373856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12717</TotalTime>
  <Words>1166</Words>
  <Application>Microsoft Office PowerPoint</Application>
  <PresentationFormat>Custom</PresentationFormat>
  <Paragraphs>59</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Freestyle Script</vt:lpstr>
      <vt:lpstr>맑은 고딕</vt:lpstr>
      <vt:lpstr>Tw Cen MT</vt:lpstr>
      <vt:lpstr>굴림체</vt:lpstr>
      <vt:lpstr>Verdana</vt:lpstr>
      <vt:lpstr>Tw Cen MT Condensed</vt:lpstr>
      <vt:lpstr>Times New Roman</vt:lpstr>
      <vt:lpstr>Arial</vt:lpstr>
      <vt:lpstr>Calibri</vt:lpstr>
      <vt:lpstr>Wingdings 3</vt:lpstr>
      <vt:lpstr>Noto Sans</vt:lpstr>
      <vt:lpstr>Integral</vt:lpstr>
      <vt:lpstr>PowerPoint Presentation</vt:lpstr>
      <vt:lpstr>Pizza Sales - A Data Analytics Project</vt:lpstr>
      <vt:lpstr>PowerPoint Presentation</vt:lpstr>
      <vt:lpstr>Introduction</vt:lpstr>
      <vt:lpstr>Why we chose this topic?</vt:lpstr>
      <vt:lpstr>Data Overview</vt:lpstr>
      <vt:lpstr>PowerPoint Presentation</vt:lpstr>
      <vt:lpstr>Daily Trend for Orders</vt:lpstr>
      <vt:lpstr>Insights for daily trend</vt:lpstr>
      <vt:lpstr>Monthly Trend for Total Order for 2022</vt:lpstr>
      <vt:lpstr>Insights for monthly trend</vt:lpstr>
      <vt:lpstr>PowerPoint Presentation</vt:lpstr>
      <vt:lpstr>PowerPoint Presentation</vt:lpstr>
      <vt:lpstr>Rush Hour Order</vt:lpstr>
      <vt:lpstr>PowerPoint Presentation</vt:lpstr>
      <vt:lpstr>Insights and Recommendations </vt:lpstr>
      <vt:lpstr>Technology used </vt:lpstr>
      <vt:lpstr>viva la pizza </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Rahul ramchandani</cp:lastModifiedBy>
  <cp:revision>68</cp:revision>
  <dcterms:created xsi:type="dcterms:W3CDTF">2010-02-01T08:03:16Z</dcterms:created>
  <dcterms:modified xsi:type="dcterms:W3CDTF">2024-08-02T14:32:46Z</dcterms:modified>
  <cp:category>www.slidemembers.com</cp:category>
</cp:coreProperties>
</file>