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9" r:id="rId13"/>
    <p:sldId id="268" r:id="rId14"/>
    <p:sldId id="270" r:id="rId15"/>
    <p:sldId id="273" r:id="rId16"/>
    <p:sldId id="271" r:id="rId17"/>
    <p:sldId id="274" r:id="rId18"/>
    <p:sldId id="275" r:id="rId19"/>
    <p:sldId id="276" r:id="rId20"/>
    <p:sldId id="272"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86EEBF3-6FE2-404C-A4A6-C32A4DAC010F}" type="slidenum">
              <a:rPr lang="en-IN" smtClean="0"/>
              <a:t>‹#›</a:t>
            </a:fld>
            <a:endParaRPr lang="en-IN"/>
          </a:p>
        </p:txBody>
      </p:sp>
    </p:spTree>
    <p:extLst>
      <p:ext uri="{BB962C8B-B14F-4D97-AF65-F5344CB8AC3E}">
        <p14:creationId xmlns:p14="http://schemas.microsoft.com/office/powerpoint/2010/main" val="389332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43140-2B53-4EC4-8022-88B6060FD1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318745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6506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40483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59138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43140-2B53-4EC4-8022-88B6060FD10B}"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3013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43140-2B53-4EC4-8022-88B6060FD10B}"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335182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3278256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419788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84248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43140-2B53-4EC4-8022-88B6060FD1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35551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43140-2B53-4EC4-8022-88B6060FD1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73459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43140-2B53-4EC4-8022-88B6060FD10B}"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79502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43140-2B53-4EC4-8022-88B6060FD10B}"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38756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43140-2B53-4EC4-8022-88B6060FD10B}"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154567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43140-2B53-4EC4-8022-88B6060FD1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272685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43140-2B53-4EC4-8022-88B6060FD1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6EEBF3-6FE2-404C-A4A6-C32A4DAC010F}" type="slidenum">
              <a:rPr lang="en-IN" smtClean="0"/>
              <a:t>‹#›</a:t>
            </a:fld>
            <a:endParaRPr lang="en-IN"/>
          </a:p>
        </p:txBody>
      </p:sp>
    </p:spTree>
    <p:extLst>
      <p:ext uri="{BB962C8B-B14F-4D97-AF65-F5344CB8AC3E}">
        <p14:creationId xmlns:p14="http://schemas.microsoft.com/office/powerpoint/2010/main" val="59912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C043140-2B53-4EC4-8022-88B6060FD10B}" type="datetimeFigureOut">
              <a:rPr lang="en-IN" smtClean="0"/>
              <a:t>15-11-2024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86EEBF3-6FE2-404C-A4A6-C32A4DAC010F}" type="slidenum">
              <a:rPr lang="en-IN" smtClean="0"/>
              <a:t>‹#›</a:t>
            </a:fld>
            <a:endParaRPr lang="en-IN"/>
          </a:p>
        </p:txBody>
      </p:sp>
    </p:spTree>
    <p:extLst>
      <p:ext uri="{BB962C8B-B14F-4D97-AF65-F5344CB8AC3E}">
        <p14:creationId xmlns:p14="http://schemas.microsoft.com/office/powerpoint/2010/main" val="284974106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rive.google.com/drive/folders/1vRvgyf5di50JASRMqUIIDHpCMq0arJRj?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5018-D023-7646-948C-C8D4A8C1525B}"/>
              </a:ext>
            </a:extLst>
          </p:cNvPr>
          <p:cNvSpPr>
            <a:spLocks noGrp="1"/>
          </p:cNvSpPr>
          <p:nvPr>
            <p:ph type="ctrTitle"/>
          </p:nvPr>
        </p:nvSpPr>
        <p:spPr>
          <a:xfrm>
            <a:off x="3349574" y="3429000"/>
            <a:ext cx="5089968" cy="2002420"/>
          </a:xfrm>
        </p:spPr>
        <p:txBody>
          <a:bodyPr/>
          <a:lstStyle/>
          <a:p>
            <a:r>
              <a:rPr lang="en-US" dirty="0"/>
              <a:t>Bank Loan Case Study</a:t>
            </a:r>
            <a:endParaRPr lang="en-IN" dirty="0"/>
          </a:p>
        </p:txBody>
      </p:sp>
      <p:sp>
        <p:nvSpPr>
          <p:cNvPr id="3" name="Subtitle 2">
            <a:extLst>
              <a:ext uri="{FF2B5EF4-FFF2-40B4-BE49-F238E27FC236}">
                <a16:creationId xmlns:a16="http://schemas.microsoft.com/office/drawing/2014/main" id="{AA39F74D-4FAF-ECFF-AF4E-386DACEA3CF7}"/>
              </a:ext>
            </a:extLst>
          </p:cNvPr>
          <p:cNvSpPr>
            <a:spLocks noGrp="1"/>
          </p:cNvSpPr>
          <p:nvPr>
            <p:ph type="subTitle" idx="1"/>
          </p:nvPr>
        </p:nvSpPr>
        <p:spPr>
          <a:xfrm>
            <a:off x="8439542" y="5765568"/>
            <a:ext cx="3025495" cy="509288"/>
          </a:xfrm>
        </p:spPr>
        <p:txBody>
          <a:bodyPr/>
          <a:lstStyle/>
          <a:p>
            <a:r>
              <a:rPr lang="en-US" dirty="0"/>
              <a:t>Rahul M Ramchandani</a:t>
            </a:r>
            <a:endParaRPr lang="en-IN" dirty="0"/>
          </a:p>
        </p:txBody>
      </p:sp>
      <p:pic>
        <p:nvPicPr>
          <p:cNvPr id="5" name="Picture 4">
            <a:extLst>
              <a:ext uri="{FF2B5EF4-FFF2-40B4-BE49-F238E27FC236}">
                <a16:creationId xmlns:a16="http://schemas.microsoft.com/office/drawing/2014/main" id="{3A9F1B02-175B-6533-9036-74974B0FE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582" y="837788"/>
            <a:ext cx="4507321" cy="2460997"/>
          </a:xfrm>
          <a:prstGeom prst="rect">
            <a:avLst/>
          </a:prstGeom>
        </p:spPr>
      </p:pic>
      <p:pic>
        <p:nvPicPr>
          <p:cNvPr id="7" name="Picture 6" descr="Magnifying glass showing decling performance">
            <a:extLst>
              <a:ext uri="{FF2B5EF4-FFF2-40B4-BE49-F238E27FC236}">
                <a16:creationId xmlns:a16="http://schemas.microsoft.com/office/drawing/2014/main" id="{888782E2-B654-0D2D-8940-6AD67FC3F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71" y="834376"/>
            <a:ext cx="3958543" cy="2464409"/>
          </a:xfrm>
          <a:prstGeom prst="rect">
            <a:avLst/>
          </a:prstGeom>
        </p:spPr>
      </p:pic>
    </p:spTree>
    <p:extLst>
      <p:ext uri="{BB962C8B-B14F-4D97-AF65-F5344CB8AC3E}">
        <p14:creationId xmlns:p14="http://schemas.microsoft.com/office/powerpoint/2010/main" val="273409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4B54C5-5053-3198-2231-CE539964D023}"/>
              </a:ext>
            </a:extLst>
          </p:cNvPr>
          <p:cNvPicPr>
            <a:picLocks noChangeAspect="1"/>
          </p:cNvPicPr>
          <p:nvPr/>
        </p:nvPicPr>
        <p:blipFill>
          <a:blip r:embed="rId2"/>
          <a:stretch>
            <a:fillRect/>
          </a:stretch>
        </p:blipFill>
        <p:spPr>
          <a:xfrm>
            <a:off x="54015" y="2569580"/>
            <a:ext cx="12083970" cy="3509260"/>
          </a:xfrm>
          <a:prstGeom prst="rect">
            <a:avLst/>
          </a:prstGeom>
        </p:spPr>
      </p:pic>
    </p:spTree>
    <p:extLst>
      <p:ext uri="{BB962C8B-B14F-4D97-AF65-F5344CB8AC3E}">
        <p14:creationId xmlns:p14="http://schemas.microsoft.com/office/powerpoint/2010/main" val="340324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A968-ABA2-1F52-BA8B-7F866DEA3D30}"/>
              </a:ext>
            </a:extLst>
          </p:cNvPr>
          <p:cNvSpPr>
            <a:spLocks noGrp="1"/>
          </p:cNvSpPr>
          <p:nvPr>
            <p:ph type="title"/>
          </p:nvPr>
        </p:nvSpPr>
        <p:spPr/>
        <p:txBody>
          <a:bodyPr/>
          <a:lstStyle/>
          <a:p>
            <a:r>
              <a:rPr lang="en-US" dirty="0"/>
              <a:t>Missing Data</a:t>
            </a:r>
            <a:endParaRPr lang="en-IN" dirty="0"/>
          </a:p>
        </p:txBody>
      </p:sp>
      <p:sp>
        <p:nvSpPr>
          <p:cNvPr id="134" name="Content Placeholder 133">
            <a:extLst>
              <a:ext uri="{FF2B5EF4-FFF2-40B4-BE49-F238E27FC236}">
                <a16:creationId xmlns:a16="http://schemas.microsoft.com/office/drawing/2014/main" id="{F60BC23C-B465-3997-D166-ADDEB476105E}"/>
              </a:ext>
            </a:extLst>
          </p:cNvPr>
          <p:cNvSpPr>
            <a:spLocks noGrp="1"/>
          </p:cNvSpPr>
          <p:nvPr>
            <p:ph idx="1"/>
          </p:nvPr>
        </p:nvSpPr>
        <p:spPr>
          <a:xfrm>
            <a:off x="460474" y="2279409"/>
            <a:ext cx="11160507" cy="3416300"/>
          </a:xfrm>
        </p:spPr>
        <p:txBody>
          <a:bodyPr/>
          <a:lstStyle/>
          <a:p>
            <a:r>
              <a:rPr lang="en-US" dirty="0"/>
              <a:t>Mode Imputations-</a:t>
            </a:r>
            <a:br>
              <a:rPr lang="en-US" dirty="0"/>
            </a:br>
            <a:r>
              <a:rPr lang="en-US" dirty="0"/>
              <a:t>1. OCCUPATION_TYPE											2. NAME_TYPE_SUITE</a:t>
            </a:r>
            <a:endParaRPr lang="en-IN" dirty="0"/>
          </a:p>
        </p:txBody>
      </p:sp>
      <p:pic>
        <p:nvPicPr>
          <p:cNvPr id="136" name="Picture 135">
            <a:extLst>
              <a:ext uri="{FF2B5EF4-FFF2-40B4-BE49-F238E27FC236}">
                <a16:creationId xmlns:a16="http://schemas.microsoft.com/office/drawing/2014/main" id="{FF41F139-531D-2C9A-6569-D459E0DA5C33}"/>
              </a:ext>
            </a:extLst>
          </p:cNvPr>
          <p:cNvPicPr>
            <a:picLocks noChangeAspect="1"/>
          </p:cNvPicPr>
          <p:nvPr/>
        </p:nvPicPr>
        <p:blipFill>
          <a:blip r:embed="rId2"/>
          <a:stretch>
            <a:fillRect/>
          </a:stretch>
        </p:blipFill>
        <p:spPr>
          <a:xfrm>
            <a:off x="688151" y="3038234"/>
            <a:ext cx="6162675" cy="2657475"/>
          </a:xfrm>
          <a:prstGeom prst="rect">
            <a:avLst/>
          </a:prstGeom>
        </p:spPr>
      </p:pic>
      <p:pic>
        <p:nvPicPr>
          <p:cNvPr id="138" name="Picture 137">
            <a:extLst>
              <a:ext uri="{FF2B5EF4-FFF2-40B4-BE49-F238E27FC236}">
                <a16:creationId xmlns:a16="http://schemas.microsoft.com/office/drawing/2014/main" id="{9EB0BA91-870E-5028-2E77-E2C54501281A}"/>
              </a:ext>
            </a:extLst>
          </p:cNvPr>
          <p:cNvPicPr>
            <a:picLocks noChangeAspect="1"/>
          </p:cNvPicPr>
          <p:nvPr/>
        </p:nvPicPr>
        <p:blipFill>
          <a:blip r:embed="rId3"/>
          <a:stretch>
            <a:fillRect/>
          </a:stretch>
        </p:blipFill>
        <p:spPr>
          <a:xfrm>
            <a:off x="6690148" y="3038234"/>
            <a:ext cx="5438775" cy="2743200"/>
          </a:xfrm>
          <a:prstGeom prst="rect">
            <a:avLst/>
          </a:prstGeom>
        </p:spPr>
      </p:pic>
    </p:spTree>
    <p:extLst>
      <p:ext uri="{BB962C8B-B14F-4D97-AF65-F5344CB8AC3E}">
        <p14:creationId xmlns:p14="http://schemas.microsoft.com/office/powerpoint/2010/main" val="227043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0F829-EE3F-F256-2B2B-E1E450805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DA34-35B2-1788-51DA-979FCE610686}"/>
              </a:ext>
            </a:extLst>
          </p:cNvPr>
          <p:cNvSpPr>
            <a:spLocks noGrp="1"/>
          </p:cNvSpPr>
          <p:nvPr>
            <p:ph type="title"/>
          </p:nvPr>
        </p:nvSpPr>
        <p:spPr/>
        <p:txBody>
          <a:bodyPr/>
          <a:lstStyle/>
          <a:p>
            <a:r>
              <a:rPr lang="en-US" dirty="0"/>
              <a:t>Missing Data</a:t>
            </a:r>
            <a:endParaRPr lang="en-IN" dirty="0"/>
          </a:p>
        </p:txBody>
      </p:sp>
      <p:sp>
        <p:nvSpPr>
          <p:cNvPr id="134" name="Content Placeholder 133">
            <a:extLst>
              <a:ext uri="{FF2B5EF4-FFF2-40B4-BE49-F238E27FC236}">
                <a16:creationId xmlns:a16="http://schemas.microsoft.com/office/drawing/2014/main" id="{4E26BC91-D117-F5A6-A63F-881E4F92E475}"/>
              </a:ext>
            </a:extLst>
          </p:cNvPr>
          <p:cNvSpPr>
            <a:spLocks noGrp="1"/>
          </p:cNvSpPr>
          <p:nvPr>
            <p:ph idx="1"/>
          </p:nvPr>
        </p:nvSpPr>
        <p:spPr>
          <a:xfrm>
            <a:off x="460474" y="2279409"/>
            <a:ext cx="11160507" cy="3416300"/>
          </a:xfrm>
        </p:spPr>
        <p:txBody>
          <a:bodyPr/>
          <a:lstStyle/>
          <a:p>
            <a:r>
              <a:rPr lang="en-US" dirty="0"/>
              <a:t>Median Imputations-</a:t>
            </a:r>
            <a:br>
              <a:rPr lang="en-US" dirty="0"/>
            </a:br>
            <a:r>
              <a:rPr lang="en-US" dirty="0"/>
              <a:t>1. AMT_ANNUITY										2. AMT_GOODS_PRICE</a:t>
            </a:r>
            <a:endParaRPr lang="en-IN" dirty="0"/>
          </a:p>
        </p:txBody>
      </p:sp>
      <p:pic>
        <p:nvPicPr>
          <p:cNvPr id="4" name="Picture 3">
            <a:extLst>
              <a:ext uri="{FF2B5EF4-FFF2-40B4-BE49-F238E27FC236}">
                <a16:creationId xmlns:a16="http://schemas.microsoft.com/office/drawing/2014/main" id="{3F3DEE06-0D53-2922-71A5-D57655802A21}"/>
              </a:ext>
            </a:extLst>
          </p:cNvPr>
          <p:cNvPicPr>
            <a:picLocks noChangeAspect="1"/>
          </p:cNvPicPr>
          <p:nvPr/>
        </p:nvPicPr>
        <p:blipFill>
          <a:blip r:embed="rId2"/>
          <a:stretch>
            <a:fillRect/>
          </a:stretch>
        </p:blipFill>
        <p:spPr>
          <a:xfrm>
            <a:off x="631853" y="3207453"/>
            <a:ext cx="5305425" cy="2895600"/>
          </a:xfrm>
          <a:prstGeom prst="rect">
            <a:avLst/>
          </a:prstGeom>
        </p:spPr>
      </p:pic>
      <p:pic>
        <p:nvPicPr>
          <p:cNvPr id="6" name="Picture 5">
            <a:extLst>
              <a:ext uri="{FF2B5EF4-FFF2-40B4-BE49-F238E27FC236}">
                <a16:creationId xmlns:a16="http://schemas.microsoft.com/office/drawing/2014/main" id="{7B3DF27A-2811-E2A6-7F45-A58085CAF9E2}"/>
              </a:ext>
            </a:extLst>
          </p:cNvPr>
          <p:cNvPicPr>
            <a:picLocks noChangeAspect="1"/>
          </p:cNvPicPr>
          <p:nvPr/>
        </p:nvPicPr>
        <p:blipFill>
          <a:blip r:embed="rId3"/>
          <a:stretch>
            <a:fillRect/>
          </a:stretch>
        </p:blipFill>
        <p:spPr>
          <a:xfrm>
            <a:off x="6490407" y="3207453"/>
            <a:ext cx="5314950" cy="2847975"/>
          </a:xfrm>
          <a:prstGeom prst="rect">
            <a:avLst/>
          </a:prstGeom>
        </p:spPr>
      </p:pic>
    </p:spTree>
    <p:extLst>
      <p:ext uri="{BB962C8B-B14F-4D97-AF65-F5344CB8AC3E}">
        <p14:creationId xmlns:p14="http://schemas.microsoft.com/office/powerpoint/2010/main" val="296552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9BF7-C8B6-2CBD-21A3-1E1FD5382E0A}"/>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E84C1AA0-5FEA-51AC-F8E7-6FA41C5D70CB}"/>
              </a:ext>
            </a:extLst>
          </p:cNvPr>
          <p:cNvPicPr>
            <a:picLocks noChangeAspect="1"/>
          </p:cNvPicPr>
          <p:nvPr/>
        </p:nvPicPr>
        <p:blipFill>
          <a:blip r:embed="rId2"/>
          <a:stretch>
            <a:fillRect/>
          </a:stretch>
        </p:blipFill>
        <p:spPr>
          <a:xfrm>
            <a:off x="713652" y="2779010"/>
            <a:ext cx="6991350" cy="2905125"/>
          </a:xfrm>
          <a:prstGeom prst="rect">
            <a:avLst/>
          </a:prstGeom>
        </p:spPr>
      </p:pic>
      <p:sp>
        <p:nvSpPr>
          <p:cNvPr id="6" name="Content Placeholder 133">
            <a:extLst>
              <a:ext uri="{FF2B5EF4-FFF2-40B4-BE49-F238E27FC236}">
                <a16:creationId xmlns:a16="http://schemas.microsoft.com/office/drawing/2014/main" id="{E75BB6B3-2199-7535-E7D6-4A44C42BB34C}"/>
              </a:ext>
            </a:extLst>
          </p:cNvPr>
          <p:cNvSpPr>
            <a:spLocks noGrp="1"/>
          </p:cNvSpPr>
          <p:nvPr>
            <p:ph idx="1"/>
          </p:nvPr>
        </p:nvSpPr>
        <p:spPr>
          <a:xfrm>
            <a:off x="8079128" y="3125165"/>
            <a:ext cx="4004841" cy="2570544"/>
          </a:xfrm>
        </p:spPr>
        <p:txBody>
          <a:bodyPr/>
          <a:lstStyle/>
          <a:p>
            <a:r>
              <a:rPr lang="en-US" sz="1800" b="1" i="0" u="none" strike="noStrike" dirty="0">
                <a:solidFill>
                  <a:srgbClr val="000000"/>
                </a:solidFill>
                <a:effectLst/>
                <a:latin typeface="Calibri" panose="020F0502020204030204" pitchFamily="34" charset="0"/>
              </a:rPr>
              <a:t>AMT_REQ_CREDIT_BUREAU_HOUR</a:t>
            </a:r>
            <a:r>
              <a:rPr lang="en-US" dirty="0"/>
              <a:t> </a:t>
            </a:r>
          </a:p>
          <a:p>
            <a:r>
              <a:rPr lang="en-US" sz="1800" b="1" i="0" u="none" strike="noStrike" dirty="0">
                <a:solidFill>
                  <a:srgbClr val="000000"/>
                </a:solidFill>
                <a:effectLst/>
                <a:latin typeface="Calibri" panose="020F0502020204030204" pitchFamily="34" charset="0"/>
              </a:rPr>
              <a:t>AMT_REQ_CREDIT_BUREAU_DAY</a:t>
            </a:r>
            <a:r>
              <a:rPr lang="en-US" dirty="0"/>
              <a:t> </a:t>
            </a:r>
          </a:p>
          <a:p>
            <a:r>
              <a:rPr lang="en-IN" sz="1800" b="1" i="0" u="none" strike="noStrike" dirty="0">
                <a:solidFill>
                  <a:srgbClr val="000000"/>
                </a:solidFill>
                <a:effectLst/>
                <a:latin typeface="Calibri" panose="020F0502020204030204" pitchFamily="34" charset="0"/>
              </a:rPr>
              <a:t>AMT_REQ_CREDIT_BUREAU_WEEK</a:t>
            </a:r>
            <a:r>
              <a:rPr lang="en-IN" dirty="0"/>
              <a:t> </a:t>
            </a:r>
            <a:endParaRPr lang="en-US" dirty="0"/>
          </a:p>
          <a:p>
            <a:r>
              <a:rPr lang="fr-FR" sz="1800" b="1" i="0" u="none" strike="noStrike" dirty="0">
                <a:solidFill>
                  <a:srgbClr val="000000"/>
                </a:solidFill>
                <a:effectLst/>
                <a:latin typeface="Calibri" panose="020F0502020204030204" pitchFamily="34" charset="0"/>
              </a:rPr>
              <a:t>AMT_REQ_CREDIT_BUREAU_MON</a:t>
            </a:r>
            <a:r>
              <a:rPr lang="fr-FR" dirty="0"/>
              <a:t> </a:t>
            </a:r>
            <a:endParaRPr lang="en-US" dirty="0"/>
          </a:p>
          <a:p>
            <a:r>
              <a:rPr lang="en-IN" sz="1800" b="1" i="0" u="none" strike="noStrike" dirty="0">
                <a:solidFill>
                  <a:srgbClr val="000000"/>
                </a:solidFill>
                <a:effectLst/>
                <a:latin typeface="Calibri" panose="020F0502020204030204" pitchFamily="34" charset="0"/>
              </a:rPr>
              <a:t>AMT_REQ_CREDIT_BUREAU_QRT</a:t>
            </a:r>
            <a:r>
              <a:rPr lang="en-IN" dirty="0"/>
              <a:t> </a:t>
            </a:r>
          </a:p>
        </p:txBody>
      </p:sp>
    </p:spTree>
    <p:extLst>
      <p:ext uri="{BB962C8B-B14F-4D97-AF65-F5344CB8AC3E}">
        <p14:creationId xmlns:p14="http://schemas.microsoft.com/office/powerpoint/2010/main" val="315384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D63B-782A-87DA-A670-8C0BD0AC61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A6E6DF-6D42-26E7-4A4B-5FA8DAE7A652}"/>
              </a:ext>
            </a:extLst>
          </p:cNvPr>
          <p:cNvSpPr>
            <a:spLocks noGrp="1"/>
          </p:cNvSpPr>
          <p:nvPr>
            <p:ph idx="1"/>
          </p:nvPr>
        </p:nvSpPr>
        <p:spPr>
          <a:xfrm>
            <a:off x="1154954" y="2468032"/>
            <a:ext cx="8761412" cy="3416300"/>
          </a:xfrm>
        </p:spPr>
        <p:txBody>
          <a:bodyPr/>
          <a:lstStyle/>
          <a:p>
            <a:r>
              <a:rPr lang="en-US" dirty="0"/>
              <a:t>Median/Mode Imputations</a:t>
            </a:r>
            <a:endParaRPr lang="en-IN" dirty="0"/>
          </a:p>
        </p:txBody>
      </p:sp>
      <p:pic>
        <p:nvPicPr>
          <p:cNvPr id="5" name="Picture 4">
            <a:extLst>
              <a:ext uri="{FF2B5EF4-FFF2-40B4-BE49-F238E27FC236}">
                <a16:creationId xmlns:a16="http://schemas.microsoft.com/office/drawing/2014/main" id="{4C043B40-7E0C-89C6-F762-7A471818B0A3}"/>
              </a:ext>
            </a:extLst>
          </p:cNvPr>
          <p:cNvPicPr>
            <a:picLocks noChangeAspect="1"/>
          </p:cNvPicPr>
          <p:nvPr/>
        </p:nvPicPr>
        <p:blipFill>
          <a:blip r:embed="rId2"/>
          <a:stretch>
            <a:fillRect/>
          </a:stretch>
        </p:blipFill>
        <p:spPr>
          <a:xfrm>
            <a:off x="3377155" y="3086100"/>
            <a:ext cx="5900880" cy="3416299"/>
          </a:xfrm>
          <a:prstGeom prst="rect">
            <a:avLst/>
          </a:prstGeom>
        </p:spPr>
      </p:pic>
    </p:spTree>
    <p:extLst>
      <p:ext uri="{BB962C8B-B14F-4D97-AF65-F5344CB8AC3E}">
        <p14:creationId xmlns:p14="http://schemas.microsoft.com/office/powerpoint/2010/main" val="51412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DC20B-C21A-A19C-5EB1-ED827C2A1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1DD01-6A25-58F1-9FA0-30F6356846D9}"/>
              </a:ext>
            </a:extLst>
          </p:cNvPr>
          <p:cNvSpPr>
            <a:spLocks noGrp="1"/>
          </p:cNvSpPr>
          <p:nvPr>
            <p:ph type="title"/>
          </p:nvPr>
        </p:nvSpPr>
        <p:spPr/>
        <p:txBody>
          <a:bodyPr/>
          <a:lstStyle/>
          <a:p>
            <a:r>
              <a:rPr lang="en-US" dirty="0"/>
              <a:t>Task B: Outliers</a:t>
            </a:r>
            <a:endParaRPr lang="en-IN" dirty="0"/>
          </a:p>
        </p:txBody>
      </p:sp>
      <p:sp>
        <p:nvSpPr>
          <p:cNvPr id="3" name="Content Placeholder 2">
            <a:extLst>
              <a:ext uri="{FF2B5EF4-FFF2-40B4-BE49-F238E27FC236}">
                <a16:creationId xmlns:a16="http://schemas.microsoft.com/office/drawing/2014/main" id="{BB102DBC-2A3A-945C-1B26-3CBBF66F440B}"/>
              </a:ext>
            </a:extLst>
          </p:cNvPr>
          <p:cNvSpPr>
            <a:spLocks noGrp="1"/>
          </p:cNvSpPr>
          <p:nvPr>
            <p:ph idx="1"/>
          </p:nvPr>
        </p:nvSpPr>
        <p:spPr>
          <a:xfrm>
            <a:off x="1154955" y="2395959"/>
            <a:ext cx="9528478" cy="4051139"/>
          </a:xfrm>
        </p:spPr>
        <p:txBody>
          <a:bodyPr>
            <a:normAutofit fontScale="85000" lnSpcReduction="20000"/>
          </a:bodyPr>
          <a:lstStyle/>
          <a:p>
            <a:pPr marL="0" indent="0">
              <a:buNone/>
            </a:pPr>
            <a:r>
              <a:rPr lang="en-US" dirty="0"/>
              <a:t>Detect and identify outliers in the dataset using Excel statistical functions and features, focusing on numerical variables.</a:t>
            </a:r>
            <a:br>
              <a:rPr lang="en-US" dirty="0"/>
            </a:br>
            <a:endParaRPr lang="en-US" dirty="0"/>
          </a:p>
          <a:p>
            <a:pPr marL="0" indent="0">
              <a:buNone/>
            </a:pPr>
            <a:r>
              <a:rPr lang="en-US" dirty="0"/>
              <a:t>Using Excel functions like QUARTILE, IQR, and conditional formatting to identify potential outliers.</a:t>
            </a:r>
          </a:p>
          <a:p>
            <a:r>
              <a:rPr lang="en-IN" dirty="0"/>
              <a:t>First we will select numerical columns like AMT_INCOME_TOTAL and AMT_CREDIT</a:t>
            </a:r>
          </a:p>
          <a:p>
            <a:r>
              <a:rPr lang="en-IN" dirty="0"/>
              <a:t>Calculate Quartile 1, Quartile 3, IQE, Upper Limit and Lower Limit</a:t>
            </a:r>
          </a:p>
          <a:p>
            <a:r>
              <a:rPr lang="en-IN" dirty="0"/>
              <a:t>We will use Box Plot to highlight the Outliers</a:t>
            </a:r>
          </a:p>
          <a:p>
            <a:endParaRPr lang="en-IN" dirty="0"/>
          </a:p>
          <a:p>
            <a:pPr marL="0" indent="0">
              <a:buNone/>
            </a:pPr>
            <a:r>
              <a:rPr lang="en-IN" dirty="0"/>
              <a:t>Formulas-</a:t>
            </a:r>
          </a:p>
          <a:p>
            <a:r>
              <a:rPr lang="en-IN" dirty="0"/>
              <a:t>Quartile 1: =QUARTILE(A:A,1)</a:t>
            </a:r>
          </a:p>
          <a:p>
            <a:r>
              <a:rPr lang="en-IN" dirty="0"/>
              <a:t>Quartile 3: =QUARTILE(A:A,3)</a:t>
            </a:r>
          </a:p>
          <a:p>
            <a:r>
              <a:rPr lang="en-IN" dirty="0"/>
              <a:t>IQR= Quartile 3 Quartile 1</a:t>
            </a:r>
          </a:p>
          <a:p>
            <a:r>
              <a:rPr lang="en-IN" dirty="0"/>
              <a:t>Upper Limit - Quartile 3+1.5*IQR</a:t>
            </a:r>
          </a:p>
          <a:p>
            <a:r>
              <a:rPr lang="en-IN" dirty="0"/>
              <a:t>Lower Limit - Quartile 1-1.5*IQR</a:t>
            </a:r>
          </a:p>
        </p:txBody>
      </p:sp>
    </p:spTree>
    <p:extLst>
      <p:ext uri="{BB962C8B-B14F-4D97-AF65-F5344CB8AC3E}">
        <p14:creationId xmlns:p14="http://schemas.microsoft.com/office/powerpoint/2010/main" val="201874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827A-B28A-5198-088C-ED099BB1CA73}"/>
              </a:ext>
            </a:extLst>
          </p:cNvPr>
          <p:cNvSpPr>
            <a:spLocks noGrp="1"/>
          </p:cNvSpPr>
          <p:nvPr>
            <p:ph type="title"/>
          </p:nvPr>
        </p:nvSpPr>
        <p:spPr/>
        <p:txBody>
          <a:bodyPr/>
          <a:lstStyle/>
          <a:p>
            <a:r>
              <a:rPr lang="en-US" dirty="0"/>
              <a:t>Outliers</a:t>
            </a:r>
            <a:endParaRPr lang="en-IN" dirty="0"/>
          </a:p>
        </p:txBody>
      </p:sp>
      <p:sp>
        <p:nvSpPr>
          <p:cNvPr id="9" name="Content Placeholder 8">
            <a:extLst>
              <a:ext uri="{FF2B5EF4-FFF2-40B4-BE49-F238E27FC236}">
                <a16:creationId xmlns:a16="http://schemas.microsoft.com/office/drawing/2014/main" id="{03DE6499-2852-D1F8-369B-41FCA128BE6E}"/>
              </a:ext>
            </a:extLst>
          </p:cNvPr>
          <p:cNvSpPr>
            <a:spLocks noGrp="1"/>
          </p:cNvSpPr>
          <p:nvPr>
            <p:ph idx="1"/>
          </p:nvPr>
        </p:nvSpPr>
        <p:spPr>
          <a:xfrm>
            <a:off x="1154954" y="2360431"/>
            <a:ext cx="8761412" cy="3416300"/>
          </a:xfrm>
        </p:spPr>
        <p:txBody>
          <a:bodyPr/>
          <a:lstStyle/>
          <a:p>
            <a:r>
              <a:rPr lang="en-US" dirty="0"/>
              <a:t>These columns are outliers</a:t>
            </a:r>
            <a:endParaRPr lang="en-IN" dirty="0"/>
          </a:p>
        </p:txBody>
      </p:sp>
      <p:pic>
        <p:nvPicPr>
          <p:cNvPr id="13" name="Picture 12">
            <a:extLst>
              <a:ext uri="{FF2B5EF4-FFF2-40B4-BE49-F238E27FC236}">
                <a16:creationId xmlns:a16="http://schemas.microsoft.com/office/drawing/2014/main" id="{16308C75-0DDC-02D5-359E-F9D3BE14F630}"/>
              </a:ext>
            </a:extLst>
          </p:cNvPr>
          <p:cNvPicPr>
            <a:picLocks noChangeAspect="1"/>
          </p:cNvPicPr>
          <p:nvPr/>
        </p:nvPicPr>
        <p:blipFill>
          <a:blip r:embed="rId2"/>
          <a:stretch>
            <a:fillRect/>
          </a:stretch>
        </p:blipFill>
        <p:spPr>
          <a:xfrm>
            <a:off x="6590637" y="2810920"/>
            <a:ext cx="4543425" cy="2857500"/>
          </a:xfrm>
          <a:prstGeom prst="rect">
            <a:avLst/>
          </a:prstGeom>
        </p:spPr>
      </p:pic>
      <p:pic>
        <p:nvPicPr>
          <p:cNvPr id="15" name="Picture 14">
            <a:extLst>
              <a:ext uri="{FF2B5EF4-FFF2-40B4-BE49-F238E27FC236}">
                <a16:creationId xmlns:a16="http://schemas.microsoft.com/office/drawing/2014/main" id="{46E363E8-A112-CF49-8F8B-B46843D544F5}"/>
              </a:ext>
            </a:extLst>
          </p:cNvPr>
          <p:cNvPicPr>
            <a:picLocks noChangeAspect="1"/>
          </p:cNvPicPr>
          <p:nvPr/>
        </p:nvPicPr>
        <p:blipFill>
          <a:blip r:embed="rId3"/>
          <a:stretch>
            <a:fillRect/>
          </a:stretch>
        </p:blipFill>
        <p:spPr>
          <a:xfrm>
            <a:off x="1154953" y="2877595"/>
            <a:ext cx="4533900" cy="2790825"/>
          </a:xfrm>
          <a:prstGeom prst="rect">
            <a:avLst/>
          </a:prstGeom>
        </p:spPr>
      </p:pic>
    </p:spTree>
    <p:extLst>
      <p:ext uri="{BB962C8B-B14F-4D97-AF65-F5344CB8AC3E}">
        <p14:creationId xmlns:p14="http://schemas.microsoft.com/office/powerpoint/2010/main" val="405080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99F1B-88FE-02C9-B60E-0FF9EB297D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8BD2D-DDD2-609A-81DD-BB22E80C1940}"/>
              </a:ext>
            </a:extLst>
          </p:cNvPr>
          <p:cNvSpPr>
            <a:spLocks noGrp="1"/>
          </p:cNvSpPr>
          <p:nvPr>
            <p:ph type="title"/>
          </p:nvPr>
        </p:nvSpPr>
        <p:spPr/>
        <p:txBody>
          <a:bodyPr/>
          <a:lstStyle/>
          <a:p>
            <a:r>
              <a:rPr lang="en-US" dirty="0"/>
              <a:t>Outliers</a:t>
            </a:r>
            <a:endParaRPr lang="en-IN" dirty="0"/>
          </a:p>
        </p:txBody>
      </p:sp>
      <p:sp>
        <p:nvSpPr>
          <p:cNvPr id="9" name="Content Placeholder 8">
            <a:extLst>
              <a:ext uri="{FF2B5EF4-FFF2-40B4-BE49-F238E27FC236}">
                <a16:creationId xmlns:a16="http://schemas.microsoft.com/office/drawing/2014/main" id="{1CE7BC56-FB44-7702-E643-220F2D4F40F1}"/>
              </a:ext>
            </a:extLst>
          </p:cNvPr>
          <p:cNvSpPr>
            <a:spLocks noGrp="1"/>
          </p:cNvSpPr>
          <p:nvPr>
            <p:ph idx="1"/>
          </p:nvPr>
        </p:nvSpPr>
        <p:spPr>
          <a:xfrm>
            <a:off x="967796" y="2468032"/>
            <a:ext cx="8761412" cy="3416300"/>
          </a:xfrm>
        </p:spPr>
        <p:txBody>
          <a:bodyPr>
            <a:normAutofit/>
          </a:bodyPr>
          <a:lstStyle/>
          <a:p>
            <a:r>
              <a:rPr lang="en-US" sz="1600" dirty="0"/>
              <a:t>There are few outliers in columns like AMT_CREDIT and AMT_INCOME_TOTAL </a:t>
            </a:r>
            <a:r>
              <a:rPr lang="en-US" sz="1600" dirty="0" err="1"/>
              <a:t>whrre</a:t>
            </a:r>
            <a:r>
              <a:rPr lang="en-US" sz="1600" dirty="0"/>
              <a:t> amount is higher than normal. In AMT_INCOME+TOTAL one of extreme outlier is 117000000 but we will not remove because income of person varies.</a:t>
            </a:r>
            <a:endParaRPr lang="en-IN" sz="1600" dirty="0"/>
          </a:p>
        </p:txBody>
      </p:sp>
      <p:pic>
        <p:nvPicPr>
          <p:cNvPr id="4" name="Picture 3">
            <a:extLst>
              <a:ext uri="{FF2B5EF4-FFF2-40B4-BE49-F238E27FC236}">
                <a16:creationId xmlns:a16="http://schemas.microsoft.com/office/drawing/2014/main" id="{92E9BD6D-23B1-9E77-4CF3-2AFF637F6BA2}"/>
              </a:ext>
            </a:extLst>
          </p:cNvPr>
          <p:cNvPicPr>
            <a:picLocks noChangeAspect="1"/>
          </p:cNvPicPr>
          <p:nvPr/>
        </p:nvPicPr>
        <p:blipFill>
          <a:blip r:embed="rId2"/>
          <a:stretch>
            <a:fillRect/>
          </a:stretch>
        </p:blipFill>
        <p:spPr>
          <a:xfrm>
            <a:off x="733279" y="3429000"/>
            <a:ext cx="4802380" cy="2982531"/>
          </a:xfrm>
          <a:prstGeom prst="rect">
            <a:avLst/>
          </a:prstGeom>
        </p:spPr>
      </p:pic>
      <p:pic>
        <p:nvPicPr>
          <p:cNvPr id="6" name="Picture 5">
            <a:extLst>
              <a:ext uri="{FF2B5EF4-FFF2-40B4-BE49-F238E27FC236}">
                <a16:creationId xmlns:a16="http://schemas.microsoft.com/office/drawing/2014/main" id="{D18B178B-1AD2-4E08-FC30-62F79F9FA793}"/>
              </a:ext>
            </a:extLst>
          </p:cNvPr>
          <p:cNvPicPr>
            <a:picLocks noChangeAspect="1"/>
          </p:cNvPicPr>
          <p:nvPr/>
        </p:nvPicPr>
        <p:blipFill>
          <a:blip r:embed="rId3"/>
          <a:stretch>
            <a:fillRect/>
          </a:stretch>
        </p:blipFill>
        <p:spPr>
          <a:xfrm>
            <a:off x="6828401" y="3409950"/>
            <a:ext cx="4840934" cy="3001581"/>
          </a:xfrm>
          <a:prstGeom prst="rect">
            <a:avLst/>
          </a:prstGeom>
        </p:spPr>
      </p:pic>
    </p:spTree>
    <p:extLst>
      <p:ext uri="{BB962C8B-B14F-4D97-AF65-F5344CB8AC3E}">
        <p14:creationId xmlns:p14="http://schemas.microsoft.com/office/powerpoint/2010/main" val="80722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75D0C-B6DF-D556-8A41-CF869DC0F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14D26-C4C5-0252-C981-4EE15A40D063}"/>
              </a:ext>
            </a:extLst>
          </p:cNvPr>
          <p:cNvSpPr>
            <a:spLocks noGrp="1"/>
          </p:cNvSpPr>
          <p:nvPr>
            <p:ph type="title"/>
          </p:nvPr>
        </p:nvSpPr>
        <p:spPr/>
        <p:txBody>
          <a:bodyPr/>
          <a:lstStyle/>
          <a:p>
            <a:r>
              <a:rPr lang="en-US" dirty="0"/>
              <a:t>Outliers</a:t>
            </a:r>
            <a:endParaRPr lang="en-IN" dirty="0"/>
          </a:p>
        </p:txBody>
      </p:sp>
      <p:sp>
        <p:nvSpPr>
          <p:cNvPr id="9" name="Content Placeholder 8">
            <a:extLst>
              <a:ext uri="{FF2B5EF4-FFF2-40B4-BE49-F238E27FC236}">
                <a16:creationId xmlns:a16="http://schemas.microsoft.com/office/drawing/2014/main" id="{1B5E62D0-F1FA-FD92-53D0-E0FC4948AE0F}"/>
              </a:ext>
            </a:extLst>
          </p:cNvPr>
          <p:cNvSpPr>
            <a:spLocks noGrp="1"/>
          </p:cNvSpPr>
          <p:nvPr>
            <p:ph idx="1"/>
          </p:nvPr>
        </p:nvSpPr>
        <p:spPr>
          <a:xfrm>
            <a:off x="1154954" y="2279409"/>
            <a:ext cx="8761412" cy="3416300"/>
          </a:xfrm>
        </p:spPr>
        <p:txBody>
          <a:bodyPr>
            <a:normAutofit/>
          </a:bodyPr>
          <a:lstStyle/>
          <a:p>
            <a:r>
              <a:rPr lang="en-US" sz="1600" dirty="0"/>
              <a:t>In </a:t>
            </a:r>
            <a:r>
              <a:rPr lang="en-US" sz="1600" dirty="0" err="1"/>
              <a:t>columne</a:t>
            </a:r>
            <a:r>
              <a:rPr lang="en-US" sz="1600" dirty="0"/>
              <a:t> </a:t>
            </a:r>
            <a:r>
              <a:rPr lang="en-US" sz="1600" dirty="0" err="1"/>
              <a:t>Years_employed</a:t>
            </a:r>
            <a:r>
              <a:rPr lang="en-US" sz="1600" dirty="0"/>
              <a:t> we can see people being employed for 1001 years which is not possible. Column CNT_CHILDREN shows people are having 11 children which is impossible</a:t>
            </a:r>
            <a:endParaRPr lang="en-IN" sz="1600" dirty="0"/>
          </a:p>
        </p:txBody>
      </p:sp>
      <p:pic>
        <p:nvPicPr>
          <p:cNvPr id="4" name="Picture 3">
            <a:extLst>
              <a:ext uri="{FF2B5EF4-FFF2-40B4-BE49-F238E27FC236}">
                <a16:creationId xmlns:a16="http://schemas.microsoft.com/office/drawing/2014/main" id="{CAE7B3C6-3137-2550-A0D0-F56A8F752EC2}"/>
              </a:ext>
            </a:extLst>
          </p:cNvPr>
          <p:cNvPicPr>
            <a:picLocks noChangeAspect="1"/>
          </p:cNvPicPr>
          <p:nvPr/>
        </p:nvPicPr>
        <p:blipFill>
          <a:blip r:embed="rId2"/>
          <a:stretch>
            <a:fillRect/>
          </a:stretch>
        </p:blipFill>
        <p:spPr>
          <a:xfrm>
            <a:off x="906029" y="3118895"/>
            <a:ext cx="5189971" cy="3251944"/>
          </a:xfrm>
          <a:prstGeom prst="rect">
            <a:avLst/>
          </a:prstGeom>
        </p:spPr>
      </p:pic>
      <p:pic>
        <p:nvPicPr>
          <p:cNvPr id="6" name="Picture 5">
            <a:extLst>
              <a:ext uri="{FF2B5EF4-FFF2-40B4-BE49-F238E27FC236}">
                <a16:creationId xmlns:a16="http://schemas.microsoft.com/office/drawing/2014/main" id="{03F16AD2-F19B-FD5B-103E-7CC27B50565D}"/>
              </a:ext>
            </a:extLst>
          </p:cNvPr>
          <p:cNvPicPr>
            <a:picLocks noChangeAspect="1"/>
          </p:cNvPicPr>
          <p:nvPr/>
        </p:nvPicPr>
        <p:blipFill>
          <a:blip r:embed="rId3"/>
          <a:stretch>
            <a:fillRect/>
          </a:stretch>
        </p:blipFill>
        <p:spPr>
          <a:xfrm>
            <a:off x="6729533" y="3190724"/>
            <a:ext cx="5008959" cy="3108285"/>
          </a:xfrm>
          <a:prstGeom prst="rect">
            <a:avLst/>
          </a:prstGeom>
        </p:spPr>
      </p:pic>
    </p:spTree>
    <p:extLst>
      <p:ext uri="{BB962C8B-B14F-4D97-AF65-F5344CB8AC3E}">
        <p14:creationId xmlns:p14="http://schemas.microsoft.com/office/powerpoint/2010/main" val="213921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E4C21-721E-2E3C-16E3-7C8F9C2B7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AB339-9919-239D-F64B-C2AF43878E8F}"/>
              </a:ext>
            </a:extLst>
          </p:cNvPr>
          <p:cNvSpPr>
            <a:spLocks noGrp="1"/>
          </p:cNvSpPr>
          <p:nvPr>
            <p:ph type="title"/>
          </p:nvPr>
        </p:nvSpPr>
        <p:spPr/>
        <p:txBody>
          <a:bodyPr/>
          <a:lstStyle/>
          <a:p>
            <a:r>
              <a:rPr lang="en-US" dirty="0"/>
              <a:t>Task C: Data Imbalance</a:t>
            </a:r>
            <a:endParaRPr lang="en-IN" dirty="0"/>
          </a:p>
        </p:txBody>
      </p:sp>
      <p:sp>
        <p:nvSpPr>
          <p:cNvPr id="3" name="Content Placeholder 2">
            <a:extLst>
              <a:ext uri="{FF2B5EF4-FFF2-40B4-BE49-F238E27FC236}">
                <a16:creationId xmlns:a16="http://schemas.microsoft.com/office/drawing/2014/main" id="{FC820483-2C39-2316-112F-322371053869}"/>
              </a:ext>
            </a:extLst>
          </p:cNvPr>
          <p:cNvSpPr>
            <a:spLocks noGrp="1"/>
          </p:cNvSpPr>
          <p:nvPr>
            <p:ph idx="1"/>
          </p:nvPr>
        </p:nvSpPr>
        <p:spPr>
          <a:xfrm>
            <a:off x="1154955" y="2395959"/>
            <a:ext cx="9528478" cy="4051139"/>
          </a:xfrm>
        </p:spPr>
        <p:txBody>
          <a:bodyPr>
            <a:normAutofit/>
          </a:bodyPr>
          <a:lstStyle/>
          <a:p>
            <a:pPr marL="0" indent="0">
              <a:buNone/>
            </a:pPr>
            <a:r>
              <a:rPr lang="en-US" dirty="0"/>
              <a:t>Determine if there is data imbalance in the loan application dataset and calculate the ratio of data imbalance using Excel functions.</a:t>
            </a:r>
            <a:br>
              <a:rPr lang="en-US" dirty="0"/>
            </a:br>
            <a:endParaRPr lang="en-US" dirty="0"/>
          </a:p>
          <a:p>
            <a:pPr marL="0" indent="0">
              <a:buNone/>
            </a:pPr>
            <a:r>
              <a:rPr lang="en-US" dirty="0"/>
              <a:t>Using COUNTIF and SUM to calculate the proportions of each class. </a:t>
            </a:r>
          </a:p>
        </p:txBody>
      </p:sp>
    </p:spTree>
    <p:extLst>
      <p:ext uri="{BB962C8B-B14F-4D97-AF65-F5344CB8AC3E}">
        <p14:creationId xmlns:p14="http://schemas.microsoft.com/office/powerpoint/2010/main" val="221244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08D6-3D70-6E2D-9F5B-9CAB081FCADA}"/>
              </a:ext>
            </a:extLst>
          </p:cNvPr>
          <p:cNvSpPr>
            <a:spLocks noGrp="1"/>
          </p:cNvSpPr>
          <p:nvPr>
            <p:ph type="title"/>
          </p:nvPr>
        </p:nvSpPr>
        <p:spPr/>
        <p:txBody>
          <a:bodyPr/>
          <a:lstStyle/>
          <a:p>
            <a:pPr algn="ctr"/>
            <a:r>
              <a:rPr lang="en-US" dirty="0"/>
              <a:t>Project description</a:t>
            </a:r>
            <a:endParaRPr lang="en-IN" dirty="0"/>
          </a:p>
        </p:txBody>
      </p:sp>
      <p:sp>
        <p:nvSpPr>
          <p:cNvPr id="3" name="Content Placeholder 2">
            <a:extLst>
              <a:ext uri="{FF2B5EF4-FFF2-40B4-BE49-F238E27FC236}">
                <a16:creationId xmlns:a16="http://schemas.microsoft.com/office/drawing/2014/main" id="{AEA3970E-AB31-4E87-3DD8-94E0F7B91BF9}"/>
              </a:ext>
            </a:extLst>
          </p:cNvPr>
          <p:cNvSpPr>
            <a:spLocks noGrp="1"/>
          </p:cNvSpPr>
          <p:nvPr>
            <p:ph idx="1"/>
          </p:nvPr>
        </p:nvSpPr>
        <p:spPr/>
        <p:txBody>
          <a:bodyPr/>
          <a:lstStyle/>
          <a:p>
            <a:r>
              <a:rPr lang="en-US" dirty="0"/>
              <a:t>Addressing the challenge of loan defaults among customers with limited credit history, this project utilizes Exploratory Data Analysis (EDA) to uncover patterns. The goal is to enhance the loan approval process, ensuring eligible applicants are not rejected while minimizing default risks.</a:t>
            </a:r>
          </a:p>
          <a:p>
            <a:pPr marL="0" indent="0">
              <a:buNone/>
            </a:pPr>
            <a:r>
              <a:rPr lang="en-US" dirty="0"/>
              <a:t>    When a customer applies for a loan, company faces two risks:</a:t>
            </a:r>
          </a:p>
          <a:p>
            <a:r>
              <a:rPr lang="en-US" dirty="0"/>
              <a:t>If the applicant can repay the loan but is not approved, the company loses business.</a:t>
            </a:r>
          </a:p>
          <a:p>
            <a:r>
              <a:rPr lang="en-US" dirty="0"/>
              <a:t>If the applicant cannot repay the loan and is approved, the company faces a financial loss.</a:t>
            </a:r>
          </a:p>
          <a:p>
            <a:endParaRPr lang="en-US" dirty="0"/>
          </a:p>
          <a:p>
            <a:endParaRPr lang="en-IN" dirty="0"/>
          </a:p>
        </p:txBody>
      </p:sp>
    </p:spTree>
    <p:extLst>
      <p:ext uri="{BB962C8B-B14F-4D97-AF65-F5344CB8AC3E}">
        <p14:creationId xmlns:p14="http://schemas.microsoft.com/office/powerpoint/2010/main" val="73240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7">
            <a:extLst>
              <a:ext uri="{FF2B5EF4-FFF2-40B4-BE49-F238E27FC236}">
                <a16:creationId xmlns:a16="http://schemas.microsoft.com/office/drawing/2014/main" id="{35D86373-A3FE-DF48-B9B6-8F453FF69F57}"/>
              </a:ext>
            </a:extLst>
          </p:cNvPr>
          <p:cNvGraphicFramePr>
            <a:graphicFrameLocks noGrp="1"/>
          </p:cNvGraphicFramePr>
          <p:nvPr/>
        </p:nvGraphicFramePr>
        <p:xfrm>
          <a:off x="1355725" y="3146425"/>
          <a:ext cx="3000375" cy="1760855"/>
        </p:xfrm>
        <a:graphic>
          <a:graphicData uri="http://schemas.openxmlformats.org/drawingml/2006/table">
            <a:tbl>
              <a:tblPr firstRow="1" bandRow="1">
                <a:tableStyleId>{2D5ABB26-0587-4C30-8999-92F81FD0307C}</a:tableStyleId>
              </a:tblPr>
              <a:tblGrid>
                <a:gridCol w="1351280">
                  <a:extLst>
                    <a:ext uri="{9D8B030D-6E8A-4147-A177-3AD203B41FA5}">
                      <a16:colId xmlns:a16="http://schemas.microsoft.com/office/drawing/2014/main" val="20000"/>
                    </a:ext>
                  </a:extLst>
                </a:gridCol>
                <a:gridCol w="1649095">
                  <a:extLst>
                    <a:ext uri="{9D8B030D-6E8A-4147-A177-3AD203B41FA5}">
                      <a16:colId xmlns:a16="http://schemas.microsoft.com/office/drawing/2014/main" val="20001"/>
                    </a:ext>
                  </a:extLst>
                </a:gridCol>
              </a:tblGrid>
              <a:tr h="409575">
                <a:tc>
                  <a:txBody>
                    <a:bodyPr/>
                    <a:lstStyle/>
                    <a:p>
                      <a:pPr marL="7620">
                        <a:lnSpc>
                          <a:spcPct val="100000"/>
                        </a:lnSpc>
                        <a:spcBef>
                          <a:spcPts val="1195"/>
                        </a:spcBef>
                      </a:pPr>
                      <a:r>
                        <a:rPr sz="1600" b="1" dirty="0">
                          <a:latin typeface="Carlito"/>
                          <a:cs typeface="Carlito"/>
                        </a:rPr>
                        <a:t>Row</a:t>
                      </a:r>
                      <a:r>
                        <a:rPr sz="1600" b="1" spc="-65" dirty="0">
                          <a:latin typeface="Carlito"/>
                          <a:cs typeface="Carlito"/>
                        </a:rPr>
                        <a:t> </a:t>
                      </a:r>
                      <a:r>
                        <a:rPr sz="1600" b="1" spc="-10" dirty="0">
                          <a:latin typeface="Carlito"/>
                          <a:cs typeface="Carlito"/>
                        </a:rPr>
                        <a:t>Labels</a:t>
                      </a:r>
                      <a:endParaRPr sz="1600">
                        <a:latin typeface="Carlito"/>
                        <a:cs typeface="Carlito"/>
                      </a:endParaRPr>
                    </a:p>
                  </a:txBody>
                  <a:tcPr marL="0" marR="0" marT="151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tc>
                  <a:txBody>
                    <a:bodyPr/>
                    <a:lstStyle/>
                    <a:p>
                      <a:pPr marL="7620">
                        <a:lnSpc>
                          <a:spcPct val="100000"/>
                        </a:lnSpc>
                        <a:spcBef>
                          <a:spcPts val="1195"/>
                        </a:spcBef>
                      </a:pPr>
                      <a:r>
                        <a:rPr sz="1600" b="1" dirty="0">
                          <a:latin typeface="Carlito"/>
                          <a:cs typeface="Carlito"/>
                        </a:rPr>
                        <a:t>Count</a:t>
                      </a:r>
                      <a:r>
                        <a:rPr sz="1600" b="1" spc="-25" dirty="0">
                          <a:latin typeface="Carlito"/>
                          <a:cs typeface="Carlito"/>
                        </a:rPr>
                        <a:t> </a:t>
                      </a:r>
                      <a:r>
                        <a:rPr sz="1600" b="1" dirty="0">
                          <a:latin typeface="Carlito"/>
                          <a:cs typeface="Carlito"/>
                        </a:rPr>
                        <a:t>of</a:t>
                      </a:r>
                      <a:r>
                        <a:rPr sz="1600" b="1" spc="-35" dirty="0">
                          <a:latin typeface="Carlito"/>
                          <a:cs typeface="Carlito"/>
                        </a:rPr>
                        <a:t> </a:t>
                      </a:r>
                      <a:r>
                        <a:rPr sz="1600" b="1" spc="-10" dirty="0">
                          <a:latin typeface="Carlito"/>
                          <a:cs typeface="Carlito"/>
                        </a:rPr>
                        <a:t>TARGET</a:t>
                      </a:r>
                      <a:endParaRPr sz="1600">
                        <a:latin typeface="Carlito"/>
                        <a:cs typeface="Carlito"/>
                      </a:endParaRPr>
                    </a:p>
                  </a:txBody>
                  <a:tcPr marL="0" marR="0" marT="151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extLst>
                  <a:ext uri="{0D108BD9-81ED-4DB2-BD59-A6C34878D82A}">
                    <a16:rowId xmlns:a16="http://schemas.microsoft.com/office/drawing/2014/main" val="10000"/>
                  </a:ext>
                </a:extLst>
              </a:tr>
              <a:tr h="450215">
                <a:tc>
                  <a:txBody>
                    <a:bodyPr/>
                    <a:lstStyle/>
                    <a:p>
                      <a:pPr marL="7620">
                        <a:lnSpc>
                          <a:spcPct val="100000"/>
                        </a:lnSpc>
                        <a:spcBef>
                          <a:spcPts val="1525"/>
                        </a:spcBef>
                      </a:pPr>
                      <a:r>
                        <a:rPr sz="1600" spc="-50" dirty="0">
                          <a:latin typeface="Carlito"/>
                          <a:cs typeface="Carlito"/>
                        </a:rPr>
                        <a:t>0</a:t>
                      </a:r>
                      <a:endParaRPr sz="1600">
                        <a:latin typeface="Carlito"/>
                        <a:cs typeface="Carlito"/>
                      </a:endParaRPr>
                    </a:p>
                  </a:txBody>
                  <a:tcPr marL="0" marR="0" marT="193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tc>
                  <a:txBody>
                    <a:bodyPr/>
                    <a:lstStyle/>
                    <a:p>
                      <a:pPr algn="r">
                        <a:lnSpc>
                          <a:spcPct val="100000"/>
                        </a:lnSpc>
                        <a:spcBef>
                          <a:spcPts val="1525"/>
                        </a:spcBef>
                      </a:pPr>
                      <a:r>
                        <a:rPr sz="1600" spc="-10" dirty="0">
                          <a:latin typeface="Carlito"/>
                          <a:cs typeface="Carlito"/>
                        </a:rPr>
                        <a:t>45973</a:t>
                      </a:r>
                      <a:endParaRPr sz="1600">
                        <a:latin typeface="Carlito"/>
                        <a:cs typeface="Carlito"/>
                      </a:endParaRPr>
                    </a:p>
                  </a:txBody>
                  <a:tcPr marL="0" marR="0" marT="193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extLst>
                  <a:ext uri="{0D108BD9-81ED-4DB2-BD59-A6C34878D82A}">
                    <a16:rowId xmlns:a16="http://schemas.microsoft.com/office/drawing/2014/main" val="10001"/>
                  </a:ext>
                </a:extLst>
              </a:tr>
              <a:tr h="450850">
                <a:tc>
                  <a:txBody>
                    <a:bodyPr/>
                    <a:lstStyle/>
                    <a:p>
                      <a:pPr marL="7620">
                        <a:lnSpc>
                          <a:spcPct val="100000"/>
                        </a:lnSpc>
                        <a:spcBef>
                          <a:spcPts val="1520"/>
                        </a:spcBef>
                      </a:pPr>
                      <a:r>
                        <a:rPr sz="1600" spc="-50" dirty="0">
                          <a:latin typeface="Carlito"/>
                          <a:cs typeface="Carlito"/>
                        </a:rPr>
                        <a:t>1</a:t>
                      </a:r>
                      <a:endParaRPr sz="1600">
                        <a:latin typeface="Carlito"/>
                        <a:cs typeface="Carlito"/>
                      </a:endParaRPr>
                    </a:p>
                  </a:txBody>
                  <a:tcPr marL="0" marR="0" marT="193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tc>
                  <a:txBody>
                    <a:bodyPr/>
                    <a:lstStyle/>
                    <a:p>
                      <a:pPr algn="r">
                        <a:lnSpc>
                          <a:spcPct val="100000"/>
                        </a:lnSpc>
                        <a:spcBef>
                          <a:spcPts val="1520"/>
                        </a:spcBef>
                      </a:pPr>
                      <a:r>
                        <a:rPr sz="1600" spc="-20" dirty="0">
                          <a:latin typeface="Carlito"/>
                          <a:cs typeface="Carlito"/>
                        </a:rPr>
                        <a:t>4026</a:t>
                      </a:r>
                      <a:endParaRPr sz="1600" dirty="0">
                        <a:latin typeface="Carlito"/>
                        <a:cs typeface="Carlito"/>
                      </a:endParaRPr>
                    </a:p>
                  </a:txBody>
                  <a:tcPr marL="0" marR="0" marT="193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extLst>
                  <a:ext uri="{0D108BD9-81ED-4DB2-BD59-A6C34878D82A}">
                    <a16:rowId xmlns:a16="http://schemas.microsoft.com/office/drawing/2014/main" val="10002"/>
                  </a:ext>
                </a:extLst>
              </a:tr>
              <a:tr h="450215">
                <a:tc>
                  <a:txBody>
                    <a:bodyPr/>
                    <a:lstStyle/>
                    <a:p>
                      <a:pPr marL="7620">
                        <a:lnSpc>
                          <a:spcPct val="100000"/>
                        </a:lnSpc>
                        <a:spcBef>
                          <a:spcPts val="1525"/>
                        </a:spcBef>
                      </a:pPr>
                      <a:r>
                        <a:rPr sz="1600" dirty="0">
                          <a:latin typeface="Carlito"/>
                          <a:cs typeface="Carlito"/>
                        </a:rPr>
                        <a:t>Grand</a:t>
                      </a:r>
                      <a:r>
                        <a:rPr sz="1600" spc="-60" dirty="0">
                          <a:latin typeface="Carlito"/>
                          <a:cs typeface="Carlito"/>
                        </a:rPr>
                        <a:t> </a:t>
                      </a:r>
                      <a:r>
                        <a:rPr sz="1600" spc="-10" dirty="0">
                          <a:latin typeface="Carlito"/>
                          <a:cs typeface="Carlito"/>
                        </a:rPr>
                        <a:t>Total</a:t>
                      </a:r>
                      <a:endParaRPr sz="1600">
                        <a:latin typeface="Carlito"/>
                        <a:cs typeface="Carlito"/>
                      </a:endParaRPr>
                    </a:p>
                  </a:txBody>
                  <a:tcPr marL="0" marR="0" marT="193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tc>
                  <a:txBody>
                    <a:bodyPr/>
                    <a:lstStyle/>
                    <a:p>
                      <a:pPr algn="r">
                        <a:lnSpc>
                          <a:spcPct val="100000"/>
                        </a:lnSpc>
                        <a:spcBef>
                          <a:spcPts val="1525"/>
                        </a:spcBef>
                      </a:pPr>
                      <a:r>
                        <a:rPr sz="1600" spc="-10" dirty="0">
                          <a:latin typeface="Carlito"/>
                          <a:cs typeface="Carlito"/>
                        </a:rPr>
                        <a:t>49999</a:t>
                      </a:r>
                      <a:endParaRPr sz="1600" dirty="0">
                        <a:latin typeface="Carlito"/>
                        <a:cs typeface="Carlito"/>
                      </a:endParaRPr>
                    </a:p>
                  </a:txBody>
                  <a:tcPr marL="0" marR="0" marT="193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96E9D4"/>
                    </a:solidFill>
                  </a:tcPr>
                </a:tc>
                <a:extLst>
                  <a:ext uri="{0D108BD9-81ED-4DB2-BD59-A6C34878D82A}">
                    <a16:rowId xmlns:a16="http://schemas.microsoft.com/office/drawing/2014/main" val="10003"/>
                  </a:ext>
                </a:extLst>
              </a:tr>
            </a:tbl>
          </a:graphicData>
        </a:graphic>
      </p:graphicFrame>
      <p:sp>
        <p:nvSpPr>
          <p:cNvPr id="8" name="Content Placeholder 7">
            <a:extLst>
              <a:ext uri="{FF2B5EF4-FFF2-40B4-BE49-F238E27FC236}">
                <a16:creationId xmlns:a16="http://schemas.microsoft.com/office/drawing/2014/main" id="{D8D6F21D-B7DC-D1AC-E1A7-901A8CDB102C}"/>
              </a:ext>
            </a:extLst>
          </p:cNvPr>
          <p:cNvSpPr>
            <a:spLocks noGrp="1"/>
          </p:cNvSpPr>
          <p:nvPr>
            <p:ph idx="1"/>
          </p:nvPr>
        </p:nvSpPr>
        <p:spPr>
          <a:xfrm>
            <a:off x="1154954" y="2603500"/>
            <a:ext cx="10026189" cy="3416300"/>
          </a:xfrm>
        </p:spPr>
        <p:txBody>
          <a:bodyPr/>
          <a:lstStyle/>
          <a:p>
            <a:r>
              <a:rPr lang="en-US" dirty="0"/>
              <a:t>Target Column-									</a:t>
            </a:r>
          </a:p>
          <a:p>
            <a:endParaRPr lang="en-US" dirty="0"/>
          </a:p>
          <a:p>
            <a:endParaRPr lang="en-US" dirty="0"/>
          </a:p>
          <a:p>
            <a:endParaRPr lang="en-US" dirty="0"/>
          </a:p>
          <a:p>
            <a:endParaRPr lang="en-US" dirty="0"/>
          </a:p>
          <a:p>
            <a:endParaRPr lang="en-US" dirty="0"/>
          </a:p>
          <a:p>
            <a:endParaRPr lang="en-US" dirty="0"/>
          </a:p>
          <a:p>
            <a:pPr marL="3657600" lvl="8" indent="0">
              <a:buNone/>
            </a:pPr>
            <a:r>
              <a:rPr lang="en-IN" dirty="0"/>
              <a:t>                                                 </a:t>
            </a:r>
            <a:r>
              <a:rPr lang="en-IN" sz="1600" dirty="0"/>
              <a:t>0- Payment on time</a:t>
            </a:r>
            <a:br>
              <a:rPr lang="en-IN" sz="1600" dirty="0"/>
            </a:br>
            <a:r>
              <a:rPr lang="en-IN" sz="1600" dirty="0"/>
              <a:t>				     1- Late Payment</a:t>
            </a:r>
          </a:p>
        </p:txBody>
      </p:sp>
      <p:pic>
        <p:nvPicPr>
          <p:cNvPr id="10" name="Picture 9">
            <a:extLst>
              <a:ext uri="{FF2B5EF4-FFF2-40B4-BE49-F238E27FC236}">
                <a16:creationId xmlns:a16="http://schemas.microsoft.com/office/drawing/2014/main" id="{3A22ACFC-E982-66F1-71D2-9E36FA8E6817}"/>
              </a:ext>
            </a:extLst>
          </p:cNvPr>
          <p:cNvPicPr>
            <a:picLocks noChangeAspect="1"/>
          </p:cNvPicPr>
          <p:nvPr/>
        </p:nvPicPr>
        <p:blipFill>
          <a:blip r:embed="rId2"/>
          <a:stretch>
            <a:fillRect/>
          </a:stretch>
        </p:blipFill>
        <p:spPr>
          <a:xfrm>
            <a:off x="6906108" y="3048542"/>
            <a:ext cx="3333750" cy="2219325"/>
          </a:xfrm>
          <a:prstGeom prst="rect">
            <a:avLst/>
          </a:prstGeom>
        </p:spPr>
      </p:pic>
    </p:spTree>
    <p:extLst>
      <p:ext uri="{BB962C8B-B14F-4D97-AF65-F5344CB8AC3E}">
        <p14:creationId xmlns:p14="http://schemas.microsoft.com/office/powerpoint/2010/main" val="343949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6C1B-977D-D397-5B04-A7115F68A0F3}"/>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F41D577-3D04-1A36-A3EA-ECD2726043A5}"/>
              </a:ext>
            </a:extLst>
          </p:cNvPr>
          <p:cNvSpPr>
            <a:spLocks noGrp="1"/>
          </p:cNvSpPr>
          <p:nvPr>
            <p:ph idx="1"/>
          </p:nvPr>
        </p:nvSpPr>
        <p:spPr>
          <a:xfrm>
            <a:off x="1154953" y="2450054"/>
            <a:ext cx="10026189" cy="3416300"/>
          </a:xfrm>
        </p:spPr>
        <p:txBody>
          <a:bodyPr/>
          <a:lstStyle/>
          <a:p>
            <a:r>
              <a:rPr lang="en-US" dirty="0"/>
              <a:t>CODE_GENDER Column-									</a:t>
            </a:r>
          </a:p>
          <a:p>
            <a:endParaRPr lang="en-US" dirty="0"/>
          </a:p>
          <a:p>
            <a:endParaRPr lang="en-US" dirty="0"/>
          </a:p>
          <a:p>
            <a:endParaRPr lang="en-US" dirty="0"/>
          </a:p>
          <a:p>
            <a:endParaRPr lang="en-US" dirty="0"/>
          </a:p>
          <a:p>
            <a:endParaRPr lang="en-US" dirty="0"/>
          </a:p>
          <a:p>
            <a:endParaRPr lang="en-US" dirty="0"/>
          </a:p>
          <a:p>
            <a:pPr marL="3657600" lvl="8" indent="0">
              <a:buNone/>
            </a:pPr>
            <a:r>
              <a:rPr lang="en-IN" dirty="0"/>
              <a:t>                                                 </a:t>
            </a:r>
            <a:r>
              <a:rPr lang="en-IN" sz="1600" dirty="0"/>
              <a:t>66% clients are female </a:t>
            </a:r>
            <a:br>
              <a:rPr lang="en-IN" sz="1600" dirty="0"/>
            </a:br>
            <a:r>
              <a:rPr lang="en-IN" sz="1600" dirty="0"/>
              <a:t>				     34% clients are male</a:t>
            </a:r>
          </a:p>
        </p:txBody>
      </p:sp>
      <p:pic>
        <p:nvPicPr>
          <p:cNvPr id="4" name="Picture 3">
            <a:extLst>
              <a:ext uri="{FF2B5EF4-FFF2-40B4-BE49-F238E27FC236}">
                <a16:creationId xmlns:a16="http://schemas.microsoft.com/office/drawing/2014/main" id="{BC159CC0-A947-E006-FCBD-52BD7A42DCA9}"/>
              </a:ext>
            </a:extLst>
          </p:cNvPr>
          <p:cNvPicPr>
            <a:picLocks noChangeAspect="1"/>
          </p:cNvPicPr>
          <p:nvPr/>
        </p:nvPicPr>
        <p:blipFill>
          <a:blip r:embed="rId2"/>
          <a:stretch>
            <a:fillRect/>
          </a:stretch>
        </p:blipFill>
        <p:spPr>
          <a:xfrm>
            <a:off x="1474051" y="3048542"/>
            <a:ext cx="3225064" cy="1743607"/>
          </a:xfrm>
          <a:prstGeom prst="rect">
            <a:avLst/>
          </a:prstGeom>
        </p:spPr>
      </p:pic>
      <p:pic>
        <p:nvPicPr>
          <p:cNvPr id="7" name="Picture 6">
            <a:extLst>
              <a:ext uri="{FF2B5EF4-FFF2-40B4-BE49-F238E27FC236}">
                <a16:creationId xmlns:a16="http://schemas.microsoft.com/office/drawing/2014/main" id="{D60399C9-EFDD-62D2-22F8-796D0C510B68}"/>
              </a:ext>
            </a:extLst>
          </p:cNvPr>
          <p:cNvPicPr>
            <a:picLocks noChangeAspect="1"/>
          </p:cNvPicPr>
          <p:nvPr/>
        </p:nvPicPr>
        <p:blipFill>
          <a:blip r:embed="rId3"/>
          <a:stretch>
            <a:fillRect/>
          </a:stretch>
        </p:blipFill>
        <p:spPr>
          <a:xfrm>
            <a:off x="6888899" y="2902835"/>
            <a:ext cx="3829050" cy="2209800"/>
          </a:xfrm>
          <a:prstGeom prst="rect">
            <a:avLst/>
          </a:prstGeom>
        </p:spPr>
      </p:pic>
    </p:spTree>
    <p:extLst>
      <p:ext uri="{BB962C8B-B14F-4D97-AF65-F5344CB8AC3E}">
        <p14:creationId xmlns:p14="http://schemas.microsoft.com/office/powerpoint/2010/main" val="332683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21CF-6244-EDFB-FA93-148178C50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A3BBB-E1E2-EBC4-821A-10FBF5A01F7E}"/>
              </a:ext>
            </a:extLst>
          </p:cNvPr>
          <p:cNvSpPr>
            <a:spLocks noGrp="1"/>
          </p:cNvSpPr>
          <p:nvPr>
            <p:ph type="title"/>
          </p:nvPr>
        </p:nvSpPr>
        <p:spPr>
          <a:xfrm>
            <a:off x="838580" y="765324"/>
            <a:ext cx="9146515" cy="994028"/>
          </a:xfrm>
        </p:spPr>
        <p:txBody>
          <a:bodyPr/>
          <a:lstStyle/>
          <a:p>
            <a:r>
              <a:rPr lang="en-US" dirty="0"/>
              <a:t>Task D: Univariate, Segmented Univariate and Bivariate Analysis</a:t>
            </a:r>
            <a:endParaRPr lang="en-IN" dirty="0"/>
          </a:p>
        </p:txBody>
      </p:sp>
      <p:sp>
        <p:nvSpPr>
          <p:cNvPr id="3" name="Content Placeholder 2">
            <a:extLst>
              <a:ext uri="{FF2B5EF4-FFF2-40B4-BE49-F238E27FC236}">
                <a16:creationId xmlns:a16="http://schemas.microsoft.com/office/drawing/2014/main" id="{D004AEAF-FBAA-6849-6C0D-6906ED2AA3CE}"/>
              </a:ext>
            </a:extLst>
          </p:cNvPr>
          <p:cNvSpPr>
            <a:spLocks noGrp="1"/>
          </p:cNvSpPr>
          <p:nvPr>
            <p:ph idx="1"/>
          </p:nvPr>
        </p:nvSpPr>
        <p:spPr>
          <a:xfrm>
            <a:off x="1154955" y="2395959"/>
            <a:ext cx="9528478" cy="4051139"/>
          </a:xfrm>
        </p:spPr>
        <p:txBody>
          <a:bodyPr>
            <a:normAutofit/>
          </a:bodyPr>
          <a:lstStyle/>
          <a:p>
            <a:pPr marL="0" indent="0">
              <a:buNone/>
            </a:pPr>
            <a:r>
              <a:rPr lang="en-US" dirty="0"/>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br>
              <a:rPr lang="en-US" dirty="0"/>
            </a:br>
            <a:endParaRPr lang="en-US" dirty="0"/>
          </a:p>
          <a:p>
            <a:pPr marL="0" indent="0">
              <a:buNone/>
            </a:pPr>
            <a:r>
              <a:rPr lang="en-US" dirty="0"/>
              <a:t>Utilize Excel functions like COUNT, AVERAGE, MEDIAN, and statistical functions for descriptive analysis. Utilize Excel features like filters, sorting, and pivot tables for segmented and bivariate analysis.</a:t>
            </a:r>
          </a:p>
        </p:txBody>
      </p:sp>
    </p:spTree>
    <p:extLst>
      <p:ext uri="{BB962C8B-B14F-4D97-AF65-F5344CB8AC3E}">
        <p14:creationId xmlns:p14="http://schemas.microsoft.com/office/powerpoint/2010/main" val="349519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CBBFE-789C-CC61-2E42-391F2026566C}"/>
              </a:ext>
            </a:extLst>
          </p:cNvPr>
          <p:cNvPicPr>
            <a:picLocks noChangeAspect="1"/>
          </p:cNvPicPr>
          <p:nvPr/>
        </p:nvPicPr>
        <p:blipFill>
          <a:blip r:embed="rId2"/>
          <a:stretch>
            <a:fillRect/>
          </a:stretch>
        </p:blipFill>
        <p:spPr>
          <a:xfrm>
            <a:off x="545818" y="3080433"/>
            <a:ext cx="5644410" cy="2556437"/>
          </a:xfrm>
          <a:prstGeom prst="rect">
            <a:avLst/>
          </a:prstGeom>
        </p:spPr>
      </p:pic>
      <p:pic>
        <p:nvPicPr>
          <p:cNvPr id="7" name="Picture 6">
            <a:extLst>
              <a:ext uri="{FF2B5EF4-FFF2-40B4-BE49-F238E27FC236}">
                <a16:creationId xmlns:a16="http://schemas.microsoft.com/office/drawing/2014/main" id="{CA18C4E9-1924-42D7-5A67-ABEE8E70EAE9}"/>
              </a:ext>
            </a:extLst>
          </p:cNvPr>
          <p:cNvPicPr>
            <a:picLocks noChangeAspect="1"/>
          </p:cNvPicPr>
          <p:nvPr/>
        </p:nvPicPr>
        <p:blipFill>
          <a:blip r:embed="rId3"/>
          <a:stretch>
            <a:fillRect/>
          </a:stretch>
        </p:blipFill>
        <p:spPr>
          <a:xfrm>
            <a:off x="6894231" y="3080433"/>
            <a:ext cx="5035738" cy="2556436"/>
          </a:xfrm>
          <a:prstGeom prst="rect">
            <a:avLst/>
          </a:prstGeom>
        </p:spPr>
      </p:pic>
      <p:sp>
        <p:nvSpPr>
          <p:cNvPr id="9" name="Title 1">
            <a:extLst>
              <a:ext uri="{FF2B5EF4-FFF2-40B4-BE49-F238E27FC236}">
                <a16:creationId xmlns:a16="http://schemas.microsoft.com/office/drawing/2014/main" id="{699B81FD-6948-D407-7CE3-EEA50CA6CD46}"/>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sp>
        <p:nvSpPr>
          <p:cNvPr id="10" name="TextBox 9">
            <a:extLst>
              <a:ext uri="{FF2B5EF4-FFF2-40B4-BE49-F238E27FC236}">
                <a16:creationId xmlns:a16="http://schemas.microsoft.com/office/drawing/2014/main" id="{6A86206D-DCC0-E138-0665-2EFCD2193292}"/>
              </a:ext>
            </a:extLst>
          </p:cNvPr>
          <p:cNvSpPr txBox="1"/>
          <p:nvPr/>
        </p:nvSpPr>
        <p:spPr>
          <a:xfrm>
            <a:off x="545818" y="6016046"/>
            <a:ext cx="4607352" cy="338554"/>
          </a:xfrm>
          <a:prstGeom prst="rect">
            <a:avLst/>
          </a:prstGeom>
          <a:noFill/>
        </p:spPr>
        <p:txBody>
          <a:bodyPr wrap="none" rtlCol="0">
            <a:spAutoFit/>
          </a:bodyPr>
          <a:lstStyle/>
          <a:p>
            <a:r>
              <a:rPr lang="en-US" sz="1600" dirty="0"/>
              <a:t>Majority of the clients are in age group 31-40</a:t>
            </a:r>
            <a:endParaRPr lang="en-IN" sz="1600" dirty="0"/>
          </a:p>
        </p:txBody>
      </p:sp>
      <p:sp>
        <p:nvSpPr>
          <p:cNvPr id="11" name="TextBox 10">
            <a:extLst>
              <a:ext uri="{FF2B5EF4-FFF2-40B4-BE49-F238E27FC236}">
                <a16:creationId xmlns:a16="http://schemas.microsoft.com/office/drawing/2014/main" id="{75E4C0D4-26FC-47C2-5511-4408FDEADA3E}"/>
              </a:ext>
            </a:extLst>
          </p:cNvPr>
          <p:cNvSpPr txBox="1"/>
          <p:nvPr/>
        </p:nvSpPr>
        <p:spPr>
          <a:xfrm>
            <a:off x="6894231" y="5892935"/>
            <a:ext cx="4333238" cy="584775"/>
          </a:xfrm>
          <a:prstGeom prst="rect">
            <a:avLst/>
          </a:prstGeom>
          <a:noFill/>
        </p:spPr>
        <p:txBody>
          <a:bodyPr wrap="none" rtlCol="0">
            <a:spAutoFit/>
          </a:bodyPr>
          <a:lstStyle/>
          <a:p>
            <a:r>
              <a:rPr lang="en-US" sz="1600" dirty="0"/>
              <a:t>We can see as age increases chances of </a:t>
            </a:r>
            <a:br>
              <a:rPr lang="en-US" sz="1600" dirty="0"/>
            </a:br>
            <a:r>
              <a:rPr lang="en-US" sz="1600" dirty="0"/>
              <a:t>defaulter decreases</a:t>
            </a:r>
            <a:endParaRPr lang="en-IN" sz="1600" dirty="0"/>
          </a:p>
        </p:txBody>
      </p:sp>
    </p:spTree>
    <p:extLst>
      <p:ext uri="{BB962C8B-B14F-4D97-AF65-F5344CB8AC3E}">
        <p14:creationId xmlns:p14="http://schemas.microsoft.com/office/powerpoint/2010/main" val="44092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90042-009B-5A54-E64F-B398E29DE402}"/>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B6C845F-BE91-99F5-7287-92C5A319324A}"/>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FEE80DCF-CC5E-CB85-CB5B-473DDE77F0A7}"/>
              </a:ext>
            </a:extLst>
          </p:cNvPr>
          <p:cNvPicPr>
            <a:picLocks noChangeAspect="1"/>
          </p:cNvPicPr>
          <p:nvPr/>
        </p:nvPicPr>
        <p:blipFill>
          <a:blip r:embed="rId2"/>
          <a:stretch>
            <a:fillRect/>
          </a:stretch>
        </p:blipFill>
        <p:spPr>
          <a:xfrm>
            <a:off x="688109" y="3025292"/>
            <a:ext cx="5601502" cy="2572715"/>
          </a:xfrm>
          <a:prstGeom prst="rect">
            <a:avLst/>
          </a:prstGeom>
        </p:spPr>
      </p:pic>
      <p:pic>
        <p:nvPicPr>
          <p:cNvPr id="8" name="Picture 7">
            <a:extLst>
              <a:ext uri="{FF2B5EF4-FFF2-40B4-BE49-F238E27FC236}">
                <a16:creationId xmlns:a16="http://schemas.microsoft.com/office/drawing/2014/main" id="{41E028C2-EA2B-133D-3B2A-05CD645DDF4A}"/>
              </a:ext>
            </a:extLst>
          </p:cNvPr>
          <p:cNvPicPr>
            <a:picLocks noChangeAspect="1"/>
          </p:cNvPicPr>
          <p:nvPr/>
        </p:nvPicPr>
        <p:blipFill>
          <a:blip r:embed="rId3"/>
          <a:stretch>
            <a:fillRect/>
          </a:stretch>
        </p:blipFill>
        <p:spPr>
          <a:xfrm>
            <a:off x="6756457" y="3025293"/>
            <a:ext cx="5271378" cy="2565278"/>
          </a:xfrm>
          <a:prstGeom prst="rect">
            <a:avLst/>
          </a:prstGeom>
        </p:spPr>
      </p:pic>
      <p:sp>
        <p:nvSpPr>
          <p:cNvPr id="10" name="TextBox 9">
            <a:extLst>
              <a:ext uri="{FF2B5EF4-FFF2-40B4-BE49-F238E27FC236}">
                <a16:creationId xmlns:a16="http://schemas.microsoft.com/office/drawing/2014/main" id="{D0F1BE39-3852-F655-6FFE-F5C766622EA7}"/>
              </a:ext>
            </a:extLst>
          </p:cNvPr>
          <p:cNvSpPr txBox="1"/>
          <p:nvPr/>
        </p:nvSpPr>
        <p:spPr>
          <a:xfrm>
            <a:off x="1064871" y="6053559"/>
            <a:ext cx="6647974" cy="369332"/>
          </a:xfrm>
          <a:prstGeom prst="rect">
            <a:avLst/>
          </a:prstGeom>
          <a:noFill/>
        </p:spPr>
        <p:txBody>
          <a:bodyPr wrap="none" rtlCol="0">
            <a:spAutoFit/>
          </a:bodyPr>
          <a:lstStyle/>
          <a:p>
            <a:r>
              <a:rPr lang="en-US" dirty="0"/>
              <a:t>Majority of the clients Unaccompanied followed by family</a:t>
            </a:r>
            <a:endParaRPr lang="en-IN" dirty="0"/>
          </a:p>
        </p:txBody>
      </p:sp>
    </p:spTree>
    <p:extLst>
      <p:ext uri="{BB962C8B-B14F-4D97-AF65-F5344CB8AC3E}">
        <p14:creationId xmlns:p14="http://schemas.microsoft.com/office/powerpoint/2010/main" val="87310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40F9B-2FAD-7CBD-9FA8-131D90D2C3D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8F1E979-E44E-1122-A3F9-C48452089192}"/>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91E93BB0-D354-BA7F-3AED-61C4D4128545}"/>
              </a:ext>
            </a:extLst>
          </p:cNvPr>
          <p:cNvPicPr>
            <a:picLocks noChangeAspect="1"/>
          </p:cNvPicPr>
          <p:nvPr/>
        </p:nvPicPr>
        <p:blipFill>
          <a:blip r:embed="rId2"/>
          <a:stretch>
            <a:fillRect/>
          </a:stretch>
        </p:blipFill>
        <p:spPr>
          <a:xfrm>
            <a:off x="458837" y="3025775"/>
            <a:ext cx="5285810" cy="2571750"/>
          </a:xfrm>
          <a:prstGeom prst="rect">
            <a:avLst/>
          </a:prstGeom>
        </p:spPr>
      </p:pic>
      <p:pic>
        <p:nvPicPr>
          <p:cNvPr id="6" name="Picture 5">
            <a:extLst>
              <a:ext uri="{FF2B5EF4-FFF2-40B4-BE49-F238E27FC236}">
                <a16:creationId xmlns:a16="http://schemas.microsoft.com/office/drawing/2014/main" id="{8E3B569D-6C8D-EAFE-390D-E05B66A42B32}"/>
              </a:ext>
            </a:extLst>
          </p:cNvPr>
          <p:cNvPicPr>
            <a:picLocks noChangeAspect="1"/>
          </p:cNvPicPr>
          <p:nvPr/>
        </p:nvPicPr>
        <p:blipFill>
          <a:blip r:embed="rId3"/>
          <a:stretch>
            <a:fillRect/>
          </a:stretch>
        </p:blipFill>
        <p:spPr>
          <a:xfrm>
            <a:off x="6096000" y="3025775"/>
            <a:ext cx="5981700" cy="2571750"/>
          </a:xfrm>
          <a:prstGeom prst="rect">
            <a:avLst/>
          </a:prstGeom>
        </p:spPr>
      </p:pic>
      <p:sp>
        <p:nvSpPr>
          <p:cNvPr id="7" name="TextBox 6">
            <a:extLst>
              <a:ext uri="{FF2B5EF4-FFF2-40B4-BE49-F238E27FC236}">
                <a16:creationId xmlns:a16="http://schemas.microsoft.com/office/drawing/2014/main" id="{65319045-FC6F-E693-37CD-7346E5237F4F}"/>
              </a:ext>
            </a:extLst>
          </p:cNvPr>
          <p:cNvSpPr txBox="1"/>
          <p:nvPr/>
        </p:nvSpPr>
        <p:spPr>
          <a:xfrm>
            <a:off x="458837" y="5891514"/>
            <a:ext cx="4666662" cy="584775"/>
          </a:xfrm>
          <a:prstGeom prst="rect">
            <a:avLst/>
          </a:prstGeom>
          <a:noFill/>
        </p:spPr>
        <p:txBody>
          <a:bodyPr wrap="none" rtlCol="0">
            <a:spAutoFit/>
          </a:bodyPr>
          <a:lstStyle/>
          <a:p>
            <a:r>
              <a:rPr lang="en-US" sz="1600" dirty="0"/>
              <a:t>Majority of the clients are having 0-9 years of </a:t>
            </a:r>
            <a:br>
              <a:rPr lang="en-US" sz="1600" dirty="0"/>
            </a:br>
            <a:r>
              <a:rPr lang="en-US" sz="1600" dirty="0"/>
              <a:t>experience</a:t>
            </a:r>
            <a:endParaRPr lang="en-IN" sz="1600" dirty="0"/>
          </a:p>
        </p:txBody>
      </p:sp>
      <p:sp>
        <p:nvSpPr>
          <p:cNvPr id="8" name="TextBox 7">
            <a:extLst>
              <a:ext uri="{FF2B5EF4-FFF2-40B4-BE49-F238E27FC236}">
                <a16:creationId xmlns:a16="http://schemas.microsoft.com/office/drawing/2014/main" id="{979406AD-2B02-9964-38B7-BDB51FFFD4DB}"/>
              </a:ext>
            </a:extLst>
          </p:cNvPr>
          <p:cNvSpPr txBox="1"/>
          <p:nvPr/>
        </p:nvSpPr>
        <p:spPr>
          <a:xfrm>
            <a:off x="6096000" y="5891514"/>
            <a:ext cx="5559535" cy="584775"/>
          </a:xfrm>
          <a:prstGeom prst="rect">
            <a:avLst/>
          </a:prstGeom>
          <a:noFill/>
        </p:spPr>
        <p:txBody>
          <a:bodyPr wrap="none" rtlCol="0">
            <a:spAutoFit/>
          </a:bodyPr>
          <a:lstStyle/>
          <a:p>
            <a:r>
              <a:rPr lang="en-US" sz="1600" dirty="0"/>
              <a:t>As we can see from the above figure, as experience </a:t>
            </a:r>
            <a:br>
              <a:rPr lang="en-US" sz="1600" dirty="0"/>
            </a:br>
            <a:r>
              <a:rPr lang="en-US" sz="1600" dirty="0"/>
              <a:t>increases, chances of defaulting decreases</a:t>
            </a:r>
            <a:endParaRPr lang="en-IN" sz="1600" dirty="0"/>
          </a:p>
        </p:txBody>
      </p:sp>
    </p:spTree>
    <p:extLst>
      <p:ext uri="{BB962C8B-B14F-4D97-AF65-F5344CB8AC3E}">
        <p14:creationId xmlns:p14="http://schemas.microsoft.com/office/powerpoint/2010/main" val="83499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72170-94A8-EB8C-0BE4-FE1BFECD82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CDA40-DC9F-B83E-E305-B823C847278E}"/>
              </a:ext>
            </a:extLst>
          </p:cNvPr>
          <p:cNvSpPr>
            <a:spLocks noGrp="1"/>
          </p:cNvSpPr>
          <p:nvPr>
            <p:ph idx="1"/>
          </p:nvPr>
        </p:nvSpPr>
        <p:spPr>
          <a:xfrm>
            <a:off x="1057283" y="2603499"/>
            <a:ext cx="8859084" cy="3681553"/>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br>
              <a:rPr lang="en-IN" dirty="0"/>
            </a:br>
            <a:br>
              <a:rPr lang="en-IN" dirty="0"/>
            </a:br>
            <a:r>
              <a:rPr lang="en-IN" dirty="0"/>
              <a:t>Majority of the clients are taking Cash loans</a:t>
            </a:r>
          </a:p>
        </p:txBody>
      </p:sp>
      <p:sp>
        <p:nvSpPr>
          <p:cNvPr id="9" name="Title 1">
            <a:extLst>
              <a:ext uri="{FF2B5EF4-FFF2-40B4-BE49-F238E27FC236}">
                <a16:creationId xmlns:a16="http://schemas.microsoft.com/office/drawing/2014/main" id="{AED29DDA-2D14-6337-7954-46BC6A607662}"/>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3CB0D5B6-8A3D-F7A3-EE7C-974D35F751BF}"/>
              </a:ext>
            </a:extLst>
          </p:cNvPr>
          <p:cNvPicPr>
            <a:picLocks noChangeAspect="1"/>
          </p:cNvPicPr>
          <p:nvPr/>
        </p:nvPicPr>
        <p:blipFill>
          <a:blip r:embed="rId2"/>
          <a:stretch>
            <a:fillRect/>
          </a:stretch>
        </p:blipFill>
        <p:spPr>
          <a:xfrm>
            <a:off x="6506961" y="3079167"/>
            <a:ext cx="5324914" cy="2453532"/>
          </a:xfrm>
          <a:prstGeom prst="rect">
            <a:avLst/>
          </a:prstGeom>
        </p:spPr>
      </p:pic>
      <p:pic>
        <p:nvPicPr>
          <p:cNvPr id="6" name="Picture 5">
            <a:extLst>
              <a:ext uri="{FF2B5EF4-FFF2-40B4-BE49-F238E27FC236}">
                <a16:creationId xmlns:a16="http://schemas.microsoft.com/office/drawing/2014/main" id="{E00C8B2D-F8E1-3E79-EE11-FBF00F2C9A53}"/>
              </a:ext>
            </a:extLst>
          </p:cNvPr>
          <p:cNvPicPr>
            <a:picLocks noChangeAspect="1"/>
          </p:cNvPicPr>
          <p:nvPr/>
        </p:nvPicPr>
        <p:blipFill>
          <a:blip r:embed="rId3"/>
          <a:stretch>
            <a:fillRect/>
          </a:stretch>
        </p:blipFill>
        <p:spPr>
          <a:xfrm>
            <a:off x="1057283" y="3079167"/>
            <a:ext cx="5038717" cy="2453532"/>
          </a:xfrm>
          <a:prstGeom prst="rect">
            <a:avLst/>
          </a:prstGeom>
        </p:spPr>
      </p:pic>
    </p:spTree>
    <p:extLst>
      <p:ext uri="{BB962C8B-B14F-4D97-AF65-F5344CB8AC3E}">
        <p14:creationId xmlns:p14="http://schemas.microsoft.com/office/powerpoint/2010/main" val="692663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DB6C3-6802-DA41-1171-DE05D972BB3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07B0149-8BA3-122D-6E2B-29DB3D037575}"/>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70A73854-B8AA-CEEC-CEC2-1CDE2900D7ED}"/>
              </a:ext>
            </a:extLst>
          </p:cNvPr>
          <p:cNvPicPr>
            <a:picLocks noChangeAspect="1"/>
          </p:cNvPicPr>
          <p:nvPr/>
        </p:nvPicPr>
        <p:blipFill>
          <a:blip r:embed="rId2"/>
          <a:stretch>
            <a:fillRect/>
          </a:stretch>
        </p:blipFill>
        <p:spPr>
          <a:xfrm>
            <a:off x="622620" y="3429000"/>
            <a:ext cx="4334553" cy="2231020"/>
          </a:xfrm>
          <a:prstGeom prst="rect">
            <a:avLst/>
          </a:prstGeom>
        </p:spPr>
      </p:pic>
      <p:pic>
        <p:nvPicPr>
          <p:cNvPr id="6" name="Picture 5">
            <a:extLst>
              <a:ext uri="{FF2B5EF4-FFF2-40B4-BE49-F238E27FC236}">
                <a16:creationId xmlns:a16="http://schemas.microsoft.com/office/drawing/2014/main" id="{6B736B53-B3D0-4860-D138-C91583EFB289}"/>
              </a:ext>
            </a:extLst>
          </p:cNvPr>
          <p:cNvPicPr>
            <a:picLocks noChangeAspect="1"/>
          </p:cNvPicPr>
          <p:nvPr/>
        </p:nvPicPr>
        <p:blipFill>
          <a:blip r:embed="rId3"/>
          <a:stretch>
            <a:fillRect/>
          </a:stretch>
        </p:blipFill>
        <p:spPr>
          <a:xfrm>
            <a:off x="6336596" y="3455714"/>
            <a:ext cx="4916467" cy="2204306"/>
          </a:xfrm>
          <a:prstGeom prst="rect">
            <a:avLst/>
          </a:prstGeom>
        </p:spPr>
      </p:pic>
      <p:sp>
        <p:nvSpPr>
          <p:cNvPr id="7" name="TextBox 6">
            <a:extLst>
              <a:ext uri="{FF2B5EF4-FFF2-40B4-BE49-F238E27FC236}">
                <a16:creationId xmlns:a16="http://schemas.microsoft.com/office/drawing/2014/main" id="{515DA8C4-C3D3-9AFE-6391-F6CD7E0E4946}"/>
              </a:ext>
            </a:extLst>
          </p:cNvPr>
          <p:cNvSpPr txBox="1"/>
          <p:nvPr/>
        </p:nvSpPr>
        <p:spPr>
          <a:xfrm>
            <a:off x="622620" y="5908010"/>
            <a:ext cx="5323893" cy="369332"/>
          </a:xfrm>
          <a:prstGeom prst="rect">
            <a:avLst/>
          </a:prstGeom>
          <a:noFill/>
        </p:spPr>
        <p:txBody>
          <a:bodyPr wrap="none" rtlCol="0">
            <a:spAutoFit/>
          </a:bodyPr>
          <a:lstStyle/>
          <a:p>
            <a:r>
              <a:rPr lang="en-US" dirty="0"/>
              <a:t>Male are less defaulters compared to females</a:t>
            </a:r>
            <a:endParaRPr lang="en-IN" dirty="0"/>
          </a:p>
        </p:txBody>
      </p:sp>
    </p:spTree>
    <p:extLst>
      <p:ext uri="{BB962C8B-B14F-4D97-AF65-F5344CB8AC3E}">
        <p14:creationId xmlns:p14="http://schemas.microsoft.com/office/powerpoint/2010/main" val="116679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6E317-F50C-9EDA-1E6B-1F24E8D29A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56FCA43-5DCE-D1BD-9487-7E55A161B495}"/>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1CC8E982-4802-3858-8239-529EDEB5911D}"/>
              </a:ext>
            </a:extLst>
          </p:cNvPr>
          <p:cNvPicPr>
            <a:picLocks noChangeAspect="1"/>
          </p:cNvPicPr>
          <p:nvPr/>
        </p:nvPicPr>
        <p:blipFill>
          <a:blip r:embed="rId2"/>
          <a:stretch>
            <a:fillRect/>
          </a:stretch>
        </p:blipFill>
        <p:spPr>
          <a:xfrm>
            <a:off x="723538" y="2968907"/>
            <a:ext cx="4828811" cy="2575366"/>
          </a:xfrm>
          <a:prstGeom prst="rect">
            <a:avLst/>
          </a:prstGeom>
        </p:spPr>
      </p:pic>
      <p:pic>
        <p:nvPicPr>
          <p:cNvPr id="6" name="Picture 5">
            <a:extLst>
              <a:ext uri="{FF2B5EF4-FFF2-40B4-BE49-F238E27FC236}">
                <a16:creationId xmlns:a16="http://schemas.microsoft.com/office/drawing/2014/main" id="{16476109-37C8-661B-3EA9-563EC0FDFC0E}"/>
              </a:ext>
            </a:extLst>
          </p:cNvPr>
          <p:cNvPicPr>
            <a:picLocks noChangeAspect="1"/>
          </p:cNvPicPr>
          <p:nvPr/>
        </p:nvPicPr>
        <p:blipFill>
          <a:blip r:embed="rId3"/>
          <a:stretch>
            <a:fillRect/>
          </a:stretch>
        </p:blipFill>
        <p:spPr>
          <a:xfrm>
            <a:off x="6096000" y="3115398"/>
            <a:ext cx="5000625" cy="2428875"/>
          </a:xfrm>
          <a:prstGeom prst="rect">
            <a:avLst/>
          </a:prstGeom>
        </p:spPr>
      </p:pic>
      <p:sp>
        <p:nvSpPr>
          <p:cNvPr id="7" name="TextBox 6">
            <a:extLst>
              <a:ext uri="{FF2B5EF4-FFF2-40B4-BE49-F238E27FC236}">
                <a16:creationId xmlns:a16="http://schemas.microsoft.com/office/drawing/2014/main" id="{5843D893-C951-F48C-EB39-4CBB95B5BB74}"/>
              </a:ext>
            </a:extLst>
          </p:cNvPr>
          <p:cNvSpPr txBox="1"/>
          <p:nvPr/>
        </p:nvSpPr>
        <p:spPr>
          <a:xfrm>
            <a:off x="723538" y="5723344"/>
            <a:ext cx="4120587" cy="738664"/>
          </a:xfrm>
          <a:prstGeom prst="rect">
            <a:avLst/>
          </a:prstGeom>
          <a:noFill/>
        </p:spPr>
        <p:txBody>
          <a:bodyPr wrap="square" rtlCol="0">
            <a:spAutoFit/>
          </a:bodyPr>
          <a:lstStyle/>
          <a:p>
            <a:r>
              <a:rPr lang="en-US" sz="1400" dirty="0"/>
              <a:t>The number of loans taken by clients with Secondary/Special Education is the highest and Academic degree is the lowest</a:t>
            </a:r>
            <a:endParaRPr lang="en-IN" sz="1400" dirty="0"/>
          </a:p>
        </p:txBody>
      </p:sp>
      <p:sp>
        <p:nvSpPr>
          <p:cNvPr id="8" name="TextBox 7">
            <a:extLst>
              <a:ext uri="{FF2B5EF4-FFF2-40B4-BE49-F238E27FC236}">
                <a16:creationId xmlns:a16="http://schemas.microsoft.com/office/drawing/2014/main" id="{CF87A84A-8F4B-C846-07E2-4518CE274A8B}"/>
              </a:ext>
            </a:extLst>
          </p:cNvPr>
          <p:cNvSpPr txBox="1"/>
          <p:nvPr/>
        </p:nvSpPr>
        <p:spPr>
          <a:xfrm>
            <a:off x="6215605" y="5723344"/>
            <a:ext cx="3227165" cy="523220"/>
          </a:xfrm>
          <a:prstGeom prst="rect">
            <a:avLst/>
          </a:prstGeom>
          <a:noFill/>
        </p:spPr>
        <p:txBody>
          <a:bodyPr wrap="none" rtlCol="0">
            <a:spAutoFit/>
          </a:bodyPr>
          <a:lstStyle/>
          <a:p>
            <a:r>
              <a:rPr lang="en-US" sz="1400" dirty="0"/>
              <a:t>Least default: Academic Degree</a:t>
            </a:r>
          </a:p>
          <a:p>
            <a:r>
              <a:rPr lang="en-US" sz="1400" dirty="0"/>
              <a:t>Highest default: Secondary Special</a:t>
            </a:r>
            <a:endParaRPr lang="en-IN" sz="1400" dirty="0"/>
          </a:p>
        </p:txBody>
      </p:sp>
    </p:spTree>
    <p:extLst>
      <p:ext uri="{BB962C8B-B14F-4D97-AF65-F5344CB8AC3E}">
        <p14:creationId xmlns:p14="http://schemas.microsoft.com/office/powerpoint/2010/main" val="392833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16286-12DA-2314-D9D3-8B65CA2C16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14173-A027-AD24-610D-12133D930C6E}"/>
              </a:ext>
            </a:extLst>
          </p:cNvPr>
          <p:cNvSpPr>
            <a:spLocks noGrp="1"/>
          </p:cNvSpPr>
          <p:nvPr>
            <p:ph idx="1"/>
          </p:nvPr>
        </p:nvSpPr>
        <p:spPr>
          <a:xfrm>
            <a:off x="618763" y="2603500"/>
            <a:ext cx="11083242" cy="4132966"/>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t>Bank target those group whose income type is working		  Least default: Client who is Businessman or Student or at 													  Maternity Leave</a:t>
            </a:r>
          </a:p>
          <a:p>
            <a:pPr marL="0" indent="0">
              <a:buNone/>
            </a:pPr>
            <a:r>
              <a:rPr lang="en-IN" sz="1400" dirty="0"/>
              <a:t>												  Highest default: Client who is working</a:t>
            </a:r>
          </a:p>
        </p:txBody>
      </p:sp>
      <p:sp>
        <p:nvSpPr>
          <p:cNvPr id="9" name="Title 1">
            <a:extLst>
              <a:ext uri="{FF2B5EF4-FFF2-40B4-BE49-F238E27FC236}">
                <a16:creationId xmlns:a16="http://schemas.microsoft.com/office/drawing/2014/main" id="{DBD551EC-5267-073B-7A7F-9CD956BBBAE9}"/>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949A7D1B-A824-2522-53F8-9F7B31AEB482}"/>
              </a:ext>
            </a:extLst>
          </p:cNvPr>
          <p:cNvPicPr>
            <a:picLocks noChangeAspect="1"/>
          </p:cNvPicPr>
          <p:nvPr/>
        </p:nvPicPr>
        <p:blipFill>
          <a:blip r:embed="rId2"/>
          <a:stretch>
            <a:fillRect/>
          </a:stretch>
        </p:blipFill>
        <p:spPr>
          <a:xfrm>
            <a:off x="618763" y="3145179"/>
            <a:ext cx="4495800" cy="2095500"/>
          </a:xfrm>
          <a:prstGeom prst="rect">
            <a:avLst/>
          </a:prstGeom>
        </p:spPr>
      </p:pic>
      <p:pic>
        <p:nvPicPr>
          <p:cNvPr id="6" name="Picture 5">
            <a:extLst>
              <a:ext uri="{FF2B5EF4-FFF2-40B4-BE49-F238E27FC236}">
                <a16:creationId xmlns:a16="http://schemas.microsoft.com/office/drawing/2014/main" id="{A9A27547-41AE-D6FF-930E-EB89BE8F1781}"/>
              </a:ext>
            </a:extLst>
          </p:cNvPr>
          <p:cNvPicPr>
            <a:picLocks noChangeAspect="1"/>
          </p:cNvPicPr>
          <p:nvPr/>
        </p:nvPicPr>
        <p:blipFill>
          <a:blip r:embed="rId3"/>
          <a:stretch>
            <a:fillRect/>
          </a:stretch>
        </p:blipFill>
        <p:spPr>
          <a:xfrm>
            <a:off x="6270826" y="2603500"/>
            <a:ext cx="5067300" cy="2819400"/>
          </a:xfrm>
          <a:prstGeom prst="rect">
            <a:avLst/>
          </a:prstGeom>
        </p:spPr>
      </p:pic>
    </p:spTree>
    <p:extLst>
      <p:ext uri="{BB962C8B-B14F-4D97-AF65-F5344CB8AC3E}">
        <p14:creationId xmlns:p14="http://schemas.microsoft.com/office/powerpoint/2010/main" val="236788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00119-35FE-226F-7A0E-70A8AC704162}"/>
              </a:ext>
            </a:extLst>
          </p:cNvPr>
          <p:cNvSpPr>
            <a:spLocks noGrp="1"/>
          </p:cNvSpPr>
          <p:nvPr>
            <p:ph idx="1"/>
          </p:nvPr>
        </p:nvSpPr>
        <p:spPr/>
        <p:txBody>
          <a:bodyPr>
            <a:normAutofit/>
          </a:bodyPr>
          <a:lstStyle/>
          <a:p>
            <a:pPr marL="0" indent="0">
              <a:buNone/>
            </a:pPr>
            <a:r>
              <a:rPr lang="en-US" dirty="0"/>
              <a:t>When a customer applies for a loan, there are four possible outcomes:</a:t>
            </a:r>
          </a:p>
          <a:p>
            <a:r>
              <a:rPr lang="en-US" dirty="0"/>
              <a:t>Approved: The company has approved the loan application.</a:t>
            </a:r>
          </a:p>
          <a:p>
            <a:r>
              <a:rPr lang="en-US" dirty="0"/>
              <a:t>Cancelled: The customer cancelled the application during the approval process.</a:t>
            </a:r>
          </a:p>
          <a:p>
            <a:r>
              <a:rPr lang="en-US" dirty="0"/>
              <a:t>Refused: The company rejected the loan.</a:t>
            </a:r>
          </a:p>
          <a:p>
            <a:r>
              <a:rPr lang="en-US" dirty="0"/>
              <a:t>Unused Offer: The loan was approved but the customer did not use it.</a:t>
            </a:r>
            <a:br>
              <a:rPr lang="en-US" dirty="0"/>
            </a:br>
            <a:endParaRPr lang="en-US" dirty="0"/>
          </a:p>
          <a:p>
            <a:pPr marL="0" indent="0">
              <a:buNone/>
            </a:pPr>
            <a:r>
              <a:rPr lang="en-US" dirty="0"/>
              <a:t>As a Data Analyst my goal in this project is to use EDA to understand how customer attributes and loan attributes influence the likelihood of default.</a:t>
            </a:r>
          </a:p>
        </p:txBody>
      </p:sp>
    </p:spTree>
    <p:extLst>
      <p:ext uri="{BB962C8B-B14F-4D97-AF65-F5344CB8AC3E}">
        <p14:creationId xmlns:p14="http://schemas.microsoft.com/office/powerpoint/2010/main" val="1408321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F5BB6-F489-4685-E57A-64E610FE16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78088-2D0D-B504-513D-C631C8A52871}"/>
              </a:ext>
            </a:extLst>
          </p:cNvPr>
          <p:cNvSpPr>
            <a:spLocks noGrp="1"/>
          </p:cNvSpPr>
          <p:nvPr>
            <p:ph idx="1"/>
          </p:nvPr>
        </p:nvSpPr>
        <p:spPr>
          <a:xfrm>
            <a:off x="1154955" y="2603500"/>
            <a:ext cx="8761412" cy="4196948"/>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br>
              <a:rPr lang="en-IN" dirty="0"/>
            </a:br>
            <a:r>
              <a:rPr lang="en-IN" dirty="0"/>
              <a:t>				Majority of the clients took loan between 2L - 3L</a:t>
            </a:r>
          </a:p>
        </p:txBody>
      </p:sp>
      <p:sp>
        <p:nvSpPr>
          <p:cNvPr id="9" name="Title 1">
            <a:extLst>
              <a:ext uri="{FF2B5EF4-FFF2-40B4-BE49-F238E27FC236}">
                <a16:creationId xmlns:a16="http://schemas.microsoft.com/office/drawing/2014/main" id="{856E0105-EEF2-0047-7F9C-F8D0DB6B0BE1}"/>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DF621591-41C1-044E-3AF1-D8C284418441}"/>
              </a:ext>
            </a:extLst>
          </p:cNvPr>
          <p:cNvPicPr>
            <a:picLocks noChangeAspect="1"/>
          </p:cNvPicPr>
          <p:nvPr/>
        </p:nvPicPr>
        <p:blipFill>
          <a:blip r:embed="rId2"/>
          <a:stretch>
            <a:fillRect/>
          </a:stretch>
        </p:blipFill>
        <p:spPr>
          <a:xfrm>
            <a:off x="2057883" y="2603500"/>
            <a:ext cx="7543800" cy="3352800"/>
          </a:xfrm>
          <a:prstGeom prst="rect">
            <a:avLst/>
          </a:prstGeom>
        </p:spPr>
      </p:pic>
    </p:spTree>
    <p:extLst>
      <p:ext uri="{BB962C8B-B14F-4D97-AF65-F5344CB8AC3E}">
        <p14:creationId xmlns:p14="http://schemas.microsoft.com/office/powerpoint/2010/main" val="354778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B0AD2-A631-9C97-70B0-F4A9E65F43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8C6A7-03B3-03BA-4CDE-0B9C0AAE40A8}"/>
              </a:ext>
            </a:extLst>
          </p:cNvPr>
          <p:cNvSpPr>
            <a:spLocks noGrp="1"/>
          </p:cNvSpPr>
          <p:nvPr>
            <p:ph idx="1"/>
          </p:nvPr>
        </p:nvSpPr>
        <p:spPr>
          <a:xfrm>
            <a:off x="1154955" y="2395959"/>
            <a:ext cx="9963554" cy="4462041"/>
          </a:xfrm>
        </p:spPr>
        <p:txBody>
          <a:bodyPr>
            <a:normAutofit/>
          </a:bodyPr>
          <a:lstStyle/>
          <a:p>
            <a:endParaRPr lang="en-US"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pPr marL="0" indent="0">
              <a:buNone/>
            </a:pPr>
            <a:r>
              <a:rPr lang="en-IN" sz="1600" dirty="0"/>
              <a:t>Clients who are working for Business Entity type of Organization took the highest number of loans</a:t>
            </a:r>
          </a:p>
        </p:txBody>
      </p:sp>
      <p:sp>
        <p:nvSpPr>
          <p:cNvPr id="9" name="Title 1">
            <a:extLst>
              <a:ext uri="{FF2B5EF4-FFF2-40B4-BE49-F238E27FC236}">
                <a16:creationId xmlns:a16="http://schemas.microsoft.com/office/drawing/2014/main" id="{898F2990-CEB6-6185-BACC-C0FFDC7BA718}"/>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3439778C-3324-6F01-746B-5127CCAE8ECB}"/>
              </a:ext>
            </a:extLst>
          </p:cNvPr>
          <p:cNvPicPr>
            <a:picLocks noChangeAspect="1"/>
          </p:cNvPicPr>
          <p:nvPr/>
        </p:nvPicPr>
        <p:blipFill>
          <a:blip r:embed="rId2"/>
          <a:stretch>
            <a:fillRect/>
          </a:stretch>
        </p:blipFill>
        <p:spPr>
          <a:xfrm>
            <a:off x="1073491" y="2635101"/>
            <a:ext cx="9744075" cy="3457575"/>
          </a:xfrm>
          <a:prstGeom prst="rect">
            <a:avLst/>
          </a:prstGeom>
        </p:spPr>
      </p:pic>
    </p:spTree>
    <p:extLst>
      <p:ext uri="{BB962C8B-B14F-4D97-AF65-F5344CB8AC3E}">
        <p14:creationId xmlns:p14="http://schemas.microsoft.com/office/powerpoint/2010/main" val="419723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C5E6B-7A98-FC53-874F-9EFE9CA026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758FF-04AC-1786-6FB5-77F36FB3403E}"/>
              </a:ext>
            </a:extLst>
          </p:cNvPr>
          <p:cNvSpPr>
            <a:spLocks noGrp="1"/>
          </p:cNvSpPr>
          <p:nvPr>
            <p:ph idx="1"/>
          </p:nvPr>
        </p:nvSpPr>
        <p:spPr>
          <a:xfrm>
            <a:off x="1131806" y="2514330"/>
            <a:ext cx="8761412" cy="4129538"/>
          </a:xfrm>
        </p:spPr>
        <p:txBody>
          <a:bodyPr/>
          <a:lstStyle/>
          <a:p>
            <a:r>
              <a:rPr lang="en-US" dirty="0" err="1"/>
              <a:t>Previous_application</a:t>
            </a:r>
            <a:r>
              <a:rPr lang="en-US" dirty="0"/>
              <a:t> Dataset-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More number of clients were approved for loan previously</a:t>
            </a:r>
            <a:endParaRPr lang="en-IN" dirty="0"/>
          </a:p>
        </p:txBody>
      </p:sp>
      <p:sp>
        <p:nvSpPr>
          <p:cNvPr id="9" name="Title 1">
            <a:extLst>
              <a:ext uri="{FF2B5EF4-FFF2-40B4-BE49-F238E27FC236}">
                <a16:creationId xmlns:a16="http://schemas.microsoft.com/office/drawing/2014/main" id="{5B1F5E19-7F4B-9D7D-56B6-5DB4ECE7B6BB}"/>
              </a:ext>
            </a:extLst>
          </p:cNvPr>
          <p:cNvSpPr>
            <a:spLocks noGrp="1"/>
          </p:cNvSpPr>
          <p:nvPr>
            <p:ph type="title"/>
          </p:nvPr>
        </p:nvSpPr>
        <p:spPr>
          <a:xfrm>
            <a:off x="838580" y="765324"/>
            <a:ext cx="9146515" cy="994028"/>
          </a:xfrm>
        </p:spPr>
        <p:txBody>
          <a:bodyPr/>
          <a:lstStyle/>
          <a:p>
            <a:r>
              <a:rPr lang="en-US" dirty="0"/>
              <a:t>Univariate/Segmented Univariate Analysis</a:t>
            </a:r>
            <a:endParaRPr lang="en-IN" dirty="0"/>
          </a:p>
        </p:txBody>
      </p:sp>
      <p:pic>
        <p:nvPicPr>
          <p:cNvPr id="4" name="Picture 3">
            <a:extLst>
              <a:ext uri="{FF2B5EF4-FFF2-40B4-BE49-F238E27FC236}">
                <a16:creationId xmlns:a16="http://schemas.microsoft.com/office/drawing/2014/main" id="{D45D40BA-8CCF-2562-B5E5-E19EAA63DE6F}"/>
              </a:ext>
            </a:extLst>
          </p:cNvPr>
          <p:cNvPicPr>
            <a:picLocks noChangeAspect="1"/>
          </p:cNvPicPr>
          <p:nvPr/>
        </p:nvPicPr>
        <p:blipFill>
          <a:blip r:embed="rId2"/>
          <a:stretch>
            <a:fillRect/>
          </a:stretch>
        </p:blipFill>
        <p:spPr>
          <a:xfrm>
            <a:off x="3474996" y="2856776"/>
            <a:ext cx="4866936" cy="3073854"/>
          </a:xfrm>
          <a:prstGeom prst="rect">
            <a:avLst/>
          </a:prstGeom>
        </p:spPr>
      </p:pic>
    </p:spTree>
    <p:extLst>
      <p:ext uri="{BB962C8B-B14F-4D97-AF65-F5344CB8AC3E}">
        <p14:creationId xmlns:p14="http://schemas.microsoft.com/office/powerpoint/2010/main" val="8104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BE2C4-6F9A-DF91-9BF0-AA0676AE29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8ADC4B-B21A-DEA1-20ED-278839939235}"/>
              </a:ext>
            </a:extLst>
          </p:cNvPr>
          <p:cNvPicPr>
            <a:picLocks noGrp="1" noChangeAspect="1"/>
          </p:cNvPicPr>
          <p:nvPr>
            <p:ph idx="1"/>
          </p:nvPr>
        </p:nvPicPr>
        <p:blipFill>
          <a:blip r:embed="rId2"/>
          <a:stretch>
            <a:fillRect/>
          </a:stretch>
        </p:blipFill>
        <p:spPr>
          <a:xfrm>
            <a:off x="2372810" y="2653878"/>
            <a:ext cx="7134045" cy="2871639"/>
          </a:xfrm>
        </p:spPr>
      </p:pic>
      <p:sp>
        <p:nvSpPr>
          <p:cNvPr id="9" name="Title 1">
            <a:extLst>
              <a:ext uri="{FF2B5EF4-FFF2-40B4-BE49-F238E27FC236}">
                <a16:creationId xmlns:a16="http://schemas.microsoft.com/office/drawing/2014/main" id="{56FBD1F0-8EF5-199E-F8C8-0A43BAFAF4A6}"/>
              </a:ext>
            </a:extLst>
          </p:cNvPr>
          <p:cNvSpPr>
            <a:spLocks noGrp="1"/>
          </p:cNvSpPr>
          <p:nvPr>
            <p:ph type="title"/>
          </p:nvPr>
        </p:nvSpPr>
        <p:spPr>
          <a:xfrm>
            <a:off x="838580" y="765324"/>
            <a:ext cx="9146515" cy="994028"/>
          </a:xfrm>
        </p:spPr>
        <p:txBody>
          <a:bodyPr/>
          <a:lstStyle/>
          <a:p>
            <a:r>
              <a:rPr lang="en-US" dirty="0"/>
              <a:t>Bivariate Analysis</a:t>
            </a:r>
            <a:endParaRPr lang="en-IN" dirty="0"/>
          </a:p>
        </p:txBody>
      </p:sp>
      <p:sp>
        <p:nvSpPr>
          <p:cNvPr id="6" name="TextBox 5">
            <a:extLst>
              <a:ext uri="{FF2B5EF4-FFF2-40B4-BE49-F238E27FC236}">
                <a16:creationId xmlns:a16="http://schemas.microsoft.com/office/drawing/2014/main" id="{B65BB4DF-62F3-5452-B44B-01E27700F7FC}"/>
              </a:ext>
            </a:extLst>
          </p:cNvPr>
          <p:cNvSpPr txBox="1"/>
          <p:nvPr/>
        </p:nvSpPr>
        <p:spPr>
          <a:xfrm>
            <a:off x="2372810" y="5769510"/>
            <a:ext cx="7560083" cy="584775"/>
          </a:xfrm>
          <a:prstGeom prst="rect">
            <a:avLst/>
          </a:prstGeom>
          <a:noFill/>
        </p:spPr>
        <p:txBody>
          <a:bodyPr wrap="none" rtlCol="0">
            <a:spAutoFit/>
          </a:bodyPr>
          <a:lstStyle/>
          <a:p>
            <a:r>
              <a:rPr lang="en-US" sz="1600" dirty="0"/>
              <a:t>Age group 40-49 took the highest amount of loan but the age group 50-59</a:t>
            </a:r>
          </a:p>
          <a:p>
            <a:r>
              <a:rPr lang="en-US" sz="1600" dirty="0"/>
              <a:t>Are defaulter with highest amount of loan</a:t>
            </a:r>
            <a:endParaRPr lang="en-IN" sz="1600" dirty="0"/>
          </a:p>
        </p:txBody>
      </p:sp>
    </p:spTree>
    <p:extLst>
      <p:ext uri="{BB962C8B-B14F-4D97-AF65-F5344CB8AC3E}">
        <p14:creationId xmlns:p14="http://schemas.microsoft.com/office/powerpoint/2010/main" val="74178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F02D-C519-D212-9BA4-AD277F5BA08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10C449B6-D778-D816-96CF-BF5E9A6BD440}"/>
              </a:ext>
            </a:extLst>
          </p:cNvPr>
          <p:cNvSpPr>
            <a:spLocks noGrp="1"/>
          </p:cNvSpPr>
          <p:nvPr>
            <p:ph type="title"/>
          </p:nvPr>
        </p:nvSpPr>
        <p:spPr>
          <a:xfrm>
            <a:off x="838580" y="765324"/>
            <a:ext cx="9146515" cy="994028"/>
          </a:xfrm>
        </p:spPr>
        <p:txBody>
          <a:bodyPr/>
          <a:lstStyle/>
          <a:p>
            <a:r>
              <a:rPr lang="en-US" dirty="0"/>
              <a:t>Bivariate Analysis</a:t>
            </a:r>
            <a:endParaRPr lang="en-IN" dirty="0"/>
          </a:p>
        </p:txBody>
      </p:sp>
      <p:pic>
        <p:nvPicPr>
          <p:cNvPr id="3" name="Picture 2">
            <a:extLst>
              <a:ext uri="{FF2B5EF4-FFF2-40B4-BE49-F238E27FC236}">
                <a16:creationId xmlns:a16="http://schemas.microsoft.com/office/drawing/2014/main" id="{27F949B3-EB17-7A5B-48CF-FE6E378BA536}"/>
              </a:ext>
            </a:extLst>
          </p:cNvPr>
          <p:cNvPicPr>
            <a:picLocks noChangeAspect="1"/>
          </p:cNvPicPr>
          <p:nvPr/>
        </p:nvPicPr>
        <p:blipFill>
          <a:blip r:embed="rId2"/>
          <a:stretch>
            <a:fillRect/>
          </a:stretch>
        </p:blipFill>
        <p:spPr>
          <a:xfrm>
            <a:off x="2506715" y="2499891"/>
            <a:ext cx="7178570" cy="3206428"/>
          </a:xfrm>
          <a:prstGeom prst="rect">
            <a:avLst/>
          </a:prstGeom>
        </p:spPr>
      </p:pic>
      <p:sp>
        <p:nvSpPr>
          <p:cNvPr id="7" name="TextBox 6">
            <a:extLst>
              <a:ext uri="{FF2B5EF4-FFF2-40B4-BE49-F238E27FC236}">
                <a16:creationId xmlns:a16="http://schemas.microsoft.com/office/drawing/2014/main" id="{72713CAE-E95C-9898-5272-8F2E5FA363FB}"/>
              </a:ext>
            </a:extLst>
          </p:cNvPr>
          <p:cNvSpPr txBox="1"/>
          <p:nvPr/>
        </p:nvSpPr>
        <p:spPr>
          <a:xfrm>
            <a:off x="2506715" y="5908010"/>
            <a:ext cx="7178570" cy="830997"/>
          </a:xfrm>
          <a:prstGeom prst="rect">
            <a:avLst/>
          </a:prstGeom>
          <a:noFill/>
        </p:spPr>
        <p:txBody>
          <a:bodyPr wrap="square" rtlCol="0">
            <a:spAutoFit/>
          </a:bodyPr>
          <a:lstStyle/>
          <a:p>
            <a:r>
              <a:rPr lang="en-US" sz="1600" dirty="0"/>
              <a:t>As we see businessman took the highest amount of loan and did the </a:t>
            </a:r>
          </a:p>
          <a:p>
            <a:r>
              <a:rPr lang="en-US" sz="1600" dirty="0"/>
              <a:t>Payment on time. Clients who are unemployed have the highest amount of loan which they didn’t repay on time</a:t>
            </a:r>
            <a:endParaRPr lang="en-IN" sz="1600" dirty="0"/>
          </a:p>
        </p:txBody>
      </p:sp>
    </p:spTree>
    <p:extLst>
      <p:ext uri="{BB962C8B-B14F-4D97-AF65-F5344CB8AC3E}">
        <p14:creationId xmlns:p14="http://schemas.microsoft.com/office/powerpoint/2010/main" val="257870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A4DE-B372-1119-6055-E2D63B057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546E8-CAB7-7E2E-1363-FEDEC2C0A486}"/>
              </a:ext>
            </a:extLst>
          </p:cNvPr>
          <p:cNvSpPr>
            <a:spLocks noGrp="1"/>
          </p:cNvSpPr>
          <p:nvPr>
            <p:ph type="title"/>
          </p:nvPr>
        </p:nvSpPr>
        <p:spPr/>
        <p:txBody>
          <a:bodyPr/>
          <a:lstStyle/>
          <a:p>
            <a:r>
              <a:rPr lang="en-US" dirty="0"/>
              <a:t>Task E: Correlations</a:t>
            </a:r>
            <a:endParaRPr lang="en-IN" dirty="0"/>
          </a:p>
        </p:txBody>
      </p:sp>
      <p:sp>
        <p:nvSpPr>
          <p:cNvPr id="3" name="Content Placeholder 2">
            <a:extLst>
              <a:ext uri="{FF2B5EF4-FFF2-40B4-BE49-F238E27FC236}">
                <a16:creationId xmlns:a16="http://schemas.microsoft.com/office/drawing/2014/main" id="{4063655F-4025-0D4D-1E75-0AC1157F3208}"/>
              </a:ext>
            </a:extLst>
          </p:cNvPr>
          <p:cNvSpPr>
            <a:spLocks noGrp="1"/>
          </p:cNvSpPr>
          <p:nvPr>
            <p:ph idx="1"/>
          </p:nvPr>
        </p:nvSpPr>
        <p:spPr>
          <a:xfrm>
            <a:off x="1154955" y="2395959"/>
            <a:ext cx="9528478" cy="4051139"/>
          </a:xfrm>
        </p:spPr>
        <p:txBody>
          <a:bodyPr>
            <a:normAutofit/>
          </a:bodyPr>
          <a:lstStyle/>
          <a:p>
            <a:pPr marL="0" indent="0">
              <a:buNone/>
            </a:pPr>
            <a:r>
              <a:rPr lang="en-US" dirty="0"/>
              <a:t>Understanding the correlation between variables and the target variable can provide insights into strong indicators of loan default.</a:t>
            </a:r>
          </a:p>
        </p:txBody>
      </p:sp>
      <p:sp>
        <p:nvSpPr>
          <p:cNvPr id="6" name="TextBox 5">
            <a:extLst>
              <a:ext uri="{FF2B5EF4-FFF2-40B4-BE49-F238E27FC236}">
                <a16:creationId xmlns:a16="http://schemas.microsoft.com/office/drawing/2014/main" id="{D2B1D5CB-7A12-0C83-C529-4A771193A6E6}"/>
              </a:ext>
            </a:extLst>
          </p:cNvPr>
          <p:cNvSpPr txBox="1"/>
          <p:nvPr/>
        </p:nvSpPr>
        <p:spPr>
          <a:xfrm>
            <a:off x="2165629" y="3314726"/>
            <a:ext cx="6545382" cy="369332"/>
          </a:xfrm>
          <a:prstGeom prst="rect">
            <a:avLst/>
          </a:prstGeom>
          <a:noFill/>
        </p:spPr>
        <p:txBody>
          <a:bodyPr wrap="none" rtlCol="0">
            <a:spAutoFit/>
          </a:bodyPr>
          <a:lstStyle/>
          <a:p>
            <a:r>
              <a:rPr lang="en-US" dirty="0"/>
              <a:t>Top Correlations Coefficients for Payment difficulties are:</a:t>
            </a:r>
            <a:endParaRPr lang="en-IN" dirty="0"/>
          </a:p>
        </p:txBody>
      </p:sp>
      <p:pic>
        <p:nvPicPr>
          <p:cNvPr id="8" name="Picture 7">
            <a:extLst>
              <a:ext uri="{FF2B5EF4-FFF2-40B4-BE49-F238E27FC236}">
                <a16:creationId xmlns:a16="http://schemas.microsoft.com/office/drawing/2014/main" id="{7A357CF6-3E72-03FD-FA9A-AA68438B68F0}"/>
              </a:ext>
            </a:extLst>
          </p:cNvPr>
          <p:cNvPicPr>
            <a:picLocks noChangeAspect="1"/>
          </p:cNvPicPr>
          <p:nvPr/>
        </p:nvPicPr>
        <p:blipFill>
          <a:blip r:embed="rId2"/>
          <a:stretch>
            <a:fillRect/>
          </a:stretch>
        </p:blipFill>
        <p:spPr>
          <a:xfrm>
            <a:off x="2165629" y="3945600"/>
            <a:ext cx="6954147" cy="1938732"/>
          </a:xfrm>
          <a:prstGeom prst="rect">
            <a:avLst/>
          </a:prstGeom>
        </p:spPr>
      </p:pic>
    </p:spTree>
    <p:extLst>
      <p:ext uri="{BB962C8B-B14F-4D97-AF65-F5344CB8AC3E}">
        <p14:creationId xmlns:p14="http://schemas.microsoft.com/office/powerpoint/2010/main" val="535158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E47D-E652-26D4-1DA9-AC9F78515997}"/>
              </a:ext>
            </a:extLst>
          </p:cNvPr>
          <p:cNvSpPr>
            <a:spLocks noGrp="1"/>
          </p:cNvSpPr>
          <p:nvPr>
            <p:ph type="title"/>
          </p:nvPr>
        </p:nvSpPr>
        <p:spPr/>
        <p:txBody>
          <a:bodyPr/>
          <a:lstStyle/>
          <a:p>
            <a:r>
              <a:rPr lang="en-US" dirty="0"/>
              <a:t>Correlations</a:t>
            </a:r>
            <a:endParaRPr lang="en-IN" dirty="0"/>
          </a:p>
        </p:txBody>
      </p:sp>
      <p:sp>
        <p:nvSpPr>
          <p:cNvPr id="7" name="Content Placeholder 6">
            <a:extLst>
              <a:ext uri="{FF2B5EF4-FFF2-40B4-BE49-F238E27FC236}">
                <a16:creationId xmlns:a16="http://schemas.microsoft.com/office/drawing/2014/main" id="{F44DD47B-5BA1-5E71-1536-84BA5E285AC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5FF0A92-8DD0-8E07-D28F-54F5F73239DA}"/>
              </a:ext>
            </a:extLst>
          </p:cNvPr>
          <p:cNvPicPr>
            <a:picLocks noChangeAspect="1"/>
          </p:cNvPicPr>
          <p:nvPr/>
        </p:nvPicPr>
        <p:blipFill>
          <a:blip r:embed="rId2"/>
          <a:stretch>
            <a:fillRect/>
          </a:stretch>
        </p:blipFill>
        <p:spPr>
          <a:xfrm>
            <a:off x="185195" y="2429880"/>
            <a:ext cx="12014521" cy="4254500"/>
          </a:xfrm>
          <a:prstGeom prst="rect">
            <a:avLst/>
          </a:prstGeom>
        </p:spPr>
      </p:pic>
    </p:spTree>
    <p:extLst>
      <p:ext uri="{BB962C8B-B14F-4D97-AF65-F5344CB8AC3E}">
        <p14:creationId xmlns:p14="http://schemas.microsoft.com/office/powerpoint/2010/main" val="10954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DE3FC-D2AC-B698-00CA-D82B442A8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3569C-D3E5-BC2C-F1D1-39B4A41EE3FD}"/>
              </a:ext>
            </a:extLst>
          </p:cNvPr>
          <p:cNvSpPr>
            <a:spLocks noGrp="1"/>
          </p:cNvSpPr>
          <p:nvPr>
            <p:ph type="title"/>
          </p:nvPr>
        </p:nvSpPr>
        <p:spPr/>
        <p:txBody>
          <a:bodyPr/>
          <a:lstStyle/>
          <a:p>
            <a:r>
              <a:rPr lang="en-US" dirty="0"/>
              <a:t>Correlations</a:t>
            </a:r>
            <a:endParaRPr lang="en-IN" dirty="0"/>
          </a:p>
        </p:txBody>
      </p:sp>
      <p:sp>
        <p:nvSpPr>
          <p:cNvPr id="7" name="Content Placeholder 6">
            <a:extLst>
              <a:ext uri="{FF2B5EF4-FFF2-40B4-BE49-F238E27FC236}">
                <a16:creationId xmlns:a16="http://schemas.microsoft.com/office/drawing/2014/main" id="{84657A4F-1537-12E7-256C-8658662F8CCA}"/>
              </a:ext>
            </a:extLst>
          </p:cNvPr>
          <p:cNvSpPr>
            <a:spLocks noGrp="1"/>
          </p:cNvSpPr>
          <p:nvPr>
            <p:ph idx="1"/>
          </p:nvPr>
        </p:nvSpPr>
        <p:spPr/>
        <p:txBody>
          <a:bodyPr/>
          <a:lstStyle/>
          <a:p>
            <a:pPr marL="0" indent="0">
              <a:buNone/>
            </a:pPr>
            <a:r>
              <a:rPr lang="en-US" dirty="0"/>
              <a:t>Top Correlation coefficient for Re-Payers are:</a:t>
            </a:r>
            <a:endParaRPr lang="en-IN" dirty="0"/>
          </a:p>
        </p:txBody>
      </p:sp>
      <p:pic>
        <p:nvPicPr>
          <p:cNvPr id="4" name="Picture 3">
            <a:extLst>
              <a:ext uri="{FF2B5EF4-FFF2-40B4-BE49-F238E27FC236}">
                <a16:creationId xmlns:a16="http://schemas.microsoft.com/office/drawing/2014/main" id="{498F3313-0777-C7E0-11CB-707D1A86569D}"/>
              </a:ext>
            </a:extLst>
          </p:cNvPr>
          <p:cNvPicPr>
            <a:picLocks noChangeAspect="1"/>
          </p:cNvPicPr>
          <p:nvPr/>
        </p:nvPicPr>
        <p:blipFill>
          <a:blip r:embed="rId2"/>
          <a:stretch>
            <a:fillRect/>
          </a:stretch>
        </p:blipFill>
        <p:spPr>
          <a:xfrm>
            <a:off x="3253269" y="3429000"/>
            <a:ext cx="4094745" cy="1865514"/>
          </a:xfrm>
          <a:prstGeom prst="rect">
            <a:avLst/>
          </a:prstGeom>
        </p:spPr>
      </p:pic>
    </p:spTree>
    <p:extLst>
      <p:ext uri="{BB962C8B-B14F-4D97-AF65-F5344CB8AC3E}">
        <p14:creationId xmlns:p14="http://schemas.microsoft.com/office/powerpoint/2010/main" val="4292133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F9E8-E52B-04B5-FDDC-6DCD7E1FA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C99E3-D184-C14C-F5F7-7383DCEE8ABA}"/>
              </a:ext>
            </a:extLst>
          </p:cNvPr>
          <p:cNvSpPr>
            <a:spLocks noGrp="1"/>
          </p:cNvSpPr>
          <p:nvPr>
            <p:ph type="title"/>
          </p:nvPr>
        </p:nvSpPr>
        <p:spPr/>
        <p:txBody>
          <a:bodyPr/>
          <a:lstStyle/>
          <a:p>
            <a:r>
              <a:rPr lang="en-US" dirty="0"/>
              <a:t>Correlations</a:t>
            </a:r>
            <a:endParaRPr lang="en-IN" dirty="0"/>
          </a:p>
        </p:txBody>
      </p:sp>
      <p:sp>
        <p:nvSpPr>
          <p:cNvPr id="7" name="Content Placeholder 6">
            <a:extLst>
              <a:ext uri="{FF2B5EF4-FFF2-40B4-BE49-F238E27FC236}">
                <a16:creationId xmlns:a16="http://schemas.microsoft.com/office/drawing/2014/main" id="{BEB54373-D744-9841-2BD0-2B8CC2EE8178}"/>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DEA88E43-2491-CC52-EF4B-5D49A48162B0}"/>
              </a:ext>
            </a:extLst>
          </p:cNvPr>
          <p:cNvPicPr>
            <a:picLocks noChangeAspect="1"/>
          </p:cNvPicPr>
          <p:nvPr/>
        </p:nvPicPr>
        <p:blipFill>
          <a:blip r:embed="rId2"/>
          <a:stretch>
            <a:fillRect/>
          </a:stretch>
        </p:blipFill>
        <p:spPr>
          <a:xfrm>
            <a:off x="106101" y="2476982"/>
            <a:ext cx="11979797" cy="4120588"/>
          </a:xfrm>
          <a:prstGeom prst="rect">
            <a:avLst/>
          </a:prstGeom>
        </p:spPr>
      </p:pic>
    </p:spTree>
    <p:extLst>
      <p:ext uri="{BB962C8B-B14F-4D97-AF65-F5344CB8AC3E}">
        <p14:creationId xmlns:p14="http://schemas.microsoft.com/office/powerpoint/2010/main" val="1109481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956B1-1843-91FC-596E-FD396332D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79D0C-840E-7EB2-C026-AFBC9B002A34}"/>
              </a:ext>
            </a:extLst>
          </p:cNvPr>
          <p:cNvSpPr>
            <a:spLocks noGrp="1"/>
          </p:cNvSpPr>
          <p:nvPr>
            <p:ph type="title"/>
          </p:nvPr>
        </p:nvSpPr>
        <p:spPr/>
        <p:txBody>
          <a:bodyPr/>
          <a:lstStyle/>
          <a:p>
            <a:r>
              <a:rPr lang="en-US" dirty="0"/>
              <a:t>Conclusion/Insights</a:t>
            </a:r>
            <a:endParaRPr lang="en-IN" dirty="0"/>
          </a:p>
        </p:txBody>
      </p:sp>
      <p:sp>
        <p:nvSpPr>
          <p:cNvPr id="7" name="Content Placeholder 6">
            <a:extLst>
              <a:ext uri="{FF2B5EF4-FFF2-40B4-BE49-F238E27FC236}">
                <a16:creationId xmlns:a16="http://schemas.microsoft.com/office/drawing/2014/main" id="{5F0040D7-BA2E-54E8-487B-9079E1CD2424}"/>
              </a:ext>
            </a:extLst>
          </p:cNvPr>
          <p:cNvSpPr>
            <a:spLocks noGrp="1"/>
          </p:cNvSpPr>
          <p:nvPr>
            <p:ph idx="1"/>
          </p:nvPr>
        </p:nvSpPr>
        <p:spPr>
          <a:xfrm>
            <a:off x="937548" y="2603500"/>
            <a:ext cx="10683433" cy="3416300"/>
          </a:xfrm>
        </p:spPr>
        <p:txBody>
          <a:bodyPr>
            <a:normAutofit fontScale="85000" lnSpcReduction="20000"/>
          </a:bodyPr>
          <a:lstStyle/>
          <a:p>
            <a:r>
              <a:rPr lang="en-US" dirty="0"/>
              <a:t>Most of the clients are loan re-payers.</a:t>
            </a:r>
          </a:p>
          <a:p>
            <a:r>
              <a:rPr lang="en-US" dirty="0"/>
              <a:t>The Bank generally lends more loan to Female as compared to Male but Male are less defaulters compared to Female.</a:t>
            </a:r>
          </a:p>
          <a:p>
            <a:r>
              <a:rPr lang="en-US" dirty="0"/>
              <a:t>As age and experience increases , chances of defaulter decreases.</a:t>
            </a:r>
          </a:p>
          <a:p>
            <a:r>
              <a:rPr lang="en-US" dirty="0"/>
              <a:t>Most of the clients are taking cash loans.</a:t>
            </a:r>
          </a:p>
          <a:p>
            <a:r>
              <a:rPr lang="en-US" dirty="0"/>
              <a:t>Educated clients tend to less defaulter compared to clients with lower education such as secondary special education so Bank should prefer clients with having such education status.</a:t>
            </a:r>
          </a:p>
          <a:p>
            <a:r>
              <a:rPr lang="en-US" dirty="0"/>
              <a:t>As number of children increases, number of client who take loan decreases.</a:t>
            </a:r>
          </a:p>
          <a:p>
            <a:r>
              <a:rPr lang="en-US" dirty="0"/>
              <a:t>The Bank should be more cautious when lending money to clients who are unemployed because they are the most defaulters with highest amount of credit.</a:t>
            </a:r>
          </a:p>
          <a:p>
            <a:r>
              <a:rPr lang="en-US" dirty="0"/>
              <a:t>As age increases amount taken by Clients are considerably high but with higher age defaulter percentage is lower. These are least risky and more profitable for Bank.</a:t>
            </a:r>
          </a:p>
          <a:p>
            <a:endParaRPr lang="en-IN" dirty="0"/>
          </a:p>
        </p:txBody>
      </p:sp>
    </p:spTree>
    <p:extLst>
      <p:ext uri="{BB962C8B-B14F-4D97-AF65-F5344CB8AC3E}">
        <p14:creationId xmlns:p14="http://schemas.microsoft.com/office/powerpoint/2010/main" val="171743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F77D-F4D3-2076-D9D5-62975A53114E}"/>
              </a:ext>
            </a:extLst>
          </p:cNvPr>
          <p:cNvSpPr>
            <a:spLocks noGrp="1"/>
          </p:cNvSpPr>
          <p:nvPr>
            <p:ph type="title"/>
          </p:nvPr>
        </p:nvSpPr>
        <p:spPr/>
        <p:txBody>
          <a:bodyPr/>
          <a:lstStyle/>
          <a:p>
            <a:pPr algn="ctr"/>
            <a:r>
              <a:rPr lang="en-US" dirty="0"/>
              <a:t>Tech Stack used</a:t>
            </a:r>
            <a:endParaRPr lang="en-IN" dirty="0"/>
          </a:p>
        </p:txBody>
      </p:sp>
      <p:sp>
        <p:nvSpPr>
          <p:cNvPr id="3" name="Content Placeholder 2">
            <a:extLst>
              <a:ext uri="{FF2B5EF4-FFF2-40B4-BE49-F238E27FC236}">
                <a16:creationId xmlns:a16="http://schemas.microsoft.com/office/drawing/2014/main" id="{39E1EA9E-941F-DC30-321A-16AF81B5413E}"/>
              </a:ext>
            </a:extLst>
          </p:cNvPr>
          <p:cNvSpPr>
            <a:spLocks noGrp="1"/>
          </p:cNvSpPr>
          <p:nvPr>
            <p:ph idx="1"/>
          </p:nvPr>
        </p:nvSpPr>
        <p:spPr/>
        <p:txBody>
          <a:bodyPr>
            <a:normAutofit/>
          </a:bodyPr>
          <a:lstStyle/>
          <a:p>
            <a:r>
              <a:rPr lang="en-US" b="1" dirty="0">
                <a:latin typeface="Century Gothic (Body)"/>
              </a:rPr>
              <a:t>Microsoft Excel 2021</a:t>
            </a:r>
            <a:r>
              <a:rPr lang="en-US" dirty="0">
                <a:latin typeface="Century Gothic (Body)"/>
              </a:rPr>
              <a:t>-</a:t>
            </a:r>
            <a:r>
              <a:rPr lang="en-US" i="0" dirty="0">
                <a:solidFill>
                  <a:srgbClr val="0D0D0D"/>
                </a:solidFill>
                <a:effectLst/>
                <a:latin typeface="Century Gothic (Body)"/>
              </a:rPr>
              <a:t>Excel </a:t>
            </a:r>
            <a:r>
              <a:rPr lang="en-US" b="0" i="0" dirty="0">
                <a:solidFill>
                  <a:srgbClr val="0D0D0D"/>
                </a:solidFill>
                <a:effectLst/>
                <a:latin typeface="Century Gothic (Body)"/>
              </a:rPr>
              <a:t>is a powerful spreadsheet software used for data organization, analysis, and visualization, facilitating efficient numerical calculations and creating dynamic charts.</a:t>
            </a:r>
            <a:br>
              <a:rPr lang="en-US" b="0" i="0" dirty="0">
                <a:solidFill>
                  <a:srgbClr val="0D0D0D"/>
                </a:solidFill>
                <a:effectLst/>
                <a:latin typeface="Century Gothic (Body)"/>
              </a:rPr>
            </a:br>
            <a:endParaRPr lang="en-US" dirty="0">
              <a:latin typeface="Century Gothic (Body)"/>
            </a:endParaRPr>
          </a:p>
          <a:p>
            <a:r>
              <a:rPr lang="en-IN" b="1" dirty="0">
                <a:latin typeface="Century Gothic (Body)"/>
              </a:rPr>
              <a:t>Microsoft PowerPoint</a:t>
            </a:r>
            <a:r>
              <a:rPr lang="en-IN" dirty="0">
                <a:latin typeface="Century Gothic (Body)"/>
              </a:rPr>
              <a:t>-</a:t>
            </a:r>
            <a:r>
              <a:rPr lang="en-US" b="0" i="0" dirty="0">
                <a:solidFill>
                  <a:srgbClr val="0D0D0D"/>
                </a:solidFill>
                <a:effectLst/>
                <a:latin typeface="Century Gothic (Body)"/>
              </a:rPr>
              <a:t>PowerPoint is a presentation software that enables users to create visually engaging slideshows, making it an essential tool for conveying information, ideas, and messages in a professional and compelling manner.</a:t>
            </a:r>
            <a:endParaRPr lang="en-IN" dirty="0">
              <a:latin typeface="Century Gothic (Body)"/>
            </a:endParaRPr>
          </a:p>
          <a:p>
            <a:endParaRPr lang="en-IN" dirty="0">
              <a:latin typeface="Century Gothic (Body)"/>
            </a:endParaRPr>
          </a:p>
        </p:txBody>
      </p:sp>
    </p:spTree>
    <p:extLst>
      <p:ext uri="{BB962C8B-B14F-4D97-AF65-F5344CB8AC3E}">
        <p14:creationId xmlns:p14="http://schemas.microsoft.com/office/powerpoint/2010/main" val="4051623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E68-5386-B02E-6A44-51F77FF7B090}"/>
              </a:ext>
            </a:extLst>
          </p:cNvPr>
          <p:cNvSpPr>
            <a:spLocks noGrp="1"/>
          </p:cNvSpPr>
          <p:nvPr>
            <p:ph type="title"/>
          </p:nvPr>
        </p:nvSpPr>
        <p:spPr/>
        <p:txBody>
          <a:bodyPr/>
          <a:lstStyle/>
          <a:p>
            <a:r>
              <a:rPr lang="en-US" dirty="0"/>
              <a:t>Google Drive Link</a:t>
            </a:r>
            <a:endParaRPr lang="en-IN" dirty="0"/>
          </a:p>
        </p:txBody>
      </p:sp>
      <p:sp>
        <p:nvSpPr>
          <p:cNvPr id="3" name="Content Placeholder 2">
            <a:extLst>
              <a:ext uri="{FF2B5EF4-FFF2-40B4-BE49-F238E27FC236}">
                <a16:creationId xmlns:a16="http://schemas.microsoft.com/office/drawing/2014/main" id="{A0FDC9F8-7387-4DB3-F32F-1CC12E474794}"/>
              </a:ext>
            </a:extLst>
          </p:cNvPr>
          <p:cNvSpPr>
            <a:spLocks noGrp="1"/>
          </p:cNvSpPr>
          <p:nvPr>
            <p:ph idx="1"/>
          </p:nvPr>
        </p:nvSpPr>
        <p:spPr/>
        <p:txBody>
          <a:bodyPr/>
          <a:lstStyle/>
          <a:p>
            <a:r>
              <a:rPr lang="en-US" dirty="0"/>
              <a:t>Google drive link for excel sheets are-</a:t>
            </a:r>
            <a:br>
              <a:rPr lang="en-US" dirty="0"/>
            </a:br>
            <a:endParaRPr lang="en-US" dirty="0"/>
          </a:p>
          <a:p>
            <a:pPr marL="0" indent="0">
              <a:buNone/>
            </a:pPr>
            <a:r>
              <a:rPr lang="en-IN" dirty="0">
                <a:hlinkClick r:id="rId2"/>
              </a:rPr>
              <a:t>Bank Loan Case Study</a:t>
            </a:r>
            <a:endParaRPr lang="en-IN" dirty="0"/>
          </a:p>
        </p:txBody>
      </p:sp>
    </p:spTree>
    <p:extLst>
      <p:ext uri="{BB962C8B-B14F-4D97-AF65-F5344CB8AC3E}">
        <p14:creationId xmlns:p14="http://schemas.microsoft.com/office/powerpoint/2010/main" val="18230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A0D3-23F8-427E-EDBD-B1EB4B547C25}"/>
              </a:ext>
            </a:extLst>
          </p:cNvPr>
          <p:cNvSpPr>
            <a:spLocks noGrp="1"/>
          </p:cNvSpPr>
          <p:nvPr>
            <p:ph type="title"/>
          </p:nvPr>
        </p:nvSpPr>
        <p:spPr/>
        <p:txBody>
          <a:bodyPr/>
          <a:lstStyle/>
          <a:p>
            <a:pPr algn="ctr"/>
            <a:r>
              <a:rPr lang="en-US" dirty="0"/>
              <a:t>Approach</a:t>
            </a:r>
            <a:endParaRPr lang="en-IN" dirty="0"/>
          </a:p>
        </p:txBody>
      </p:sp>
      <p:sp>
        <p:nvSpPr>
          <p:cNvPr id="4" name="Oval 3">
            <a:extLst>
              <a:ext uri="{FF2B5EF4-FFF2-40B4-BE49-F238E27FC236}">
                <a16:creationId xmlns:a16="http://schemas.microsoft.com/office/drawing/2014/main" id="{231B1716-AD89-B72A-184B-F9A13E971D67}"/>
              </a:ext>
            </a:extLst>
          </p:cNvPr>
          <p:cNvSpPr/>
          <p:nvPr/>
        </p:nvSpPr>
        <p:spPr>
          <a:xfrm>
            <a:off x="679045" y="2330612"/>
            <a:ext cx="2330373" cy="2094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Importing and Understanding the data</a:t>
            </a:r>
            <a:endParaRPr lang="en-IN" sz="1600" dirty="0"/>
          </a:p>
        </p:txBody>
      </p:sp>
      <p:sp>
        <p:nvSpPr>
          <p:cNvPr id="9" name="Oval 8">
            <a:extLst>
              <a:ext uri="{FF2B5EF4-FFF2-40B4-BE49-F238E27FC236}">
                <a16:creationId xmlns:a16="http://schemas.microsoft.com/office/drawing/2014/main" id="{35882E56-3E3C-4FE2-07E8-64139A9C650A}"/>
              </a:ext>
            </a:extLst>
          </p:cNvPr>
          <p:cNvSpPr/>
          <p:nvPr/>
        </p:nvSpPr>
        <p:spPr>
          <a:xfrm>
            <a:off x="3258401" y="4466138"/>
            <a:ext cx="2330373" cy="2094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Cleaning the data as per requirements</a:t>
            </a:r>
            <a:endParaRPr lang="en-IN" sz="1600" dirty="0"/>
          </a:p>
        </p:txBody>
      </p:sp>
      <p:sp>
        <p:nvSpPr>
          <p:cNvPr id="10" name="Oval 9">
            <a:extLst>
              <a:ext uri="{FF2B5EF4-FFF2-40B4-BE49-F238E27FC236}">
                <a16:creationId xmlns:a16="http://schemas.microsoft.com/office/drawing/2014/main" id="{04424F8D-2251-957A-7569-3BA3790648AC}"/>
              </a:ext>
            </a:extLst>
          </p:cNvPr>
          <p:cNvSpPr/>
          <p:nvPr/>
        </p:nvSpPr>
        <p:spPr>
          <a:xfrm>
            <a:off x="5831398" y="2317228"/>
            <a:ext cx="2330373" cy="2094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Perform various analysis to derive insights</a:t>
            </a:r>
            <a:endParaRPr lang="en-IN" sz="1600" dirty="0"/>
          </a:p>
        </p:txBody>
      </p:sp>
      <p:sp>
        <p:nvSpPr>
          <p:cNvPr id="11" name="Oval 10">
            <a:extLst>
              <a:ext uri="{FF2B5EF4-FFF2-40B4-BE49-F238E27FC236}">
                <a16:creationId xmlns:a16="http://schemas.microsoft.com/office/drawing/2014/main" id="{CA2D1687-1A7F-036E-9A40-7F9B86AD5CCC}"/>
              </a:ext>
            </a:extLst>
          </p:cNvPr>
          <p:cNvSpPr/>
          <p:nvPr/>
        </p:nvSpPr>
        <p:spPr>
          <a:xfrm>
            <a:off x="8653378" y="4412000"/>
            <a:ext cx="2330373" cy="2094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Visualizing outputs in graphs and charts</a:t>
            </a:r>
          </a:p>
          <a:p>
            <a:pPr algn="ctr"/>
            <a:endParaRPr lang="en-US" sz="1600" dirty="0"/>
          </a:p>
        </p:txBody>
      </p:sp>
      <p:cxnSp>
        <p:nvCxnSpPr>
          <p:cNvPr id="14" name="Connector: Elbow 13">
            <a:extLst>
              <a:ext uri="{FF2B5EF4-FFF2-40B4-BE49-F238E27FC236}">
                <a16:creationId xmlns:a16="http://schemas.microsoft.com/office/drawing/2014/main" id="{1734D095-B1A1-062C-39F4-F25B780491EF}"/>
              </a:ext>
            </a:extLst>
          </p:cNvPr>
          <p:cNvCxnSpPr>
            <a:cxnSpLocks/>
          </p:cNvCxnSpPr>
          <p:nvPr/>
        </p:nvCxnSpPr>
        <p:spPr>
          <a:xfrm>
            <a:off x="2291787" y="4375230"/>
            <a:ext cx="994924" cy="89125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9EB8B111-31E0-DD1F-C9FD-65111EC2F863}"/>
              </a:ext>
            </a:extLst>
          </p:cNvPr>
          <p:cNvCxnSpPr>
            <a:cxnSpLocks/>
            <a:stCxn id="9" idx="7"/>
          </p:cNvCxnSpPr>
          <p:nvPr/>
        </p:nvCxnSpPr>
        <p:spPr>
          <a:xfrm rot="5400000" flipH="1" flipV="1">
            <a:off x="5505167" y="3966044"/>
            <a:ext cx="549198" cy="10645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6C71A745-FBF5-D363-5234-E3B7FBD60279}"/>
              </a:ext>
            </a:extLst>
          </p:cNvPr>
          <p:cNvCxnSpPr/>
          <p:nvPr/>
        </p:nvCxnSpPr>
        <p:spPr>
          <a:xfrm rot="16200000" flipH="1">
            <a:off x="7829636" y="3994554"/>
            <a:ext cx="1180617" cy="7613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811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E8D8-BFFA-3B63-6241-F6DACDBFF798}"/>
              </a:ext>
            </a:extLst>
          </p:cNvPr>
          <p:cNvSpPr>
            <a:spLocks noGrp="1"/>
          </p:cNvSpPr>
          <p:nvPr>
            <p:ph type="title"/>
          </p:nvPr>
        </p:nvSpPr>
        <p:spPr/>
        <p:txBody>
          <a:bodyPr/>
          <a:lstStyle/>
          <a:p>
            <a:pPr algn="ctr"/>
            <a:r>
              <a:rPr lang="en-US" dirty="0"/>
              <a:t>Tasks</a:t>
            </a:r>
            <a:endParaRPr lang="en-IN" dirty="0"/>
          </a:p>
        </p:txBody>
      </p:sp>
      <p:sp>
        <p:nvSpPr>
          <p:cNvPr id="3" name="Content Placeholder 2">
            <a:extLst>
              <a:ext uri="{FF2B5EF4-FFF2-40B4-BE49-F238E27FC236}">
                <a16:creationId xmlns:a16="http://schemas.microsoft.com/office/drawing/2014/main" id="{48C16034-A00B-FD53-B2F8-460FEF5909EF}"/>
              </a:ext>
            </a:extLst>
          </p:cNvPr>
          <p:cNvSpPr>
            <a:spLocks noGrp="1"/>
          </p:cNvSpPr>
          <p:nvPr>
            <p:ph idx="1"/>
          </p:nvPr>
        </p:nvSpPr>
        <p:spPr>
          <a:xfrm>
            <a:off x="1154955" y="2453833"/>
            <a:ext cx="8845572" cy="4097438"/>
          </a:xfrm>
        </p:spPr>
        <p:txBody>
          <a:bodyPr>
            <a:normAutofit fontScale="85000" lnSpcReduction="10000"/>
          </a:bodyPr>
          <a:lstStyle/>
          <a:p>
            <a:r>
              <a:rPr lang="en-US" dirty="0"/>
              <a:t>A. Identify Missing Data and Deal with it Appropriately: Identify the missing data in the dataset and decide on an appropriate method to deal with it using Excel built-in functions and features.</a:t>
            </a:r>
          </a:p>
          <a:p>
            <a:r>
              <a:rPr lang="en-US" dirty="0"/>
              <a:t>B. Identify Outliers in the Dataset: Detect and identify outliers in the dataset using Excel statistical functions and features, focusing on numerical variables.</a:t>
            </a:r>
          </a:p>
          <a:p>
            <a:r>
              <a:rPr lang="en-US" dirty="0"/>
              <a:t>C. Analyze Data Imbalance: Determine if there is data imbalance in the loan application dataset and calculate the ratio of data imbalance using Excel functions.</a:t>
            </a:r>
          </a:p>
          <a:p>
            <a:r>
              <a:rPr lang="en-US" dirty="0"/>
              <a:t>D. Perform Univariate, Segmented Univariate, and Bivariate Analysis: </a:t>
            </a:r>
            <a:br>
              <a:rPr lang="en-US" dirty="0"/>
            </a:br>
            <a:r>
              <a:rPr lang="en-US" dirty="0"/>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r>
              <a:rPr lang="en-US" dirty="0"/>
              <a:t>E. Identify Top Correlations for Different Scenarios: Segment the dataset based on different scenarios (e.g., clients with payment difficulties and all other cases) and identify the top correlations for each segmented data using Excel functions.</a:t>
            </a:r>
            <a:endParaRPr lang="en-IN" dirty="0"/>
          </a:p>
        </p:txBody>
      </p:sp>
    </p:spTree>
    <p:extLst>
      <p:ext uri="{BB962C8B-B14F-4D97-AF65-F5344CB8AC3E}">
        <p14:creationId xmlns:p14="http://schemas.microsoft.com/office/powerpoint/2010/main" val="160834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4F5F-CB8E-15D8-0ED6-C9D28354CE6F}"/>
              </a:ext>
            </a:extLst>
          </p:cNvPr>
          <p:cNvSpPr>
            <a:spLocks noGrp="1"/>
          </p:cNvSpPr>
          <p:nvPr>
            <p:ph type="title"/>
          </p:nvPr>
        </p:nvSpPr>
        <p:spPr/>
        <p:txBody>
          <a:bodyPr/>
          <a:lstStyle/>
          <a:p>
            <a:r>
              <a:rPr lang="en-US" dirty="0"/>
              <a:t>Task A: Identify Missing Data</a:t>
            </a:r>
            <a:endParaRPr lang="en-IN" dirty="0"/>
          </a:p>
        </p:txBody>
      </p:sp>
      <p:sp>
        <p:nvSpPr>
          <p:cNvPr id="3" name="Content Placeholder 2">
            <a:extLst>
              <a:ext uri="{FF2B5EF4-FFF2-40B4-BE49-F238E27FC236}">
                <a16:creationId xmlns:a16="http://schemas.microsoft.com/office/drawing/2014/main" id="{522729AA-8BBB-B7AE-17FC-69878B821586}"/>
              </a:ext>
            </a:extLst>
          </p:cNvPr>
          <p:cNvSpPr>
            <a:spLocks noGrp="1"/>
          </p:cNvSpPr>
          <p:nvPr>
            <p:ph idx="1"/>
          </p:nvPr>
        </p:nvSpPr>
        <p:spPr/>
        <p:txBody>
          <a:bodyPr>
            <a:normAutofit/>
          </a:bodyPr>
          <a:lstStyle/>
          <a:p>
            <a:pPr marL="0" indent="0">
              <a:buNone/>
            </a:pPr>
            <a:r>
              <a:rPr lang="en-US" dirty="0"/>
              <a:t>Identify the missing data in the dataset and decide on an appropriate method to deal with it using Excel built-in functions and features.</a:t>
            </a:r>
            <a:br>
              <a:rPr lang="en-US" dirty="0"/>
            </a:br>
            <a:endParaRPr lang="en-US" dirty="0"/>
          </a:p>
          <a:p>
            <a:r>
              <a:rPr lang="en-US" dirty="0"/>
              <a:t>Using COUNT, IF and ISBLANK function to get number of null values for each column.</a:t>
            </a:r>
          </a:p>
          <a:p>
            <a:r>
              <a:rPr lang="en-US" dirty="0"/>
              <a:t>Then we will calculate percentage of null values for each column.</a:t>
            </a:r>
          </a:p>
          <a:p>
            <a:r>
              <a:rPr lang="en-US" dirty="0"/>
              <a:t>Using Transpose function we will convert rows to columns.</a:t>
            </a:r>
          </a:p>
          <a:p>
            <a:r>
              <a:rPr lang="en-US" dirty="0"/>
              <a:t>We will drop the columns which has more than or equal to 50% null values</a:t>
            </a:r>
          </a:p>
          <a:p>
            <a:r>
              <a:rPr lang="en-US" dirty="0"/>
              <a:t>We will drop irrelevant columns for doing our analysis</a:t>
            </a:r>
          </a:p>
          <a:p>
            <a:endParaRPr lang="en-IN" dirty="0"/>
          </a:p>
        </p:txBody>
      </p:sp>
    </p:spTree>
    <p:extLst>
      <p:ext uri="{BB962C8B-B14F-4D97-AF65-F5344CB8AC3E}">
        <p14:creationId xmlns:p14="http://schemas.microsoft.com/office/powerpoint/2010/main" val="50181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27E7E-DB3D-2117-5CE4-70F6C3815537}"/>
              </a:ext>
            </a:extLst>
          </p:cNvPr>
          <p:cNvSpPr>
            <a:spLocks noGrp="1"/>
          </p:cNvSpPr>
          <p:nvPr>
            <p:ph idx="1"/>
          </p:nvPr>
        </p:nvSpPr>
        <p:spPr>
          <a:xfrm>
            <a:off x="7465670" y="2591926"/>
            <a:ext cx="4201611" cy="3416300"/>
          </a:xfrm>
        </p:spPr>
        <p:txBody>
          <a:bodyPr/>
          <a:lstStyle/>
          <a:p>
            <a:r>
              <a:rPr lang="en-US" dirty="0"/>
              <a:t>These are the columns which has null values. These columns need to be dropped. Check the full list in the Null values chart excel file</a:t>
            </a:r>
          </a:p>
          <a:p>
            <a:endParaRPr lang="en-IN" dirty="0"/>
          </a:p>
        </p:txBody>
      </p:sp>
      <p:pic>
        <p:nvPicPr>
          <p:cNvPr id="5" name="Picture 4">
            <a:extLst>
              <a:ext uri="{FF2B5EF4-FFF2-40B4-BE49-F238E27FC236}">
                <a16:creationId xmlns:a16="http://schemas.microsoft.com/office/drawing/2014/main" id="{E6896803-0B18-9DF3-A977-CE3D40645CB7}"/>
              </a:ext>
            </a:extLst>
          </p:cNvPr>
          <p:cNvPicPr>
            <a:picLocks noChangeAspect="1"/>
          </p:cNvPicPr>
          <p:nvPr/>
        </p:nvPicPr>
        <p:blipFill>
          <a:blip r:embed="rId2"/>
          <a:stretch>
            <a:fillRect/>
          </a:stretch>
        </p:blipFill>
        <p:spPr>
          <a:xfrm>
            <a:off x="922899" y="838200"/>
            <a:ext cx="6164144" cy="5736220"/>
          </a:xfrm>
          <a:prstGeom prst="rect">
            <a:avLst/>
          </a:prstGeom>
        </p:spPr>
      </p:pic>
    </p:spTree>
    <p:extLst>
      <p:ext uri="{BB962C8B-B14F-4D97-AF65-F5344CB8AC3E}">
        <p14:creationId xmlns:p14="http://schemas.microsoft.com/office/powerpoint/2010/main" val="199116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B75BEC-4582-0305-C698-D53B0E26BED9}"/>
              </a:ext>
            </a:extLst>
          </p:cNvPr>
          <p:cNvPicPr>
            <a:picLocks noChangeAspect="1"/>
          </p:cNvPicPr>
          <p:nvPr/>
        </p:nvPicPr>
        <p:blipFill>
          <a:blip r:embed="rId2"/>
          <a:stretch>
            <a:fillRect/>
          </a:stretch>
        </p:blipFill>
        <p:spPr>
          <a:xfrm>
            <a:off x="799195" y="678987"/>
            <a:ext cx="5011296" cy="6091956"/>
          </a:xfrm>
          <a:prstGeom prst="rect">
            <a:avLst/>
          </a:prstGeom>
        </p:spPr>
      </p:pic>
      <p:sp>
        <p:nvSpPr>
          <p:cNvPr id="10" name="Content Placeholder 2">
            <a:extLst>
              <a:ext uri="{FF2B5EF4-FFF2-40B4-BE49-F238E27FC236}">
                <a16:creationId xmlns:a16="http://schemas.microsoft.com/office/drawing/2014/main" id="{E53DC6B7-5F90-2BE3-B1A0-2E0F753F2406}"/>
              </a:ext>
            </a:extLst>
          </p:cNvPr>
          <p:cNvSpPr txBox="1">
            <a:spLocks/>
          </p:cNvSpPr>
          <p:nvPr/>
        </p:nvSpPr>
        <p:spPr>
          <a:xfrm>
            <a:off x="6516546" y="2788696"/>
            <a:ext cx="4201611"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These are the columns which contain irrelevant data for analysis and are not needed so these columns need to be dropped.</a:t>
            </a:r>
          </a:p>
          <a:p>
            <a:endParaRPr lang="en-IN" dirty="0"/>
          </a:p>
        </p:txBody>
      </p:sp>
    </p:spTree>
    <p:extLst>
      <p:ext uri="{BB962C8B-B14F-4D97-AF65-F5344CB8AC3E}">
        <p14:creationId xmlns:p14="http://schemas.microsoft.com/office/powerpoint/2010/main" val="627422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1884</TotalTime>
  <Words>1640</Words>
  <Application>Microsoft Office PowerPoint</Application>
  <PresentationFormat>Widescreen</PresentationFormat>
  <Paragraphs>186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Carlito</vt:lpstr>
      <vt:lpstr>Century Gothic</vt:lpstr>
      <vt:lpstr>Century Gothic (Body)</vt:lpstr>
      <vt:lpstr>Wingdings 3</vt:lpstr>
      <vt:lpstr>Ion Boardroom</vt:lpstr>
      <vt:lpstr>Bank Loan Case Study</vt:lpstr>
      <vt:lpstr>Project description</vt:lpstr>
      <vt:lpstr>PowerPoint Presentation</vt:lpstr>
      <vt:lpstr>Tech Stack used</vt:lpstr>
      <vt:lpstr>Approach</vt:lpstr>
      <vt:lpstr>Tasks</vt:lpstr>
      <vt:lpstr>Task A: Identify Missing Data</vt:lpstr>
      <vt:lpstr>PowerPoint Presentation</vt:lpstr>
      <vt:lpstr>PowerPoint Presentation</vt:lpstr>
      <vt:lpstr>PowerPoint Presentation</vt:lpstr>
      <vt:lpstr>Missing Data</vt:lpstr>
      <vt:lpstr>Missing Data</vt:lpstr>
      <vt:lpstr>PowerPoint Presentation</vt:lpstr>
      <vt:lpstr>PowerPoint Presentation</vt:lpstr>
      <vt:lpstr>Task B: Outliers</vt:lpstr>
      <vt:lpstr>Outliers</vt:lpstr>
      <vt:lpstr>Outliers</vt:lpstr>
      <vt:lpstr>Outliers</vt:lpstr>
      <vt:lpstr>Task C: Data Imbalance</vt:lpstr>
      <vt:lpstr>PowerPoint Presentation</vt:lpstr>
      <vt:lpstr>PowerPoint Presentation</vt:lpstr>
      <vt:lpstr>Task D: Univariate, Segmented Univariate and Bivariate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Univariate/Segmented Univariate Analysis</vt:lpstr>
      <vt:lpstr>Bivariate Analysis</vt:lpstr>
      <vt:lpstr>Bivariate Analysis</vt:lpstr>
      <vt:lpstr>Task E: Correlations</vt:lpstr>
      <vt:lpstr>Correlations</vt:lpstr>
      <vt:lpstr>Correlations</vt:lpstr>
      <vt:lpstr>Correlations</vt:lpstr>
      <vt:lpstr>Conclusion/Insights</vt:lpstr>
      <vt:lpstr>Google 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ramchandani</dc:creator>
  <cp:lastModifiedBy>Rahul ramchandani</cp:lastModifiedBy>
  <cp:revision>140</cp:revision>
  <dcterms:created xsi:type="dcterms:W3CDTF">2024-11-15T06:36:17Z</dcterms:created>
  <dcterms:modified xsi:type="dcterms:W3CDTF">2024-11-16T14:01:14Z</dcterms:modified>
</cp:coreProperties>
</file>