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19"/>
  </p:notesMasterIdLst>
  <p:sldIdLst>
    <p:sldId id="256" r:id="rId2"/>
    <p:sldId id="257" r:id="rId3"/>
    <p:sldId id="269" r:id="rId4"/>
    <p:sldId id="258" r:id="rId5"/>
    <p:sldId id="270" r:id="rId6"/>
    <p:sldId id="271" r:id="rId7"/>
    <p:sldId id="272" r:id="rId8"/>
    <p:sldId id="260" r:id="rId9"/>
    <p:sldId id="261" r:id="rId10"/>
    <p:sldId id="262" r:id="rId11"/>
    <p:sldId id="263" r:id="rId12"/>
    <p:sldId id="264" r:id="rId13"/>
    <p:sldId id="265" r:id="rId14"/>
    <p:sldId id="266" r:id="rId15"/>
    <p:sldId id="267" r:id="rId16"/>
    <p:sldId id="268"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2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852F2-7E50-4AA9-B3AD-47D5AD80CE72}" type="datetimeFigureOut">
              <a:rPr lang="en-IN" smtClean="0"/>
              <a:t>07-07-2024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5C8691-1284-4FF6-84E1-C0AD0C4147E6}" type="slidenum">
              <a:rPr lang="en-IN" smtClean="0"/>
              <a:t>‹#›</a:t>
            </a:fld>
            <a:endParaRPr lang="en-IN"/>
          </a:p>
        </p:txBody>
      </p:sp>
    </p:spTree>
    <p:extLst>
      <p:ext uri="{BB962C8B-B14F-4D97-AF65-F5344CB8AC3E}">
        <p14:creationId xmlns:p14="http://schemas.microsoft.com/office/powerpoint/2010/main" val="2004074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67FEA3-7A42-4E8B-A8DC-F331EB28BD39}" type="datetimeFigureOut">
              <a:rPr lang="en-IN" smtClean="0"/>
              <a:t>07-07-2024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24D63C-FFB2-4F45-A84F-B426CD45CB0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0480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7FEA3-7A42-4E8B-A8DC-F331EB28BD39}" type="datetimeFigureOut">
              <a:rPr lang="en-IN" smtClean="0"/>
              <a:t>07-07-2024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24D63C-FFB2-4F45-A84F-B426CD45CB07}" type="slidenum">
              <a:rPr lang="en-IN" smtClean="0"/>
              <a:t>‹#›</a:t>
            </a:fld>
            <a:endParaRPr lang="en-IN"/>
          </a:p>
        </p:txBody>
      </p:sp>
    </p:spTree>
    <p:extLst>
      <p:ext uri="{BB962C8B-B14F-4D97-AF65-F5344CB8AC3E}">
        <p14:creationId xmlns:p14="http://schemas.microsoft.com/office/powerpoint/2010/main" val="1605944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7FEA3-7A42-4E8B-A8DC-F331EB28BD39}" type="datetimeFigureOut">
              <a:rPr lang="en-IN" smtClean="0"/>
              <a:t>07-07-2024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24D63C-FFB2-4F45-A84F-B426CD45CB07}" type="slidenum">
              <a:rPr lang="en-IN" smtClean="0"/>
              <a:t>‹#›</a:t>
            </a:fld>
            <a:endParaRPr lang="en-IN"/>
          </a:p>
        </p:txBody>
      </p:sp>
    </p:spTree>
    <p:extLst>
      <p:ext uri="{BB962C8B-B14F-4D97-AF65-F5344CB8AC3E}">
        <p14:creationId xmlns:p14="http://schemas.microsoft.com/office/powerpoint/2010/main" val="3519166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7FEA3-7A42-4E8B-A8DC-F331EB28BD39}" type="datetimeFigureOut">
              <a:rPr lang="en-IN" smtClean="0"/>
              <a:t>07-07-2024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24D63C-FFB2-4F45-A84F-B426CD45CB07}" type="slidenum">
              <a:rPr lang="en-IN" smtClean="0"/>
              <a:t>‹#›</a:t>
            </a:fld>
            <a:endParaRPr lang="en-IN"/>
          </a:p>
        </p:txBody>
      </p:sp>
    </p:spTree>
    <p:extLst>
      <p:ext uri="{BB962C8B-B14F-4D97-AF65-F5344CB8AC3E}">
        <p14:creationId xmlns:p14="http://schemas.microsoft.com/office/powerpoint/2010/main" val="2542997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67FEA3-7A42-4E8B-A8DC-F331EB28BD39}" type="datetimeFigureOut">
              <a:rPr lang="en-IN" smtClean="0"/>
              <a:t>07-07-2024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24D63C-FFB2-4F45-A84F-B426CD45CB0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4968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67FEA3-7A42-4E8B-A8DC-F331EB28BD39}" type="datetimeFigureOut">
              <a:rPr lang="en-IN" smtClean="0"/>
              <a:t>07-07-2024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24D63C-FFB2-4F45-A84F-B426CD45CB07}" type="slidenum">
              <a:rPr lang="en-IN" smtClean="0"/>
              <a:t>‹#›</a:t>
            </a:fld>
            <a:endParaRPr lang="en-IN"/>
          </a:p>
        </p:txBody>
      </p:sp>
    </p:spTree>
    <p:extLst>
      <p:ext uri="{BB962C8B-B14F-4D97-AF65-F5344CB8AC3E}">
        <p14:creationId xmlns:p14="http://schemas.microsoft.com/office/powerpoint/2010/main" val="4117374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67FEA3-7A42-4E8B-A8DC-F331EB28BD39}" type="datetimeFigureOut">
              <a:rPr lang="en-IN" smtClean="0"/>
              <a:t>07-07-2024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24D63C-FFB2-4F45-A84F-B426CD45CB07}" type="slidenum">
              <a:rPr lang="en-IN" smtClean="0"/>
              <a:t>‹#›</a:t>
            </a:fld>
            <a:endParaRPr lang="en-IN"/>
          </a:p>
        </p:txBody>
      </p:sp>
    </p:spTree>
    <p:extLst>
      <p:ext uri="{BB962C8B-B14F-4D97-AF65-F5344CB8AC3E}">
        <p14:creationId xmlns:p14="http://schemas.microsoft.com/office/powerpoint/2010/main" val="3486748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67FEA3-7A42-4E8B-A8DC-F331EB28BD39}" type="datetimeFigureOut">
              <a:rPr lang="en-IN" smtClean="0"/>
              <a:t>07-07-2024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24D63C-FFB2-4F45-A84F-B426CD45CB07}" type="slidenum">
              <a:rPr lang="en-IN" smtClean="0"/>
              <a:t>‹#›</a:t>
            </a:fld>
            <a:endParaRPr lang="en-IN"/>
          </a:p>
        </p:txBody>
      </p:sp>
    </p:spTree>
    <p:extLst>
      <p:ext uri="{BB962C8B-B14F-4D97-AF65-F5344CB8AC3E}">
        <p14:creationId xmlns:p14="http://schemas.microsoft.com/office/powerpoint/2010/main" val="4122532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F67FEA3-7A42-4E8B-A8DC-F331EB28BD39}" type="datetimeFigureOut">
              <a:rPr lang="en-IN" smtClean="0"/>
              <a:t>07-07-2024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924D63C-FFB2-4F45-A84F-B426CD45CB07}" type="slidenum">
              <a:rPr lang="en-IN" smtClean="0"/>
              <a:t>‹#›</a:t>
            </a:fld>
            <a:endParaRPr lang="en-IN"/>
          </a:p>
        </p:txBody>
      </p:sp>
    </p:spTree>
    <p:extLst>
      <p:ext uri="{BB962C8B-B14F-4D97-AF65-F5344CB8AC3E}">
        <p14:creationId xmlns:p14="http://schemas.microsoft.com/office/powerpoint/2010/main" val="2059063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F67FEA3-7A42-4E8B-A8DC-F331EB28BD39}" type="datetimeFigureOut">
              <a:rPr lang="en-IN" smtClean="0"/>
              <a:t>07-07-2024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924D63C-FFB2-4F45-A84F-B426CD45CB07}" type="slidenum">
              <a:rPr lang="en-IN" smtClean="0"/>
              <a:t>‹#›</a:t>
            </a:fld>
            <a:endParaRPr lang="en-IN"/>
          </a:p>
        </p:txBody>
      </p:sp>
    </p:spTree>
    <p:extLst>
      <p:ext uri="{BB962C8B-B14F-4D97-AF65-F5344CB8AC3E}">
        <p14:creationId xmlns:p14="http://schemas.microsoft.com/office/powerpoint/2010/main" val="2223115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67FEA3-7A42-4E8B-A8DC-F331EB28BD39}" type="datetimeFigureOut">
              <a:rPr lang="en-IN" smtClean="0"/>
              <a:t>07-07-2024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24D63C-FFB2-4F45-A84F-B426CD45CB07}" type="slidenum">
              <a:rPr lang="en-IN" smtClean="0"/>
              <a:t>‹#›</a:t>
            </a:fld>
            <a:endParaRPr lang="en-IN"/>
          </a:p>
        </p:txBody>
      </p:sp>
    </p:spTree>
    <p:extLst>
      <p:ext uri="{BB962C8B-B14F-4D97-AF65-F5344CB8AC3E}">
        <p14:creationId xmlns:p14="http://schemas.microsoft.com/office/powerpoint/2010/main" val="2637926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F67FEA3-7A42-4E8B-A8DC-F331EB28BD39}" type="datetimeFigureOut">
              <a:rPr lang="en-IN" smtClean="0"/>
              <a:t>07-07-2024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924D63C-FFB2-4F45-A84F-B426CD45CB07}"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1173034"/>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cs.google.com/spreadsheets/d/19EF9tsH8ExaAtYUOeem00qrjdQC5kvBd/edit?usp=drive_link&amp;ouid=109013092337571372406&amp;rtpof=true&amp;sd=tru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A27AC-54C7-C52D-6AC3-36B1A3DF5893}"/>
              </a:ext>
            </a:extLst>
          </p:cNvPr>
          <p:cNvSpPr>
            <a:spLocks noGrp="1"/>
          </p:cNvSpPr>
          <p:nvPr>
            <p:ph type="ctrTitle"/>
          </p:nvPr>
        </p:nvSpPr>
        <p:spPr>
          <a:xfrm>
            <a:off x="1027634" y="166761"/>
            <a:ext cx="8825658" cy="2677648"/>
          </a:xfrm>
        </p:spPr>
        <p:txBody>
          <a:bodyPr>
            <a:normAutofit/>
          </a:bodyPr>
          <a:lstStyle/>
          <a:p>
            <a:r>
              <a:rPr lang="en-US" dirty="0"/>
              <a:t>IMDB Movie Analysis</a:t>
            </a:r>
            <a:endParaRPr lang="en-IN" dirty="0"/>
          </a:p>
        </p:txBody>
      </p:sp>
      <p:sp>
        <p:nvSpPr>
          <p:cNvPr id="3" name="Subtitle 2">
            <a:extLst>
              <a:ext uri="{FF2B5EF4-FFF2-40B4-BE49-F238E27FC236}">
                <a16:creationId xmlns:a16="http://schemas.microsoft.com/office/drawing/2014/main" id="{F23F7FCF-E019-E596-EAE5-6461A6103746}"/>
              </a:ext>
            </a:extLst>
          </p:cNvPr>
          <p:cNvSpPr>
            <a:spLocks noGrp="1"/>
          </p:cNvSpPr>
          <p:nvPr>
            <p:ph type="subTitle" idx="1"/>
          </p:nvPr>
        </p:nvSpPr>
        <p:spPr>
          <a:xfrm>
            <a:off x="9338840" y="5228199"/>
            <a:ext cx="3200400" cy="1463040"/>
          </a:xfrm>
        </p:spPr>
        <p:txBody>
          <a:bodyPr/>
          <a:lstStyle/>
          <a:p>
            <a:r>
              <a:rPr lang="en-US" dirty="0"/>
              <a:t>By-</a:t>
            </a:r>
            <a:br>
              <a:rPr lang="en-US" dirty="0"/>
            </a:br>
            <a:r>
              <a:rPr lang="en-US" dirty="0"/>
              <a:t>Rahul M Ramchandani</a:t>
            </a:r>
            <a:endParaRPr lang="en-IN" dirty="0"/>
          </a:p>
        </p:txBody>
      </p:sp>
    </p:spTree>
    <p:extLst>
      <p:ext uri="{BB962C8B-B14F-4D97-AF65-F5344CB8AC3E}">
        <p14:creationId xmlns:p14="http://schemas.microsoft.com/office/powerpoint/2010/main" val="4018632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5CA8-72BA-7074-7B63-64FB88B4A35F}"/>
              </a:ext>
            </a:extLst>
          </p:cNvPr>
          <p:cNvSpPr>
            <a:spLocks noGrp="1"/>
          </p:cNvSpPr>
          <p:nvPr>
            <p:ph type="title"/>
          </p:nvPr>
        </p:nvSpPr>
        <p:spPr/>
        <p:txBody>
          <a:bodyPr/>
          <a:lstStyle/>
          <a:p>
            <a:pPr algn="ctr"/>
            <a:r>
              <a:rPr lang="en-US" dirty="0"/>
              <a:t>Language Analysis</a:t>
            </a:r>
            <a:endParaRPr lang="en-IN" dirty="0"/>
          </a:p>
        </p:txBody>
      </p:sp>
      <p:sp>
        <p:nvSpPr>
          <p:cNvPr id="3" name="Content Placeholder 2">
            <a:extLst>
              <a:ext uri="{FF2B5EF4-FFF2-40B4-BE49-F238E27FC236}">
                <a16:creationId xmlns:a16="http://schemas.microsoft.com/office/drawing/2014/main" id="{37812BB9-39B5-8894-B2C7-E9264F697DE4}"/>
              </a:ext>
            </a:extLst>
          </p:cNvPr>
          <p:cNvSpPr>
            <a:spLocks noGrp="1"/>
          </p:cNvSpPr>
          <p:nvPr>
            <p:ph idx="1"/>
          </p:nvPr>
        </p:nvSpPr>
        <p:spPr>
          <a:xfrm>
            <a:off x="1024128" y="2249424"/>
            <a:ext cx="9720073" cy="4023360"/>
          </a:xfrm>
        </p:spPr>
        <p:txBody>
          <a:bodyPr>
            <a:normAutofit lnSpcReduction="10000"/>
          </a:bodyPr>
          <a:lstStyle/>
          <a:p>
            <a:pPr marL="0" indent="0">
              <a:buNone/>
            </a:pPr>
            <a:r>
              <a:rPr lang="en-US" sz="1600" b="0" i="0" dirty="0">
                <a:solidFill>
                  <a:schemeClr val="tx1"/>
                </a:solidFill>
                <a:effectLst/>
                <a:highlight>
                  <a:srgbClr val="FFFFFF"/>
                </a:highlight>
              </a:rPr>
              <a:t>Task :  Determine the most common languages used in movies and analyze their impact on the IMDB score using descriptive statistics.</a:t>
            </a:r>
            <a:br>
              <a:rPr lang="en-US" sz="1600" b="0" i="0" dirty="0">
                <a:solidFill>
                  <a:schemeClr val="tx1"/>
                </a:solidFill>
                <a:effectLst/>
                <a:highlight>
                  <a:srgbClr val="FFFFFF"/>
                </a:highlight>
                <a:latin typeface="Manrope" pitchFamily="2" charset="0"/>
              </a:rPr>
            </a:br>
            <a:endParaRPr lang="en-US" sz="1600" b="0" i="0" dirty="0">
              <a:solidFill>
                <a:schemeClr val="tx1"/>
              </a:solidFill>
              <a:effectLst/>
              <a:highlight>
                <a:srgbClr val="FFFFFF"/>
              </a:highlight>
              <a:latin typeface="Manrope" pitchFamily="2" charset="0"/>
            </a:endParaRPr>
          </a:p>
          <a:p>
            <a:pPr>
              <a:buFont typeface="Wingdings" panose="05000000000000000000" pitchFamily="2" charset="2"/>
              <a:buChar char="q"/>
            </a:pPr>
            <a:r>
              <a:rPr lang="en-US" sz="1600" dirty="0">
                <a:solidFill>
                  <a:schemeClr val="tx1"/>
                </a:solidFill>
                <a:highlight>
                  <a:srgbClr val="FFFFFF"/>
                </a:highlight>
                <a:latin typeface="Manrope" pitchFamily="2" charset="0"/>
              </a:rPr>
              <a:t> </a:t>
            </a:r>
            <a:r>
              <a:rPr lang="en-US" sz="1600" dirty="0">
                <a:solidFill>
                  <a:schemeClr val="tx1"/>
                </a:solidFill>
              </a:rPr>
              <a:t>First we will select these columns- </a:t>
            </a:r>
            <a:r>
              <a:rPr lang="en-US" sz="1600" i="1" dirty="0">
                <a:solidFill>
                  <a:schemeClr val="tx1"/>
                </a:solidFill>
              </a:rPr>
              <a:t>language</a:t>
            </a:r>
            <a:r>
              <a:rPr lang="en-US" sz="1600" dirty="0">
                <a:solidFill>
                  <a:schemeClr val="tx1"/>
                </a:solidFill>
              </a:rPr>
              <a:t> and </a:t>
            </a:r>
            <a:r>
              <a:rPr lang="en-US" sz="1600" i="1" dirty="0" err="1">
                <a:solidFill>
                  <a:schemeClr val="tx1"/>
                </a:solidFill>
              </a:rPr>
              <a:t>imdb_score</a:t>
            </a:r>
            <a:r>
              <a:rPr lang="en-US" sz="1600" dirty="0">
                <a:solidFill>
                  <a:schemeClr val="tx1"/>
                </a:solidFill>
              </a:rPr>
              <a:t>.</a:t>
            </a:r>
          </a:p>
          <a:p>
            <a:pPr>
              <a:buFont typeface="Wingdings" panose="05000000000000000000" pitchFamily="2" charset="2"/>
              <a:buChar char="q"/>
            </a:pPr>
            <a:r>
              <a:rPr lang="en-US" sz="1600" dirty="0">
                <a:solidFill>
                  <a:schemeClr val="tx1"/>
                </a:solidFill>
              </a:rPr>
              <a:t> We will then use COUNTIF function to count the number of movies for each language.</a:t>
            </a:r>
          </a:p>
          <a:p>
            <a:pPr>
              <a:buFont typeface="Wingdings" panose="05000000000000000000" pitchFamily="2" charset="2"/>
              <a:buChar char="q"/>
            </a:pPr>
            <a:r>
              <a:rPr lang="en-US" sz="1600" dirty="0">
                <a:solidFill>
                  <a:schemeClr val="tx1"/>
                </a:solidFill>
              </a:rPr>
              <a:t> Then we will calculate the Average, Median and standard deviation using the formulas below.</a:t>
            </a:r>
          </a:p>
          <a:p>
            <a:pPr marL="0" indent="0">
              <a:buNone/>
            </a:pPr>
            <a:r>
              <a:rPr lang="en-US" sz="1600" dirty="0">
                <a:solidFill>
                  <a:schemeClr val="tx1"/>
                </a:solidFill>
              </a:rPr>
              <a:t>Formulas to be used :-</a:t>
            </a:r>
          </a:p>
          <a:p>
            <a:pPr>
              <a:buFont typeface="Wingdings" panose="05000000000000000000" pitchFamily="2" charset="2"/>
              <a:buChar char="q"/>
            </a:pPr>
            <a:r>
              <a:rPr lang="en-US" sz="1600" dirty="0">
                <a:solidFill>
                  <a:schemeClr val="tx1"/>
                </a:solidFill>
              </a:rPr>
              <a:t> Count: =COUNTIFS(</a:t>
            </a:r>
            <a:r>
              <a:rPr lang="en-US" sz="1600" dirty="0" err="1">
                <a:solidFill>
                  <a:schemeClr val="tx1"/>
                </a:solidFill>
              </a:rPr>
              <a:t>IMDB_Movies_Cleaned</a:t>
            </a:r>
            <a:r>
              <a:rPr lang="en-US" sz="1600" dirty="0">
                <a:solidFill>
                  <a:schemeClr val="tx1"/>
                </a:solidFill>
              </a:rPr>
              <a:t>!$J$2:$J$3849,A2)</a:t>
            </a:r>
          </a:p>
          <a:p>
            <a:pPr>
              <a:buFont typeface="Wingdings" panose="05000000000000000000" pitchFamily="2" charset="2"/>
              <a:buChar char="q"/>
            </a:pPr>
            <a:r>
              <a:rPr lang="en-US" sz="1600" dirty="0">
                <a:solidFill>
                  <a:schemeClr val="tx1"/>
                </a:solidFill>
              </a:rPr>
              <a:t>Mean: =AVERAGEIFS(</a:t>
            </a:r>
            <a:r>
              <a:rPr lang="en-US" sz="1600" dirty="0" err="1">
                <a:solidFill>
                  <a:schemeClr val="tx1"/>
                </a:solidFill>
              </a:rPr>
              <a:t>IMDB_Movies_Cleaned</a:t>
            </a:r>
            <a:r>
              <a:rPr lang="en-US" sz="1600" dirty="0">
                <a:solidFill>
                  <a:schemeClr val="tx1"/>
                </a:solidFill>
              </a:rPr>
              <a:t>!$N$2:$N$3849, </a:t>
            </a:r>
            <a:r>
              <a:rPr lang="en-US" sz="1600" dirty="0" err="1">
                <a:solidFill>
                  <a:schemeClr val="tx1"/>
                </a:solidFill>
              </a:rPr>
              <a:t>IMDB_Movies_Cleaned</a:t>
            </a:r>
            <a:r>
              <a:rPr lang="en-US" sz="1600" dirty="0">
                <a:solidFill>
                  <a:schemeClr val="tx1"/>
                </a:solidFill>
              </a:rPr>
              <a:t>!$J$2:$J$3849, A2)</a:t>
            </a:r>
          </a:p>
          <a:p>
            <a:pPr>
              <a:buFont typeface="Wingdings" panose="05000000000000000000" pitchFamily="2" charset="2"/>
              <a:buChar char="q"/>
            </a:pPr>
            <a:r>
              <a:rPr lang="en-US" sz="1600" dirty="0">
                <a:solidFill>
                  <a:schemeClr val="tx1"/>
                </a:solidFill>
              </a:rPr>
              <a:t>Median: =MEDIAN(IF(</a:t>
            </a:r>
            <a:r>
              <a:rPr lang="en-US" sz="1600" dirty="0" err="1">
                <a:solidFill>
                  <a:schemeClr val="tx1"/>
                </a:solidFill>
              </a:rPr>
              <a:t>IMDB_Movies_Cleaned</a:t>
            </a:r>
            <a:r>
              <a:rPr lang="en-US" sz="1600" dirty="0">
                <a:solidFill>
                  <a:schemeClr val="tx1"/>
                </a:solidFill>
              </a:rPr>
              <a:t>!$J$2:$J$3849=A2, </a:t>
            </a:r>
            <a:r>
              <a:rPr lang="en-US" sz="1600" dirty="0" err="1">
                <a:solidFill>
                  <a:schemeClr val="tx1"/>
                </a:solidFill>
              </a:rPr>
              <a:t>IMDB_Movies_Cleaned</a:t>
            </a:r>
            <a:r>
              <a:rPr lang="en-US" sz="1600" dirty="0">
                <a:solidFill>
                  <a:schemeClr val="tx1"/>
                </a:solidFill>
              </a:rPr>
              <a:t>!$N$2:$N$3849))</a:t>
            </a:r>
          </a:p>
          <a:p>
            <a:pPr>
              <a:buFont typeface="Wingdings" panose="05000000000000000000" pitchFamily="2" charset="2"/>
              <a:buChar char="q"/>
            </a:pPr>
            <a:r>
              <a:rPr lang="en-US" sz="1600" dirty="0">
                <a:solidFill>
                  <a:schemeClr val="tx1"/>
                </a:solidFill>
              </a:rPr>
              <a:t>Standard Deviation: =STDEV.S(IF(</a:t>
            </a:r>
            <a:r>
              <a:rPr lang="en-US" sz="1600" dirty="0" err="1">
                <a:solidFill>
                  <a:schemeClr val="tx1"/>
                </a:solidFill>
              </a:rPr>
              <a:t>IMDB_Movies_Cleaned</a:t>
            </a:r>
            <a:r>
              <a:rPr lang="en-US" sz="1600" dirty="0">
                <a:solidFill>
                  <a:schemeClr val="tx1"/>
                </a:solidFill>
              </a:rPr>
              <a:t>!$J$2:$J$3849=A2, </a:t>
            </a:r>
            <a:r>
              <a:rPr lang="en-US" sz="1600" dirty="0" err="1">
                <a:solidFill>
                  <a:schemeClr val="tx1"/>
                </a:solidFill>
              </a:rPr>
              <a:t>IMDB_Movies_Cleaned</a:t>
            </a:r>
            <a:r>
              <a:rPr lang="en-US" sz="1600" dirty="0">
                <a:solidFill>
                  <a:schemeClr val="tx1"/>
                </a:solidFill>
              </a:rPr>
              <a:t>!$N$2:$N$3849))</a:t>
            </a:r>
          </a:p>
        </p:txBody>
      </p:sp>
    </p:spTree>
    <p:extLst>
      <p:ext uri="{BB962C8B-B14F-4D97-AF65-F5344CB8AC3E}">
        <p14:creationId xmlns:p14="http://schemas.microsoft.com/office/powerpoint/2010/main" val="1578576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039F0-98CE-3CE2-46BD-E58C52EFDD1E}"/>
              </a:ext>
            </a:extLst>
          </p:cNvPr>
          <p:cNvSpPr>
            <a:spLocks noGrp="1"/>
          </p:cNvSpPr>
          <p:nvPr>
            <p:ph type="title"/>
          </p:nvPr>
        </p:nvSpPr>
        <p:spPr/>
        <p:txBody>
          <a:bodyPr/>
          <a:lstStyle/>
          <a:p>
            <a:pPr algn="ctr"/>
            <a:r>
              <a:rPr lang="en-US" dirty="0"/>
              <a:t>Language Analysis</a:t>
            </a:r>
            <a:endParaRPr lang="en-IN" dirty="0"/>
          </a:p>
        </p:txBody>
      </p:sp>
      <p:sp>
        <p:nvSpPr>
          <p:cNvPr id="3" name="Content Placeholder 2">
            <a:extLst>
              <a:ext uri="{FF2B5EF4-FFF2-40B4-BE49-F238E27FC236}">
                <a16:creationId xmlns:a16="http://schemas.microsoft.com/office/drawing/2014/main" id="{CC371B46-ECD1-057E-622B-843F98CD751A}"/>
              </a:ext>
            </a:extLst>
          </p:cNvPr>
          <p:cNvSpPr>
            <a:spLocks noGrp="1"/>
          </p:cNvSpPr>
          <p:nvPr>
            <p:ph idx="1"/>
          </p:nvPr>
        </p:nvSpPr>
        <p:spPr/>
        <p:txBody>
          <a:bodyPr/>
          <a:lstStyle/>
          <a:p>
            <a:r>
              <a:rPr lang="en-US" dirty="0"/>
              <a:t>Result -</a:t>
            </a:r>
            <a:endParaRPr lang="en-IN" dirty="0"/>
          </a:p>
        </p:txBody>
      </p:sp>
      <p:pic>
        <p:nvPicPr>
          <p:cNvPr id="6" name="Picture 5">
            <a:extLst>
              <a:ext uri="{FF2B5EF4-FFF2-40B4-BE49-F238E27FC236}">
                <a16:creationId xmlns:a16="http://schemas.microsoft.com/office/drawing/2014/main" id="{C3EE3640-B750-6828-7DC8-00E942750166}"/>
              </a:ext>
            </a:extLst>
          </p:cNvPr>
          <p:cNvPicPr>
            <a:picLocks noChangeAspect="1"/>
          </p:cNvPicPr>
          <p:nvPr/>
        </p:nvPicPr>
        <p:blipFill>
          <a:blip r:embed="rId2"/>
          <a:stretch>
            <a:fillRect/>
          </a:stretch>
        </p:blipFill>
        <p:spPr>
          <a:xfrm>
            <a:off x="3188506" y="2422846"/>
            <a:ext cx="5814987" cy="3248749"/>
          </a:xfrm>
          <a:prstGeom prst="rect">
            <a:avLst/>
          </a:prstGeom>
        </p:spPr>
      </p:pic>
    </p:spTree>
    <p:extLst>
      <p:ext uri="{BB962C8B-B14F-4D97-AF65-F5344CB8AC3E}">
        <p14:creationId xmlns:p14="http://schemas.microsoft.com/office/powerpoint/2010/main" val="235511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039F0-98CE-3CE2-46BD-E58C52EFDD1E}"/>
              </a:ext>
            </a:extLst>
          </p:cNvPr>
          <p:cNvSpPr>
            <a:spLocks noGrp="1"/>
          </p:cNvSpPr>
          <p:nvPr>
            <p:ph type="title"/>
          </p:nvPr>
        </p:nvSpPr>
        <p:spPr/>
        <p:txBody>
          <a:bodyPr/>
          <a:lstStyle/>
          <a:p>
            <a:pPr algn="ctr"/>
            <a:r>
              <a:rPr lang="en-US" dirty="0"/>
              <a:t>Language Analysis</a:t>
            </a:r>
            <a:endParaRPr lang="en-IN" dirty="0"/>
          </a:p>
        </p:txBody>
      </p:sp>
      <p:sp>
        <p:nvSpPr>
          <p:cNvPr id="3" name="Content Placeholder 2">
            <a:extLst>
              <a:ext uri="{FF2B5EF4-FFF2-40B4-BE49-F238E27FC236}">
                <a16:creationId xmlns:a16="http://schemas.microsoft.com/office/drawing/2014/main" id="{CC371B46-ECD1-057E-622B-843F98CD751A}"/>
              </a:ext>
            </a:extLst>
          </p:cNvPr>
          <p:cNvSpPr>
            <a:spLocks noGrp="1"/>
          </p:cNvSpPr>
          <p:nvPr>
            <p:ph idx="1"/>
          </p:nvPr>
        </p:nvSpPr>
        <p:spPr/>
        <p:txBody>
          <a:bodyPr/>
          <a:lstStyle/>
          <a:p>
            <a:r>
              <a:rPr lang="en-US" dirty="0"/>
              <a:t>Result -</a:t>
            </a:r>
            <a:endParaRPr lang="en-IN" dirty="0"/>
          </a:p>
        </p:txBody>
      </p:sp>
      <p:pic>
        <p:nvPicPr>
          <p:cNvPr id="5" name="Picture 4">
            <a:extLst>
              <a:ext uri="{FF2B5EF4-FFF2-40B4-BE49-F238E27FC236}">
                <a16:creationId xmlns:a16="http://schemas.microsoft.com/office/drawing/2014/main" id="{478925B6-5707-2C7A-7D46-D735B590BEAF}"/>
              </a:ext>
            </a:extLst>
          </p:cNvPr>
          <p:cNvPicPr>
            <a:picLocks noChangeAspect="1"/>
          </p:cNvPicPr>
          <p:nvPr/>
        </p:nvPicPr>
        <p:blipFill>
          <a:blip r:embed="rId2"/>
          <a:stretch>
            <a:fillRect/>
          </a:stretch>
        </p:blipFill>
        <p:spPr>
          <a:xfrm>
            <a:off x="2974694" y="2062162"/>
            <a:ext cx="6543259" cy="3945200"/>
          </a:xfrm>
          <a:prstGeom prst="rect">
            <a:avLst/>
          </a:prstGeom>
        </p:spPr>
      </p:pic>
    </p:spTree>
    <p:extLst>
      <p:ext uri="{BB962C8B-B14F-4D97-AF65-F5344CB8AC3E}">
        <p14:creationId xmlns:p14="http://schemas.microsoft.com/office/powerpoint/2010/main" val="2200033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5CA8-72BA-7074-7B63-64FB88B4A35F}"/>
              </a:ext>
            </a:extLst>
          </p:cNvPr>
          <p:cNvSpPr>
            <a:spLocks noGrp="1"/>
          </p:cNvSpPr>
          <p:nvPr>
            <p:ph type="title"/>
          </p:nvPr>
        </p:nvSpPr>
        <p:spPr/>
        <p:txBody>
          <a:bodyPr/>
          <a:lstStyle/>
          <a:p>
            <a:pPr algn="ctr"/>
            <a:r>
              <a:rPr lang="en-US" dirty="0"/>
              <a:t>Director Analysis</a:t>
            </a:r>
            <a:endParaRPr lang="en-IN" dirty="0"/>
          </a:p>
        </p:txBody>
      </p:sp>
      <p:sp>
        <p:nvSpPr>
          <p:cNvPr id="3" name="Content Placeholder 2">
            <a:extLst>
              <a:ext uri="{FF2B5EF4-FFF2-40B4-BE49-F238E27FC236}">
                <a16:creationId xmlns:a16="http://schemas.microsoft.com/office/drawing/2014/main" id="{37812BB9-39B5-8894-B2C7-E9264F697DE4}"/>
              </a:ext>
            </a:extLst>
          </p:cNvPr>
          <p:cNvSpPr>
            <a:spLocks noGrp="1"/>
          </p:cNvSpPr>
          <p:nvPr>
            <p:ph idx="1"/>
          </p:nvPr>
        </p:nvSpPr>
        <p:spPr>
          <a:xfrm>
            <a:off x="1024128" y="2249424"/>
            <a:ext cx="9720073" cy="4023360"/>
          </a:xfrm>
        </p:spPr>
        <p:txBody>
          <a:bodyPr>
            <a:normAutofit/>
          </a:bodyPr>
          <a:lstStyle/>
          <a:p>
            <a:pPr marL="0" indent="0">
              <a:buNone/>
            </a:pPr>
            <a:r>
              <a:rPr lang="en-US" sz="1600" b="0" i="0" dirty="0">
                <a:solidFill>
                  <a:schemeClr val="tx1"/>
                </a:solidFill>
                <a:effectLst/>
                <a:highlight>
                  <a:srgbClr val="FFFFFF"/>
                </a:highlight>
              </a:rPr>
              <a:t>Task :  Identify the top directors based on their average IMDB score and analyze their contribution to the success of movies using percentile calculations.</a:t>
            </a:r>
            <a:br>
              <a:rPr lang="en-US" sz="1600" b="0" i="0" dirty="0">
                <a:solidFill>
                  <a:schemeClr val="tx1"/>
                </a:solidFill>
                <a:effectLst/>
                <a:highlight>
                  <a:srgbClr val="FFFFFF"/>
                </a:highlight>
                <a:latin typeface="Manrope" pitchFamily="2" charset="0"/>
              </a:rPr>
            </a:br>
            <a:endParaRPr lang="en-US" sz="1600" b="0" i="0" dirty="0">
              <a:solidFill>
                <a:schemeClr val="tx1"/>
              </a:solidFill>
              <a:effectLst/>
              <a:highlight>
                <a:srgbClr val="FFFFFF"/>
              </a:highlight>
              <a:latin typeface="Manrope" pitchFamily="2" charset="0"/>
            </a:endParaRPr>
          </a:p>
          <a:p>
            <a:pPr>
              <a:buFont typeface="Wingdings" panose="05000000000000000000" pitchFamily="2" charset="2"/>
              <a:buChar char="q"/>
            </a:pPr>
            <a:r>
              <a:rPr lang="en-US" sz="1600" dirty="0">
                <a:solidFill>
                  <a:schemeClr val="tx1"/>
                </a:solidFill>
                <a:highlight>
                  <a:srgbClr val="FFFFFF"/>
                </a:highlight>
                <a:latin typeface="Manrope" pitchFamily="2" charset="0"/>
              </a:rPr>
              <a:t> </a:t>
            </a:r>
            <a:r>
              <a:rPr lang="en-US" sz="1600" dirty="0">
                <a:solidFill>
                  <a:schemeClr val="tx1"/>
                </a:solidFill>
              </a:rPr>
              <a:t>We will select column- </a:t>
            </a:r>
            <a:r>
              <a:rPr lang="en-US" sz="1600" dirty="0" err="1">
                <a:solidFill>
                  <a:schemeClr val="tx1"/>
                </a:solidFill>
              </a:rPr>
              <a:t>director_name</a:t>
            </a:r>
            <a:r>
              <a:rPr lang="en-US" sz="1600" dirty="0">
                <a:solidFill>
                  <a:schemeClr val="tx1"/>
                </a:solidFill>
              </a:rPr>
              <a:t> and </a:t>
            </a:r>
            <a:r>
              <a:rPr lang="en-US" sz="1600" dirty="0" err="1">
                <a:solidFill>
                  <a:schemeClr val="tx1"/>
                </a:solidFill>
              </a:rPr>
              <a:t>imdb_score</a:t>
            </a:r>
            <a:r>
              <a:rPr lang="en-US" sz="1600" dirty="0">
                <a:solidFill>
                  <a:schemeClr val="tx1"/>
                </a:solidFill>
              </a:rPr>
              <a:t>.</a:t>
            </a:r>
          </a:p>
          <a:p>
            <a:pPr>
              <a:buFont typeface="Wingdings" panose="05000000000000000000" pitchFamily="2" charset="2"/>
              <a:buChar char="q"/>
            </a:pPr>
            <a:r>
              <a:rPr lang="en-US" sz="1600" dirty="0">
                <a:solidFill>
                  <a:schemeClr val="tx1"/>
                </a:solidFill>
              </a:rPr>
              <a:t> Then we will use AVERAGE function to Calculate the average IMDB score for each director.</a:t>
            </a:r>
          </a:p>
          <a:p>
            <a:pPr>
              <a:buFont typeface="Wingdings" panose="05000000000000000000" pitchFamily="2" charset="2"/>
              <a:buChar char="q"/>
            </a:pPr>
            <a:r>
              <a:rPr lang="en-US" sz="1600" dirty="0">
                <a:solidFill>
                  <a:schemeClr val="tx1"/>
                </a:solidFill>
              </a:rPr>
              <a:t>Then we will calculate </a:t>
            </a:r>
            <a:r>
              <a:rPr lang="en-US" sz="1600" dirty="0" err="1">
                <a:solidFill>
                  <a:schemeClr val="tx1"/>
                </a:solidFill>
              </a:rPr>
              <a:t>percentrank</a:t>
            </a:r>
            <a:r>
              <a:rPr lang="en-US" sz="1600" dirty="0">
                <a:solidFill>
                  <a:schemeClr val="tx1"/>
                </a:solidFill>
              </a:rPr>
              <a:t> and use PERCENTILE function to identify the directors with the highest scores.</a:t>
            </a:r>
          </a:p>
          <a:p>
            <a:pPr>
              <a:buFont typeface="Wingdings" panose="05000000000000000000" pitchFamily="2" charset="2"/>
              <a:buChar char="q"/>
            </a:pPr>
            <a:r>
              <a:rPr lang="en-US" sz="1600" dirty="0">
                <a:solidFill>
                  <a:schemeClr val="tx1"/>
                </a:solidFill>
              </a:rPr>
              <a:t>Formulas : -</a:t>
            </a:r>
          </a:p>
          <a:p>
            <a:pPr>
              <a:buFont typeface="Wingdings" panose="05000000000000000000" pitchFamily="2" charset="2"/>
              <a:buChar char="q"/>
            </a:pPr>
            <a:r>
              <a:rPr lang="en-US" sz="1600" dirty="0">
                <a:solidFill>
                  <a:schemeClr val="tx1"/>
                </a:solidFill>
              </a:rPr>
              <a:t>Average : =AVERAGE(IF(</a:t>
            </a:r>
            <a:r>
              <a:rPr lang="en-US" sz="1600" dirty="0" err="1">
                <a:solidFill>
                  <a:schemeClr val="tx1"/>
                </a:solidFill>
              </a:rPr>
              <a:t>IMDB_Movies_Cleaned</a:t>
            </a:r>
            <a:r>
              <a:rPr lang="en-US" sz="1600" dirty="0">
                <a:solidFill>
                  <a:schemeClr val="tx1"/>
                </a:solidFill>
              </a:rPr>
              <a:t>!$A$2:$A$3849=A2,IMDB_Movies_Cleaned!$N$2:$N$3849))</a:t>
            </a:r>
          </a:p>
          <a:p>
            <a:pPr>
              <a:buFont typeface="Wingdings" panose="05000000000000000000" pitchFamily="2" charset="2"/>
              <a:buChar char="q"/>
            </a:pPr>
            <a:r>
              <a:rPr lang="en-US" sz="1600" dirty="0">
                <a:solidFill>
                  <a:schemeClr val="tx1"/>
                </a:solidFill>
              </a:rPr>
              <a:t>Percentile : =PERCENTILE(J3:J11, J18)</a:t>
            </a:r>
          </a:p>
          <a:p>
            <a:pPr>
              <a:buFont typeface="Wingdings" panose="05000000000000000000" pitchFamily="2" charset="2"/>
              <a:buChar char="q"/>
            </a:pPr>
            <a:r>
              <a:rPr lang="en-US" sz="1600" dirty="0" err="1">
                <a:solidFill>
                  <a:schemeClr val="tx1"/>
                </a:solidFill>
              </a:rPr>
              <a:t>PercentRank</a:t>
            </a:r>
            <a:r>
              <a:rPr lang="en-US" sz="1600" dirty="0">
                <a:solidFill>
                  <a:schemeClr val="tx1"/>
                </a:solidFill>
              </a:rPr>
              <a:t> : =PERCENTRANK(J3:J12,8.6)</a:t>
            </a:r>
          </a:p>
          <a:p>
            <a:pPr>
              <a:buFont typeface="Wingdings" panose="05000000000000000000" pitchFamily="2" charset="2"/>
              <a:buChar char="q"/>
            </a:pPr>
            <a:endParaRPr lang="en-US" sz="1600" dirty="0">
              <a:solidFill>
                <a:schemeClr val="tx1"/>
              </a:solidFill>
            </a:endParaRPr>
          </a:p>
          <a:p>
            <a:pPr marL="0" indent="0">
              <a:buNone/>
            </a:pPr>
            <a:endParaRPr lang="en-US" sz="1600" dirty="0">
              <a:solidFill>
                <a:schemeClr val="tx1"/>
              </a:solidFill>
            </a:endParaRPr>
          </a:p>
        </p:txBody>
      </p:sp>
    </p:spTree>
    <p:extLst>
      <p:ext uri="{BB962C8B-B14F-4D97-AF65-F5344CB8AC3E}">
        <p14:creationId xmlns:p14="http://schemas.microsoft.com/office/powerpoint/2010/main" val="3040614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039F0-98CE-3CE2-46BD-E58C52EFDD1E}"/>
              </a:ext>
            </a:extLst>
          </p:cNvPr>
          <p:cNvSpPr>
            <a:spLocks noGrp="1"/>
          </p:cNvSpPr>
          <p:nvPr>
            <p:ph type="title"/>
          </p:nvPr>
        </p:nvSpPr>
        <p:spPr/>
        <p:txBody>
          <a:bodyPr/>
          <a:lstStyle/>
          <a:p>
            <a:pPr algn="ctr"/>
            <a:r>
              <a:rPr lang="en-US" dirty="0"/>
              <a:t>Director Analysis</a:t>
            </a:r>
            <a:endParaRPr lang="en-IN" dirty="0"/>
          </a:p>
        </p:txBody>
      </p:sp>
      <p:sp>
        <p:nvSpPr>
          <p:cNvPr id="3" name="Content Placeholder 2">
            <a:extLst>
              <a:ext uri="{FF2B5EF4-FFF2-40B4-BE49-F238E27FC236}">
                <a16:creationId xmlns:a16="http://schemas.microsoft.com/office/drawing/2014/main" id="{CC371B46-ECD1-057E-622B-843F98CD751A}"/>
              </a:ext>
            </a:extLst>
          </p:cNvPr>
          <p:cNvSpPr>
            <a:spLocks noGrp="1"/>
          </p:cNvSpPr>
          <p:nvPr>
            <p:ph idx="1"/>
          </p:nvPr>
        </p:nvSpPr>
        <p:spPr/>
        <p:txBody>
          <a:bodyPr/>
          <a:lstStyle/>
          <a:p>
            <a:r>
              <a:rPr lang="en-US" dirty="0"/>
              <a:t>Result -</a:t>
            </a:r>
            <a:endParaRPr lang="en-IN" dirty="0"/>
          </a:p>
        </p:txBody>
      </p:sp>
      <p:pic>
        <p:nvPicPr>
          <p:cNvPr id="6" name="Picture 5">
            <a:extLst>
              <a:ext uri="{FF2B5EF4-FFF2-40B4-BE49-F238E27FC236}">
                <a16:creationId xmlns:a16="http://schemas.microsoft.com/office/drawing/2014/main" id="{09F554A8-69A2-D33C-F13E-B32D1BC18555}"/>
              </a:ext>
            </a:extLst>
          </p:cNvPr>
          <p:cNvPicPr>
            <a:picLocks noChangeAspect="1"/>
          </p:cNvPicPr>
          <p:nvPr/>
        </p:nvPicPr>
        <p:blipFill>
          <a:blip r:embed="rId2"/>
          <a:stretch>
            <a:fillRect/>
          </a:stretch>
        </p:blipFill>
        <p:spPr>
          <a:xfrm>
            <a:off x="2081694" y="2658530"/>
            <a:ext cx="2733375" cy="2914736"/>
          </a:xfrm>
          <a:prstGeom prst="rect">
            <a:avLst/>
          </a:prstGeom>
        </p:spPr>
      </p:pic>
      <p:pic>
        <p:nvPicPr>
          <p:cNvPr id="8" name="Picture 7">
            <a:extLst>
              <a:ext uri="{FF2B5EF4-FFF2-40B4-BE49-F238E27FC236}">
                <a16:creationId xmlns:a16="http://schemas.microsoft.com/office/drawing/2014/main" id="{3E942AF6-19BB-9F7A-47DD-06A7A399F438}"/>
              </a:ext>
            </a:extLst>
          </p:cNvPr>
          <p:cNvPicPr>
            <a:picLocks noChangeAspect="1"/>
          </p:cNvPicPr>
          <p:nvPr/>
        </p:nvPicPr>
        <p:blipFill>
          <a:blip r:embed="rId3"/>
          <a:stretch>
            <a:fillRect/>
          </a:stretch>
        </p:blipFill>
        <p:spPr>
          <a:xfrm>
            <a:off x="6458975" y="3811098"/>
            <a:ext cx="2028825" cy="609600"/>
          </a:xfrm>
          <a:prstGeom prst="rect">
            <a:avLst/>
          </a:prstGeom>
        </p:spPr>
      </p:pic>
    </p:spTree>
    <p:extLst>
      <p:ext uri="{BB962C8B-B14F-4D97-AF65-F5344CB8AC3E}">
        <p14:creationId xmlns:p14="http://schemas.microsoft.com/office/powerpoint/2010/main" val="3054846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5CA8-72BA-7074-7B63-64FB88B4A35F}"/>
              </a:ext>
            </a:extLst>
          </p:cNvPr>
          <p:cNvSpPr>
            <a:spLocks noGrp="1"/>
          </p:cNvSpPr>
          <p:nvPr>
            <p:ph type="title"/>
          </p:nvPr>
        </p:nvSpPr>
        <p:spPr/>
        <p:txBody>
          <a:bodyPr/>
          <a:lstStyle/>
          <a:p>
            <a:pPr algn="ctr"/>
            <a:r>
              <a:rPr lang="en-US" dirty="0"/>
              <a:t>Budget Analysis</a:t>
            </a:r>
            <a:endParaRPr lang="en-IN" dirty="0"/>
          </a:p>
        </p:txBody>
      </p:sp>
      <p:sp>
        <p:nvSpPr>
          <p:cNvPr id="3" name="Content Placeholder 2">
            <a:extLst>
              <a:ext uri="{FF2B5EF4-FFF2-40B4-BE49-F238E27FC236}">
                <a16:creationId xmlns:a16="http://schemas.microsoft.com/office/drawing/2014/main" id="{37812BB9-39B5-8894-B2C7-E9264F697DE4}"/>
              </a:ext>
            </a:extLst>
          </p:cNvPr>
          <p:cNvSpPr>
            <a:spLocks noGrp="1"/>
          </p:cNvSpPr>
          <p:nvPr>
            <p:ph idx="1"/>
          </p:nvPr>
        </p:nvSpPr>
        <p:spPr>
          <a:xfrm>
            <a:off x="1024128" y="2249424"/>
            <a:ext cx="9720073" cy="4023360"/>
          </a:xfrm>
        </p:spPr>
        <p:txBody>
          <a:bodyPr>
            <a:normAutofit/>
          </a:bodyPr>
          <a:lstStyle/>
          <a:p>
            <a:pPr marL="0" indent="0">
              <a:buNone/>
            </a:pPr>
            <a:r>
              <a:rPr lang="en-US" sz="1600" b="0" i="0" dirty="0">
                <a:solidFill>
                  <a:schemeClr val="tx1"/>
                </a:solidFill>
                <a:effectLst/>
                <a:highlight>
                  <a:srgbClr val="FFFFFF"/>
                </a:highlight>
              </a:rPr>
              <a:t>Task :  Analyze the correlation between movie budgets and gross earnings, and identify the movies with the highest profit margin.</a:t>
            </a:r>
            <a:br>
              <a:rPr lang="en-US" sz="1600" b="0" i="0" dirty="0">
                <a:solidFill>
                  <a:schemeClr val="tx1"/>
                </a:solidFill>
                <a:effectLst/>
                <a:highlight>
                  <a:srgbClr val="FFFFFF"/>
                </a:highlight>
                <a:latin typeface="Manrope" pitchFamily="2" charset="0"/>
              </a:rPr>
            </a:br>
            <a:endParaRPr lang="en-US" sz="1600" b="0" i="0" dirty="0">
              <a:solidFill>
                <a:schemeClr val="tx1"/>
              </a:solidFill>
              <a:effectLst/>
              <a:highlight>
                <a:srgbClr val="FFFFFF"/>
              </a:highlight>
              <a:latin typeface="Manrope" pitchFamily="2" charset="0"/>
            </a:endParaRPr>
          </a:p>
          <a:p>
            <a:pPr>
              <a:buFont typeface="Wingdings" panose="05000000000000000000" pitchFamily="2" charset="2"/>
              <a:buChar char="q"/>
            </a:pPr>
            <a:r>
              <a:rPr lang="en-US" sz="1600" dirty="0">
                <a:solidFill>
                  <a:schemeClr val="tx1"/>
                </a:solidFill>
                <a:highlight>
                  <a:srgbClr val="FFFFFF"/>
                </a:highlight>
                <a:latin typeface="Manrope" pitchFamily="2" charset="0"/>
              </a:rPr>
              <a:t> </a:t>
            </a:r>
            <a:r>
              <a:rPr lang="en-US" sz="1600" dirty="0">
                <a:solidFill>
                  <a:schemeClr val="tx1"/>
                </a:solidFill>
              </a:rPr>
              <a:t>First we will have to calculate profit margin for each movie by subtracting movie budget value from gross value. </a:t>
            </a:r>
          </a:p>
          <a:p>
            <a:pPr>
              <a:buFont typeface="Wingdings" panose="05000000000000000000" pitchFamily="2" charset="2"/>
              <a:buChar char="q"/>
            </a:pPr>
            <a:r>
              <a:rPr lang="en-US" sz="1600" dirty="0">
                <a:solidFill>
                  <a:schemeClr val="tx1"/>
                </a:solidFill>
              </a:rPr>
              <a:t>Then, we will use CORREL function to calculate correlation coefficients between movie budgets and gross earnings.</a:t>
            </a:r>
          </a:p>
          <a:p>
            <a:pPr>
              <a:buFont typeface="Wingdings" panose="05000000000000000000" pitchFamily="2" charset="2"/>
              <a:buChar char="q"/>
            </a:pPr>
            <a:r>
              <a:rPr lang="en-US" sz="1600" dirty="0">
                <a:solidFill>
                  <a:schemeClr val="tx1"/>
                </a:solidFill>
              </a:rPr>
              <a:t>Using MAX function we will get highest profit margin.</a:t>
            </a:r>
          </a:p>
          <a:p>
            <a:pPr>
              <a:buFont typeface="Wingdings" panose="05000000000000000000" pitchFamily="2" charset="2"/>
              <a:buChar char="q"/>
            </a:pPr>
            <a:r>
              <a:rPr lang="en-US" sz="1600" dirty="0">
                <a:solidFill>
                  <a:schemeClr val="tx1"/>
                </a:solidFill>
              </a:rPr>
              <a:t>Formulas -</a:t>
            </a:r>
          </a:p>
          <a:p>
            <a:pPr>
              <a:buFont typeface="Wingdings" panose="05000000000000000000" pitchFamily="2" charset="2"/>
              <a:buChar char="q"/>
            </a:pPr>
            <a:r>
              <a:rPr lang="en-US" sz="1600" dirty="0">
                <a:solidFill>
                  <a:schemeClr val="tx1"/>
                </a:solidFill>
              </a:rPr>
              <a:t>Correlation : =CORREL('[</a:t>
            </a:r>
            <a:r>
              <a:rPr lang="en-US" sz="1600" dirty="0" err="1">
                <a:solidFill>
                  <a:schemeClr val="tx1"/>
                </a:solidFill>
              </a:rPr>
              <a:t>imdb</a:t>
            </a:r>
            <a:r>
              <a:rPr lang="en-US" sz="1600" dirty="0">
                <a:solidFill>
                  <a:schemeClr val="tx1"/>
                </a:solidFill>
              </a:rPr>
              <a:t> movies cleaned]</a:t>
            </a:r>
            <a:r>
              <a:rPr lang="en-US" sz="1600" dirty="0" err="1">
                <a:solidFill>
                  <a:schemeClr val="tx1"/>
                </a:solidFill>
              </a:rPr>
              <a:t>IMDB_Movies_Cleaned'!D:D</a:t>
            </a:r>
            <a:r>
              <a:rPr lang="en-US" sz="1600" dirty="0">
                <a:solidFill>
                  <a:schemeClr val="tx1"/>
                </a:solidFill>
              </a:rPr>
              <a:t>, '[</a:t>
            </a:r>
            <a:r>
              <a:rPr lang="en-US" sz="1600" dirty="0" err="1">
                <a:solidFill>
                  <a:schemeClr val="tx1"/>
                </a:solidFill>
              </a:rPr>
              <a:t>imdb</a:t>
            </a:r>
            <a:r>
              <a:rPr lang="en-US" sz="1600" dirty="0">
                <a:solidFill>
                  <a:schemeClr val="tx1"/>
                </a:solidFill>
              </a:rPr>
              <a:t> movies cleaned]</a:t>
            </a:r>
            <a:r>
              <a:rPr lang="en-US" sz="1600" dirty="0" err="1">
                <a:solidFill>
                  <a:schemeClr val="tx1"/>
                </a:solidFill>
              </a:rPr>
              <a:t>IMDB_Movies_Cleaned'!L:L</a:t>
            </a:r>
            <a:r>
              <a:rPr lang="en-US" sz="1600" dirty="0">
                <a:solidFill>
                  <a:schemeClr val="tx1"/>
                </a:solidFill>
              </a:rPr>
              <a:t>)</a:t>
            </a:r>
          </a:p>
          <a:p>
            <a:pPr>
              <a:buFont typeface="Wingdings" panose="05000000000000000000" pitchFamily="2" charset="2"/>
              <a:buChar char="q"/>
            </a:pPr>
            <a:r>
              <a:rPr lang="en-US" sz="1600" dirty="0">
                <a:solidFill>
                  <a:schemeClr val="tx1"/>
                </a:solidFill>
              </a:rPr>
              <a:t>Max: =Max(C:C)</a:t>
            </a:r>
          </a:p>
          <a:p>
            <a:pPr marL="0" indent="0">
              <a:buNone/>
            </a:pPr>
            <a:endParaRPr lang="en-US" sz="1600" dirty="0">
              <a:solidFill>
                <a:schemeClr val="tx1"/>
              </a:solidFill>
            </a:endParaRPr>
          </a:p>
        </p:txBody>
      </p:sp>
    </p:spTree>
    <p:extLst>
      <p:ext uri="{BB962C8B-B14F-4D97-AF65-F5344CB8AC3E}">
        <p14:creationId xmlns:p14="http://schemas.microsoft.com/office/powerpoint/2010/main" val="4148229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039F0-98CE-3CE2-46BD-E58C52EFDD1E}"/>
              </a:ext>
            </a:extLst>
          </p:cNvPr>
          <p:cNvSpPr>
            <a:spLocks noGrp="1"/>
          </p:cNvSpPr>
          <p:nvPr>
            <p:ph type="title"/>
          </p:nvPr>
        </p:nvSpPr>
        <p:spPr/>
        <p:txBody>
          <a:bodyPr/>
          <a:lstStyle/>
          <a:p>
            <a:pPr algn="ctr"/>
            <a:r>
              <a:rPr lang="en-US" dirty="0"/>
              <a:t>Budget Analysis</a:t>
            </a:r>
            <a:endParaRPr lang="en-IN" dirty="0"/>
          </a:p>
        </p:txBody>
      </p:sp>
      <p:sp>
        <p:nvSpPr>
          <p:cNvPr id="3" name="Content Placeholder 2">
            <a:extLst>
              <a:ext uri="{FF2B5EF4-FFF2-40B4-BE49-F238E27FC236}">
                <a16:creationId xmlns:a16="http://schemas.microsoft.com/office/drawing/2014/main" id="{CC371B46-ECD1-057E-622B-843F98CD751A}"/>
              </a:ext>
            </a:extLst>
          </p:cNvPr>
          <p:cNvSpPr>
            <a:spLocks noGrp="1"/>
          </p:cNvSpPr>
          <p:nvPr>
            <p:ph idx="1"/>
          </p:nvPr>
        </p:nvSpPr>
        <p:spPr/>
        <p:txBody>
          <a:bodyPr/>
          <a:lstStyle/>
          <a:p>
            <a:r>
              <a:rPr lang="en-US" dirty="0"/>
              <a:t>Result -</a:t>
            </a:r>
            <a:endParaRPr lang="en-IN" dirty="0"/>
          </a:p>
        </p:txBody>
      </p:sp>
      <p:pic>
        <p:nvPicPr>
          <p:cNvPr id="5" name="Picture 4">
            <a:extLst>
              <a:ext uri="{FF2B5EF4-FFF2-40B4-BE49-F238E27FC236}">
                <a16:creationId xmlns:a16="http://schemas.microsoft.com/office/drawing/2014/main" id="{4B74912A-CD34-E789-4D40-2ECEFC8F1941}"/>
              </a:ext>
            </a:extLst>
          </p:cNvPr>
          <p:cNvPicPr>
            <a:picLocks noChangeAspect="1"/>
          </p:cNvPicPr>
          <p:nvPr/>
        </p:nvPicPr>
        <p:blipFill>
          <a:blip r:embed="rId2"/>
          <a:stretch>
            <a:fillRect/>
          </a:stretch>
        </p:blipFill>
        <p:spPr>
          <a:xfrm>
            <a:off x="4760028" y="2680865"/>
            <a:ext cx="2198054" cy="525321"/>
          </a:xfrm>
          <a:prstGeom prst="rect">
            <a:avLst/>
          </a:prstGeom>
        </p:spPr>
      </p:pic>
      <p:pic>
        <p:nvPicPr>
          <p:cNvPr id="9" name="Picture 8">
            <a:extLst>
              <a:ext uri="{FF2B5EF4-FFF2-40B4-BE49-F238E27FC236}">
                <a16:creationId xmlns:a16="http://schemas.microsoft.com/office/drawing/2014/main" id="{335F1AE4-5E47-BF61-C5BC-39740C998F58}"/>
              </a:ext>
            </a:extLst>
          </p:cNvPr>
          <p:cNvPicPr>
            <a:picLocks noChangeAspect="1"/>
          </p:cNvPicPr>
          <p:nvPr/>
        </p:nvPicPr>
        <p:blipFill>
          <a:blip r:embed="rId3"/>
          <a:stretch>
            <a:fillRect/>
          </a:stretch>
        </p:blipFill>
        <p:spPr>
          <a:xfrm>
            <a:off x="4268706" y="4175689"/>
            <a:ext cx="3221047" cy="525321"/>
          </a:xfrm>
          <a:prstGeom prst="rect">
            <a:avLst/>
          </a:prstGeom>
        </p:spPr>
      </p:pic>
    </p:spTree>
    <p:extLst>
      <p:ext uri="{BB962C8B-B14F-4D97-AF65-F5344CB8AC3E}">
        <p14:creationId xmlns:p14="http://schemas.microsoft.com/office/powerpoint/2010/main" val="425502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B6FFF-7BE6-CBF8-E66B-726808861EB7}"/>
              </a:ext>
            </a:extLst>
          </p:cNvPr>
          <p:cNvSpPr>
            <a:spLocks noGrp="1"/>
          </p:cNvSpPr>
          <p:nvPr>
            <p:ph type="title"/>
          </p:nvPr>
        </p:nvSpPr>
        <p:spPr/>
        <p:txBody>
          <a:bodyPr/>
          <a:lstStyle/>
          <a:p>
            <a:r>
              <a:rPr lang="en-US" dirty="0"/>
              <a:t>Insights/Conclusion</a:t>
            </a:r>
            <a:endParaRPr lang="en-IN" dirty="0"/>
          </a:p>
        </p:txBody>
      </p:sp>
      <p:sp>
        <p:nvSpPr>
          <p:cNvPr id="3" name="Content Placeholder 2">
            <a:extLst>
              <a:ext uri="{FF2B5EF4-FFF2-40B4-BE49-F238E27FC236}">
                <a16:creationId xmlns:a16="http://schemas.microsoft.com/office/drawing/2014/main" id="{4B58C7BF-536B-5B9A-D128-2DABE6FFD541}"/>
              </a:ext>
            </a:extLst>
          </p:cNvPr>
          <p:cNvSpPr>
            <a:spLocks noGrp="1"/>
          </p:cNvSpPr>
          <p:nvPr>
            <p:ph idx="1"/>
          </p:nvPr>
        </p:nvSpPr>
        <p:spPr/>
        <p:txBody>
          <a:bodyPr/>
          <a:lstStyle/>
          <a:p>
            <a:pPr algn="l"/>
            <a:endParaRPr lang="en-IN" sz="1800" b="0" i="0" u="none" strike="noStrike" baseline="0" dirty="0">
              <a:solidFill>
                <a:srgbClr val="000000"/>
              </a:solidFill>
              <a:latin typeface="Calibri" panose="020F0502020204030204" pitchFamily="34" charset="0"/>
            </a:endParaRPr>
          </a:p>
          <a:p>
            <a:endParaRPr lang="en-IN" sz="1800" b="0" i="0" u="none" strike="noStrike" baseline="0" dirty="0">
              <a:latin typeface="Calibri" panose="020F0502020204030204" pitchFamily="34" charset="0"/>
            </a:endParaRPr>
          </a:p>
          <a:p>
            <a:pPr marL="342900" indent="-342900">
              <a:buFont typeface="+mj-lt"/>
              <a:buAutoNum type="arabicPeriod"/>
            </a:pPr>
            <a:r>
              <a:rPr lang="en-US" sz="1800" b="0" i="0" u="none" strike="noStrike" baseline="0" dirty="0">
                <a:latin typeface="Calibri" panose="020F0502020204030204" pitchFamily="34" charset="0"/>
              </a:rPr>
              <a:t>Most Common Genre is Drama</a:t>
            </a:r>
          </a:p>
          <a:p>
            <a:pPr marL="342900" indent="-342900">
              <a:buFont typeface="+mj-lt"/>
              <a:buAutoNum type="arabicPeriod"/>
            </a:pPr>
            <a:r>
              <a:rPr lang="en-IN" sz="1800" b="0" i="0" u="none" strike="noStrike" baseline="0" dirty="0">
                <a:latin typeface="Calibri" panose="020F0502020204030204" pitchFamily="34" charset="0"/>
              </a:rPr>
              <a:t>Most Common Language is  English</a:t>
            </a:r>
          </a:p>
          <a:p>
            <a:pPr marL="342900" indent="-342900">
              <a:buFont typeface="+mj-lt"/>
              <a:buAutoNum type="arabicPeriod"/>
            </a:pPr>
            <a:r>
              <a:rPr lang="en-US" sz="1800" b="0" i="0" u="none" strike="noStrike" baseline="0" dirty="0">
                <a:latin typeface="Calibri" panose="020F0502020204030204" pitchFamily="34" charset="0"/>
              </a:rPr>
              <a:t>Top Directors are </a:t>
            </a:r>
            <a:r>
              <a:rPr lang="en-US" sz="1800" b="1" i="0" u="none" strike="noStrike" baseline="0" dirty="0">
                <a:latin typeface="Calibri" panose="020F0502020204030204" pitchFamily="34" charset="0"/>
              </a:rPr>
              <a:t>Charles Chaplin </a:t>
            </a:r>
            <a:r>
              <a:rPr lang="en-US" sz="1800" b="0" i="0" u="none" strike="noStrike" baseline="0" dirty="0">
                <a:latin typeface="Calibri" panose="020F0502020204030204" pitchFamily="34" charset="0"/>
              </a:rPr>
              <a:t>and </a:t>
            </a:r>
            <a:r>
              <a:rPr lang="en-US" sz="1800" b="1" i="0" u="none" strike="noStrike" baseline="0" dirty="0">
                <a:latin typeface="Calibri" panose="020F0502020204030204" pitchFamily="34" charset="0"/>
              </a:rPr>
              <a:t>Tony Kaye</a:t>
            </a:r>
          </a:p>
          <a:p>
            <a:pPr marL="342900" indent="-342900">
              <a:buFont typeface="+mj-lt"/>
              <a:buAutoNum type="arabicPeriod"/>
            </a:pPr>
            <a:r>
              <a:rPr lang="en-US" sz="1800" b="0" i="0" u="none" strike="noStrike" baseline="0" dirty="0">
                <a:latin typeface="Calibri" panose="020F0502020204030204" pitchFamily="34" charset="0"/>
              </a:rPr>
              <a:t>Movies with Highest Profit Margin is </a:t>
            </a:r>
            <a:r>
              <a:rPr lang="en-US" sz="1800" b="1" i="0" u="none" strike="noStrike" baseline="0" dirty="0">
                <a:latin typeface="Calibri" panose="020F0502020204030204" pitchFamily="34" charset="0"/>
              </a:rPr>
              <a:t>Avatar</a:t>
            </a:r>
            <a:br>
              <a:rPr lang="en-US" sz="1800" b="1" i="0" u="none" strike="noStrike" baseline="0" dirty="0">
                <a:latin typeface="Calibri" panose="020F0502020204030204" pitchFamily="34" charset="0"/>
              </a:rPr>
            </a:br>
            <a:endParaRPr lang="en-US" sz="1800" b="1" i="0" u="none" strike="noStrike" baseline="0" dirty="0">
              <a:latin typeface="Calibri" panose="020F0502020204030204" pitchFamily="34" charset="0"/>
            </a:endParaRPr>
          </a:p>
          <a:p>
            <a:pPr marL="0" indent="0">
              <a:buNone/>
            </a:pPr>
            <a:r>
              <a:rPr lang="en-US" sz="1800" b="1" dirty="0">
                <a:latin typeface="Calibri" panose="020F0502020204030204" pitchFamily="34" charset="0"/>
              </a:rPr>
              <a:t>Google drive link for Excel sheet –</a:t>
            </a:r>
          </a:p>
          <a:p>
            <a:pPr marL="0" indent="0">
              <a:buNone/>
            </a:pPr>
            <a:r>
              <a:rPr lang="en-US" sz="1800" b="1" dirty="0">
                <a:latin typeface="Calibri" panose="020F0502020204030204" pitchFamily="34" charset="0"/>
                <a:hlinkClick r:id="rId2"/>
              </a:rPr>
              <a:t>https://docs.google.com/spreadsheets/d/19EF9tsH8ExaAtYUOeem00qrjdQC5kvBd/edit?usp=drive_link&amp;ouid=109013092337571372406&amp;rtpof=true&amp;sd=true</a:t>
            </a:r>
            <a:endParaRPr lang="en-US" sz="1800" b="1" dirty="0">
              <a:latin typeface="Calibri" panose="020F0502020204030204" pitchFamily="34" charset="0"/>
            </a:endParaRPr>
          </a:p>
          <a:p>
            <a:pPr marL="0" indent="0">
              <a:buNone/>
            </a:pPr>
            <a:endParaRPr lang="en-US" sz="1800" b="1" i="0" u="none" strike="noStrike" baseline="0" dirty="0">
              <a:latin typeface="Calibri" panose="020F0502020204030204" pitchFamily="34" charset="0"/>
            </a:endParaRPr>
          </a:p>
          <a:p>
            <a:pPr marL="0" indent="0">
              <a:buNone/>
            </a:pPr>
            <a:endParaRPr lang="en-US" sz="1800" b="1" dirty="0">
              <a:latin typeface="Calibri" panose="020F0502020204030204" pitchFamily="34" charset="0"/>
            </a:endParaRPr>
          </a:p>
          <a:p>
            <a:pPr marL="0" indent="0">
              <a:buNone/>
            </a:pPr>
            <a:endParaRPr lang="en-US" sz="1800" b="1" i="0" u="none" strike="noStrike" baseline="0" dirty="0">
              <a:latin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1036944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D7F81-F127-9C2C-8231-AED1311DBF59}"/>
              </a:ext>
            </a:extLst>
          </p:cNvPr>
          <p:cNvSpPr>
            <a:spLocks noGrp="1"/>
          </p:cNvSpPr>
          <p:nvPr>
            <p:ph type="title"/>
          </p:nvPr>
        </p:nvSpPr>
        <p:spPr/>
        <p:txBody>
          <a:bodyPr/>
          <a:lstStyle/>
          <a:p>
            <a:r>
              <a:rPr lang="en-US" dirty="0"/>
              <a:t>Project Description</a:t>
            </a:r>
            <a:endParaRPr lang="en-IN" dirty="0"/>
          </a:p>
        </p:txBody>
      </p:sp>
      <p:sp>
        <p:nvSpPr>
          <p:cNvPr id="3" name="Content Placeholder 2">
            <a:extLst>
              <a:ext uri="{FF2B5EF4-FFF2-40B4-BE49-F238E27FC236}">
                <a16:creationId xmlns:a16="http://schemas.microsoft.com/office/drawing/2014/main" id="{B0679454-F13D-C293-40AD-703EF68A6ED3}"/>
              </a:ext>
            </a:extLst>
          </p:cNvPr>
          <p:cNvSpPr>
            <a:spLocks noGrp="1"/>
          </p:cNvSpPr>
          <p:nvPr>
            <p:ph idx="1"/>
          </p:nvPr>
        </p:nvSpPr>
        <p:spPr>
          <a:xfrm>
            <a:off x="1097280" y="2054079"/>
            <a:ext cx="10058400" cy="4023360"/>
          </a:xfrm>
        </p:spPr>
        <p:txBody>
          <a:bodyPr/>
          <a:lstStyle/>
          <a:p>
            <a:r>
              <a:rPr lang="en-US" dirty="0"/>
              <a:t>We are given a dataset which is related to IMDB Movies. The problem to investigate is that: "What factors influence the success of a movie on IMDB?" </a:t>
            </a:r>
          </a:p>
          <a:p>
            <a:r>
              <a:rPr lang="en-US" dirty="0"/>
              <a:t>The impact of this problem is significant for movie producers, directors, and investors who want to understand what makes a movie successful to make informed decisions in their future projects. The project is about finding out valuable insights that can help to make informed decisions.</a:t>
            </a:r>
          </a:p>
          <a:p>
            <a:endParaRPr lang="en-US" dirty="0"/>
          </a:p>
        </p:txBody>
      </p:sp>
    </p:spTree>
    <p:extLst>
      <p:ext uri="{BB962C8B-B14F-4D97-AF65-F5344CB8AC3E}">
        <p14:creationId xmlns:p14="http://schemas.microsoft.com/office/powerpoint/2010/main" val="1529774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24CAE-6496-75F2-FFDB-8096BD889425}"/>
              </a:ext>
            </a:extLst>
          </p:cNvPr>
          <p:cNvSpPr>
            <a:spLocks noGrp="1"/>
          </p:cNvSpPr>
          <p:nvPr>
            <p:ph type="title"/>
          </p:nvPr>
        </p:nvSpPr>
        <p:spPr/>
        <p:txBody>
          <a:bodyPr/>
          <a:lstStyle/>
          <a:p>
            <a:r>
              <a:rPr lang="en-US" dirty="0"/>
              <a:t>Tasks</a:t>
            </a:r>
            <a:endParaRPr lang="en-IN" dirty="0"/>
          </a:p>
        </p:txBody>
      </p:sp>
      <p:sp>
        <p:nvSpPr>
          <p:cNvPr id="3" name="Content Placeholder 2">
            <a:extLst>
              <a:ext uri="{FF2B5EF4-FFF2-40B4-BE49-F238E27FC236}">
                <a16:creationId xmlns:a16="http://schemas.microsoft.com/office/drawing/2014/main" id="{EEFF303B-1496-8FCA-2491-B535C8F74787}"/>
              </a:ext>
            </a:extLst>
          </p:cNvPr>
          <p:cNvSpPr>
            <a:spLocks noGrp="1"/>
          </p:cNvSpPr>
          <p:nvPr>
            <p:ph idx="1"/>
          </p:nvPr>
        </p:nvSpPr>
        <p:spPr>
          <a:xfrm>
            <a:off x="1097280" y="2140512"/>
            <a:ext cx="9088640" cy="3808876"/>
          </a:xfrm>
        </p:spPr>
        <p:txBody>
          <a:bodyPr>
            <a:normAutofit fontScale="55000" lnSpcReduction="20000"/>
          </a:bodyPr>
          <a:lstStyle/>
          <a:p>
            <a:r>
              <a:rPr lang="en-US" sz="3300" dirty="0"/>
              <a:t>SQL Tasks to be performed – </a:t>
            </a:r>
            <a:br>
              <a:rPr lang="en-US" sz="3300" dirty="0"/>
            </a:br>
            <a:endParaRPr lang="en-US" sz="3300" dirty="0"/>
          </a:p>
          <a:p>
            <a:pPr>
              <a:buFont typeface="+mj-lt"/>
              <a:buAutoNum type="alphaUcPeriod"/>
            </a:pPr>
            <a:r>
              <a:rPr lang="en-US" sz="3300" dirty="0"/>
              <a:t> Movie Genre Analysis</a:t>
            </a:r>
          </a:p>
          <a:p>
            <a:pPr>
              <a:buFont typeface="+mj-lt"/>
              <a:buAutoNum type="alphaUcPeriod"/>
            </a:pPr>
            <a:r>
              <a:rPr lang="en-US" sz="3300" dirty="0"/>
              <a:t> Movie Duration Analysis</a:t>
            </a:r>
          </a:p>
          <a:p>
            <a:pPr>
              <a:buFont typeface="+mj-lt"/>
              <a:buAutoNum type="alphaUcPeriod"/>
            </a:pPr>
            <a:r>
              <a:rPr lang="en-US" sz="3300" dirty="0"/>
              <a:t> Language Analysis</a:t>
            </a:r>
          </a:p>
          <a:p>
            <a:pPr>
              <a:buFont typeface="+mj-lt"/>
              <a:buAutoNum type="alphaUcPeriod"/>
            </a:pPr>
            <a:r>
              <a:rPr lang="en-US" sz="3300" dirty="0"/>
              <a:t> Director Analysis</a:t>
            </a:r>
          </a:p>
          <a:p>
            <a:pPr>
              <a:buFont typeface="+mj-lt"/>
              <a:buAutoNum type="alphaUcPeriod"/>
            </a:pPr>
            <a:r>
              <a:rPr lang="en-US" sz="3300" dirty="0"/>
              <a:t> Budget Analysis</a:t>
            </a:r>
          </a:p>
          <a:p>
            <a:pPr marL="0" indent="0">
              <a:buNone/>
            </a:pPr>
            <a:endParaRPr lang="en-US" sz="3300" dirty="0"/>
          </a:p>
          <a:p>
            <a:pPr marL="0" indent="0">
              <a:buNone/>
            </a:pPr>
            <a:r>
              <a:rPr lang="en-US" sz="3300" dirty="0"/>
              <a:t>Software used :-</a:t>
            </a:r>
          </a:p>
          <a:p>
            <a:pPr marL="0" indent="0">
              <a:buNone/>
            </a:pPr>
            <a:r>
              <a:rPr lang="en-US" sz="3300" dirty="0"/>
              <a:t>Microsoft Excel 2021</a:t>
            </a:r>
            <a:br>
              <a:rPr lang="en-US" dirty="0"/>
            </a:br>
            <a:br>
              <a:rPr lang="en-US" dirty="0"/>
            </a:br>
            <a:br>
              <a:rPr lang="en-US" dirty="0"/>
            </a:br>
            <a:endParaRPr lang="en-IN" dirty="0"/>
          </a:p>
        </p:txBody>
      </p:sp>
    </p:spTree>
    <p:extLst>
      <p:ext uri="{BB962C8B-B14F-4D97-AF65-F5344CB8AC3E}">
        <p14:creationId xmlns:p14="http://schemas.microsoft.com/office/powerpoint/2010/main" val="4162815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24CAE-6496-75F2-FFDB-8096BD889425}"/>
              </a:ext>
            </a:extLst>
          </p:cNvPr>
          <p:cNvSpPr>
            <a:spLocks noGrp="1"/>
          </p:cNvSpPr>
          <p:nvPr>
            <p:ph type="title"/>
          </p:nvPr>
        </p:nvSpPr>
        <p:spPr/>
        <p:txBody>
          <a:bodyPr/>
          <a:lstStyle/>
          <a:p>
            <a:r>
              <a:rPr lang="en-US" dirty="0"/>
              <a:t>Approach</a:t>
            </a:r>
            <a:endParaRPr lang="en-IN" dirty="0"/>
          </a:p>
        </p:txBody>
      </p:sp>
      <p:sp>
        <p:nvSpPr>
          <p:cNvPr id="3" name="Content Placeholder 2">
            <a:extLst>
              <a:ext uri="{FF2B5EF4-FFF2-40B4-BE49-F238E27FC236}">
                <a16:creationId xmlns:a16="http://schemas.microsoft.com/office/drawing/2014/main" id="{EEFF303B-1496-8FCA-2491-B535C8F74787}"/>
              </a:ext>
            </a:extLst>
          </p:cNvPr>
          <p:cNvSpPr>
            <a:spLocks noGrp="1"/>
          </p:cNvSpPr>
          <p:nvPr>
            <p:ph idx="1"/>
          </p:nvPr>
        </p:nvSpPr>
        <p:spPr>
          <a:xfrm>
            <a:off x="1097280" y="2140511"/>
            <a:ext cx="9088640" cy="4202415"/>
          </a:xfrm>
        </p:spPr>
        <p:txBody>
          <a:bodyPr>
            <a:normAutofit fontScale="92500" lnSpcReduction="10000"/>
          </a:bodyPr>
          <a:lstStyle/>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To achieve our project goals, we'll start by downloading and familiarizing ourselves with the dataset. Once we have the data, we'll clean it up by removing any null values and deleting unnecessary columns.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Then after data cleaning, we'll dive into the data analysis using Excel. This will involve manipulating the data to extract key information, calculating various statistics, and visualizing relationships between different variables. We'll use Excel functions and charts to find the answers we need.</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Finally, based on our analysis, we will create comprehensive reports to present our findings and insights.</a:t>
            </a:r>
          </a:p>
          <a:p>
            <a:pPr marL="0" indent="0">
              <a:buNone/>
            </a:pPr>
            <a:br>
              <a:rPr lang="en-US" dirty="0"/>
            </a:br>
            <a:br>
              <a:rPr lang="en-US" dirty="0"/>
            </a:br>
            <a:br>
              <a:rPr lang="en-US" dirty="0"/>
            </a:br>
            <a:endParaRPr lang="en-IN" dirty="0"/>
          </a:p>
        </p:txBody>
      </p:sp>
    </p:spTree>
    <p:extLst>
      <p:ext uri="{BB962C8B-B14F-4D97-AF65-F5344CB8AC3E}">
        <p14:creationId xmlns:p14="http://schemas.microsoft.com/office/powerpoint/2010/main" val="1937030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5CA8-72BA-7074-7B63-64FB88B4A35F}"/>
              </a:ext>
            </a:extLst>
          </p:cNvPr>
          <p:cNvSpPr>
            <a:spLocks noGrp="1"/>
          </p:cNvSpPr>
          <p:nvPr>
            <p:ph type="title"/>
          </p:nvPr>
        </p:nvSpPr>
        <p:spPr/>
        <p:txBody>
          <a:bodyPr/>
          <a:lstStyle/>
          <a:p>
            <a:pPr algn="ctr"/>
            <a:r>
              <a:rPr lang="en-US" dirty="0"/>
              <a:t>Movie Genre Analysis</a:t>
            </a:r>
            <a:endParaRPr lang="en-IN" dirty="0"/>
          </a:p>
        </p:txBody>
      </p:sp>
      <p:sp>
        <p:nvSpPr>
          <p:cNvPr id="3" name="Content Placeholder 2">
            <a:extLst>
              <a:ext uri="{FF2B5EF4-FFF2-40B4-BE49-F238E27FC236}">
                <a16:creationId xmlns:a16="http://schemas.microsoft.com/office/drawing/2014/main" id="{37812BB9-39B5-8894-B2C7-E9264F697DE4}"/>
              </a:ext>
            </a:extLst>
          </p:cNvPr>
          <p:cNvSpPr>
            <a:spLocks noGrp="1"/>
          </p:cNvSpPr>
          <p:nvPr>
            <p:ph idx="1"/>
          </p:nvPr>
        </p:nvSpPr>
        <p:spPr>
          <a:xfrm>
            <a:off x="685802" y="1967696"/>
            <a:ext cx="10469878" cy="4305088"/>
          </a:xfrm>
        </p:spPr>
        <p:txBody>
          <a:bodyPr>
            <a:normAutofit lnSpcReduction="10000"/>
          </a:bodyPr>
          <a:lstStyle/>
          <a:p>
            <a:pPr marL="0" indent="0">
              <a:buNone/>
            </a:pPr>
            <a:r>
              <a:rPr lang="en-US" sz="1600" b="0" i="0" dirty="0">
                <a:solidFill>
                  <a:schemeClr val="tx1"/>
                </a:solidFill>
                <a:effectLst/>
                <a:highlight>
                  <a:srgbClr val="FFFFFF"/>
                </a:highlight>
              </a:rPr>
              <a:t>Task : Determine the most common genres of movies in the dataset. Then, for each genre, calculate descriptive statistics (mean, median, mode, range, variance, standard deviation) of the IMDB scores.</a:t>
            </a:r>
          </a:p>
          <a:p>
            <a:pPr marL="342900" lvl="0" indent="-342900">
              <a:lnSpc>
                <a:spcPct val="107000"/>
              </a:lnSpc>
              <a:buFont typeface="Symbol" panose="05050102010706020507" pitchFamily="18" charset="2"/>
              <a:buChar char=""/>
            </a:pPr>
            <a:r>
              <a:rPr lang="en-US" sz="1600" dirty="0">
                <a:solidFill>
                  <a:schemeClr val="tx1"/>
                </a:solidFill>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First step involves cleaning the data.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Columns like color,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director_facebook_likes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actor_3_facebook_likes, actor_2_name, actor_1_facebook_likes,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cast_total_facebook_likes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actor_3_name,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facenumber_in_poster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plot_keywords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movie_imdb_link</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content_rating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actor_2_facebook_likes,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aspect_ratio</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movie_facebook_likes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are irrelevant data. It needs to be dropped.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Now we need to remove the rows which contains null values. Then we need to remove duplicates from dataset.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will then we will separate multiple genres and use COUNTIF function to count the number of movies for each genre.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Then we will use Excel's functions like AVERAGE, MEDIAN, MODE, MAX, MIN, VAR, and STDEV to calculate descriptive statistics.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73395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039F0-98CE-3CE2-46BD-E58C52EFDD1E}"/>
              </a:ext>
            </a:extLst>
          </p:cNvPr>
          <p:cNvSpPr>
            <a:spLocks noGrp="1"/>
          </p:cNvSpPr>
          <p:nvPr>
            <p:ph type="title"/>
          </p:nvPr>
        </p:nvSpPr>
        <p:spPr/>
        <p:txBody>
          <a:bodyPr/>
          <a:lstStyle/>
          <a:p>
            <a:pPr algn="ctr"/>
            <a:r>
              <a:rPr lang="en-US" dirty="0"/>
              <a:t>Movie Genre Analysis</a:t>
            </a:r>
            <a:endParaRPr lang="en-IN" dirty="0"/>
          </a:p>
        </p:txBody>
      </p:sp>
      <p:sp>
        <p:nvSpPr>
          <p:cNvPr id="3" name="Content Placeholder 2">
            <a:extLst>
              <a:ext uri="{FF2B5EF4-FFF2-40B4-BE49-F238E27FC236}">
                <a16:creationId xmlns:a16="http://schemas.microsoft.com/office/drawing/2014/main" id="{CC371B46-ECD1-057E-622B-843F98CD751A}"/>
              </a:ext>
            </a:extLst>
          </p:cNvPr>
          <p:cNvSpPr>
            <a:spLocks noGrp="1"/>
          </p:cNvSpPr>
          <p:nvPr>
            <p:ph idx="1"/>
          </p:nvPr>
        </p:nvSpPr>
        <p:spPr/>
        <p:txBody>
          <a:bodyPr>
            <a:normAutofit/>
          </a:bodyPr>
          <a:lstStyle/>
          <a:p>
            <a:r>
              <a:rPr lang="en-US" dirty="0"/>
              <a:t>Formulas used-</a:t>
            </a:r>
          </a:p>
          <a:p>
            <a:pPr marL="342900" indent="-342900">
              <a:buFont typeface="+mj-lt"/>
              <a:buAutoNum type="arabicPeriod"/>
            </a:pPr>
            <a:r>
              <a:rPr lang="en-IN" sz="1600" dirty="0"/>
              <a:t>Count : =COUNTIF($A$2:$A$3849, A2) </a:t>
            </a:r>
          </a:p>
          <a:p>
            <a:pPr marL="342900" indent="-342900">
              <a:buFont typeface="+mj-lt"/>
              <a:buAutoNum type="arabicPeriod"/>
            </a:pPr>
            <a:r>
              <a:rPr lang="en-IN" sz="1600" dirty="0"/>
              <a:t>Mean : =AVERAGEIF(</a:t>
            </a:r>
            <a:r>
              <a:rPr lang="en-IN" sz="1600" dirty="0" err="1"/>
              <a:t>IMDB_Movies_Cleaned</a:t>
            </a:r>
            <a:r>
              <a:rPr lang="en-IN" sz="1600" dirty="0"/>
              <a:t>!$E$2:$E$3849, A2, </a:t>
            </a:r>
            <a:r>
              <a:rPr lang="en-IN" sz="1600" dirty="0" err="1"/>
              <a:t>IMDB_Movies_Cleaned</a:t>
            </a:r>
            <a:r>
              <a:rPr lang="en-IN" sz="1600" dirty="0"/>
              <a:t>!$N$2:$N$3849)</a:t>
            </a:r>
          </a:p>
          <a:p>
            <a:pPr marL="342900" indent="-342900">
              <a:buFont typeface="+mj-lt"/>
              <a:buAutoNum type="arabicPeriod"/>
            </a:pPr>
            <a:r>
              <a:rPr lang="en-IN" sz="1600" dirty="0"/>
              <a:t>Median: =MEDIAN(IF(</a:t>
            </a:r>
            <a:r>
              <a:rPr lang="en-IN" sz="1600" dirty="0" err="1"/>
              <a:t>IMDB_Movies_Cleaned</a:t>
            </a:r>
            <a:r>
              <a:rPr lang="en-IN" sz="1600" dirty="0"/>
              <a:t>!$E$2:$E$3849=A2, </a:t>
            </a:r>
            <a:r>
              <a:rPr lang="en-IN" sz="1600" dirty="0" err="1"/>
              <a:t>IMDB_Movies_Cleaned</a:t>
            </a:r>
            <a:r>
              <a:rPr lang="en-IN" sz="1600" dirty="0"/>
              <a:t>!$N$2:$N$3849))</a:t>
            </a:r>
          </a:p>
          <a:p>
            <a:pPr marL="342900" indent="-342900">
              <a:buFont typeface="+mj-lt"/>
              <a:buAutoNum type="arabicPeriod"/>
            </a:pPr>
            <a:r>
              <a:rPr lang="en-IN" sz="1600" dirty="0"/>
              <a:t>Mode: =MODE.SNGL(IF(</a:t>
            </a:r>
            <a:r>
              <a:rPr lang="en-IN" sz="1600" dirty="0" err="1"/>
              <a:t>IMDB_Movies_Cleaned</a:t>
            </a:r>
            <a:r>
              <a:rPr lang="en-IN" sz="1600" dirty="0"/>
              <a:t>!$E$2:$E$3849=A2, </a:t>
            </a:r>
            <a:r>
              <a:rPr lang="en-IN" sz="1600" dirty="0" err="1"/>
              <a:t>IMDB_Movies_Cleaned</a:t>
            </a:r>
            <a:r>
              <a:rPr lang="en-IN" sz="1600" dirty="0"/>
              <a:t>!$N$2:$N$3849))</a:t>
            </a:r>
          </a:p>
          <a:p>
            <a:pPr marL="342900" indent="-342900">
              <a:buFont typeface="+mj-lt"/>
              <a:buAutoNum type="arabicPeriod"/>
            </a:pPr>
            <a:r>
              <a:rPr lang="en-IN" sz="1600" dirty="0"/>
              <a:t>Max: =MAX(IF(</a:t>
            </a:r>
            <a:r>
              <a:rPr lang="en-IN" sz="1600" dirty="0" err="1"/>
              <a:t>IMDB_Movies_Cleaned</a:t>
            </a:r>
            <a:r>
              <a:rPr lang="en-IN" sz="1600" dirty="0"/>
              <a:t>!$E$2:$E$3849=A2, </a:t>
            </a:r>
            <a:r>
              <a:rPr lang="en-IN" sz="1600" dirty="0" err="1"/>
              <a:t>IMDB_Movies_Cleaned</a:t>
            </a:r>
            <a:r>
              <a:rPr lang="en-IN" sz="1600" dirty="0"/>
              <a:t>!$N$2:$N$3849))</a:t>
            </a:r>
          </a:p>
          <a:p>
            <a:pPr marL="342900" indent="-342900">
              <a:buFont typeface="+mj-lt"/>
              <a:buAutoNum type="arabicPeriod"/>
            </a:pPr>
            <a:r>
              <a:rPr lang="en-IN" sz="1600" dirty="0"/>
              <a:t>Min: =MIN(IF(</a:t>
            </a:r>
            <a:r>
              <a:rPr lang="en-IN" sz="1600" dirty="0" err="1"/>
              <a:t>IMDB_Movies_Cleaned</a:t>
            </a:r>
            <a:r>
              <a:rPr lang="en-IN" sz="1600" dirty="0"/>
              <a:t>!$E$2:$E$3849=A2, </a:t>
            </a:r>
            <a:r>
              <a:rPr lang="en-IN" sz="1600" dirty="0" err="1"/>
              <a:t>IMDB_Movies_Cleaned</a:t>
            </a:r>
            <a:r>
              <a:rPr lang="en-IN" sz="1600" dirty="0"/>
              <a:t>!$N$2:$N$3849))</a:t>
            </a:r>
          </a:p>
          <a:p>
            <a:pPr marL="342900" indent="-342900">
              <a:buFont typeface="+mj-lt"/>
              <a:buAutoNum type="arabicPeriod"/>
            </a:pPr>
            <a:r>
              <a:rPr lang="en-IN" sz="1600" dirty="0"/>
              <a:t>Variance: =VAR.S(IF(</a:t>
            </a:r>
            <a:r>
              <a:rPr lang="en-IN" sz="1600" dirty="0" err="1"/>
              <a:t>IMDB_Movies_Cleaned</a:t>
            </a:r>
            <a:r>
              <a:rPr lang="en-IN" sz="1600" dirty="0"/>
              <a:t>!$E$2:$E$3849=A2, </a:t>
            </a:r>
            <a:r>
              <a:rPr lang="en-IN" sz="1600" dirty="0" err="1"/>
              <a:t>IMDB_Movies_Cleaned</a:t>
            </a:r>
            <a:r>
              <a:rPr lang="en-IN" sz="1600" dirty="0"/>
              <a:t>!$N$2:$N$3849))</a:t>
            </a:r>
          </a:p>
          <a:p>
            <a:pPr marL="342900" indent="-342900">
              <a:buFont typeface="+mj-lt"/>
              <a:buAutoNum type="arabicPeriod"/>
            </a:pPr>
            <a:r>
              <a:rPr lang="en-IN" sz="1600" dirty="0"/>
              <a:t>Standard Deviation: =STDEV.S(IF(</a:t>
            </a:r>
            <a:r>
              <a:rPr lang="en-IN" sz="1600" dirty="0" err="1"/>
              <a:t>IMDB_Movies_Cleaned</a:t>
            </a:r>
            <a:r>
              <a:rPr lang="en-IN" sz="1600" dirty="0"/>
              <a:t>!$E$2:$E$3849=A2, </a:t>
            </a:r>
            <a:r>
              <a:rPr lang="en-IN" sz="1600" dirty="0" err="1"/>
              <a:t>IMDB_Movies_Cleaned</a:t>
            </a:r>
            <a:r>
              <a:rPr lang="en-IN" sz="1600" dirty="0"/>
              <a:t>!$N$2:$N$3849)) </a:t>
            </a:r>
          </a:p>
        </p:txBody>
      </p:sp>
    </p:spTree>
    <p:extLst>
      <p:ext uri="{BB962C8B-B14F-4D97-AF65-F5344CB8AC3E}">
        <p14:creationId xmlns:p14="http://schemas.microsoft.com/office/powerpoint/2010/main" val="2099469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039F0-98CE-3CE2-46BD-E58C52EFDD1E}"/>
              </a:ext>
            </a:extLst>
          </p:cNvPr>
          <p:cNvSpPr>
            <a:spLocks noGrp="1"/>
          </p:cNvSpPr>
          <p:nvPr>
            <p:ph type="title"/>
          </p:nvPr>
        </p:nvSpPr>
        <p:spPr/>
        <p:txBody>
          <a:bodyPr/>
          <a:lstStyle/>
          <a:p>
            <a:pPr algn="ctr"/>
            <a:r>
              <a:rPr lang="en-US" dirty="0"/>
              <a:t>Movie Genre Analysis</a:t>
            </a:r>
            <a:endParaRPr lang="en-IN" dirty="0"/>
          </a:p>
        </p:txBody>
      </p:sp>
      <p:sp>
        <p:nvSpPr>
          <p:cNvPr id="3" name="Content Placeholder 2">
            <a:extLst>
              <a:ext uri="{FF2B5EF4-FFF2-40B4-BE49-F238E27FC236}">
                <a16:creationId xmlns:a16="http://schemas.microsoft.com/office/drawing/2014/main" id="{CC371B46-ECD1-057E-622B-843F98CD751A}"/>
              </a:ext>
            </a:extLst>
          </p:cNvPr>
          <p:cNvSpPr>
            <a:spLocks noGrp="1"/>
          </p:cNvSpPr>
          <p:nvPr>
            <p:ph idx="1"/>
          </p:nvPr>
        </p:nvSpPr>
        <p:spPr/>
        <p:txBody>
          <a:bodyPr/>
          <a:lstStyle/>
          <a:p>
            <a:r>
              <a:rPr lang="en-US" dirty="0"/>
              <a:t>Result -</a:t>
            </a:r>
            <a:endParaRPr lang="en-IN" dirty="0"/>
          </a:p>
        </p:txBody>
      </p:sp>
      <p:pic>
        <p:nvPicPr>
          <p:cNvPr id="6" name="Picture 5">
            <a:extLst>
              <a:ext uri="{FF2B5EF4-FFF2-40B4-BE49-F238E27FC236}">
                <a16:creationId xmlns:a16="http://schemas.microsoft.com/office/drawing/2014/main" id="{A9A3FCDF-CE29-1844-A939-A8E1623A5FB4}"/>
              </a:ext>
            </a:extLst>
          </p:cNvPr>
          <p:cNvPicPr>
            <a:picLocks noChangeAspect="1"/>
          </p:cNvPicPr>
          <p:nvPr/>
        </p:nvPicPr>
        <p:blipFill>
          <a:blip r:embed="rId2"/>
          <a:stretch>
            <a:fillRect/>
          </a:stretch>
        </p:blipFill>
        <p:spPr>
          <a:xfrm>
            <a:off x="2054325" y="2840560"/>
            <a:ext cx="8886995" cy="1696716"/>
          </a:xfrm>
          <a:prstGeom prst="rect">
            <a:avLst/>
          </a:prstGeom>
        </p:spPr>
      </p:pic>
    </p:spTree>
    <p:extLst>
      <p:ext uri="{BB962C8B-B14F-4D97-AF65-F5344CB8AC3E}">
        <p14:creationId xmlns:p14="http://schemas.microsoft.com/office/powerpoint/2010/main" val="2431702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5CA8-72BA-7074-7B63-64FB88B4A35F}"/>
              </a:ext>
            </a:extLst>
          </p:cNvPr>
          <p:cNvSpPr>
            <a:spLocks noGrp="1"/>
          </p:cNvSpPr>
          <p:nvPr>
            <p:ph type="title"/>
          </p:nvPr>
        </p:nvSpPr>
        <p:spPr/>
        <p:txBody>
          <a:bodyPr/>
          <a:lstStyle/>
          <a:p>
            <a:pPr algn="ctr"/>
            <a:r>
              <a:rPr lang="en-US" dirty="0"/>
              <a:t>Movie Duration Analysis</a:t>
            </a:r>
            <a:endParaRPr lang="en-IN" dirty="0"/>
          </a:p>
        </p:txBody>
      </p:sp>
      <p:sp>
        <p:nvSpPr>
          <p:cNvPr id="3" name="Content Placeholder 2">
            <a:extLst>
              <a:ext uri="{FF2B5EF4-FFF2-40B4-BE49-F238E27FC236}">
                <a16:creationId xmlns:a16="http://schemas.microsoft.com/office/drawing/2014/main" id="{37812BB9-39B5-8894-B2C7-E9264F697DE4}"/>
              </a:ext>
            </a:extLst>
          </p:cNvPr>
          <p:cNvSpPr>
            <a:spLocks noGrp="1"/>
          </p:cNvSpPr>
          <p:nvPr>
            <p:ph idx="1"/>
          </p:nvPr>
        </p:nvSpPr>
        <p:spPr>
          <a:xfrm>
            <a:off x="1024128" y="2249424"/>
            <a:ext cx="9720073" cy="4023360"/>
          </a:xfrm>
        </p:spPr>
        <p:txBody>
          <a:bodyPr>
            <a:normAutofit/>
          </a:bodyPr>
          <a:lstStyle/>
          <a:p>
            <a:pPr marL="0" indent="0">
              <a:buNone/>
            </a:pPr>
            <a:r>
              <a:rPr lang="en-US" sz="1600" b="0" i="0" dirty="0">
                <a:solidFill>
                  <a:schemeClr val="tx1"/>
                </a:solidFill>
                <a:effectLst/>
                <a:highlight>
                  <a:srgbClr val="FFFFFF"/>
                </a:highlight>
              </a:rPr>
              <a:t>Task : Analyze the distribution of movie durations and identify the relationship between movie duration and IMDB score.</a:t>
            </a:r>
          </a:p>
          <a:p>
            <a:pPr>
              <a:buFont typeface="Wingdings" panose="05000000000000000000" pitchFamily="2" charset="2"/>
              <a:buChar char="q"/>
            </a:pPr>
            <a:r>
              <a:rPr lang="en-US" sz="1600" dirty="0">
                <a:solidFill>
                  <a:schemeClr val="tx1"/>
                </a:solidFill>
              </a:rPr>
              <a:t> First we will select columns- </a:t>
            </a:r>
            <a:r>
              <a:rPr lang="en-US" sz="1600" i="1" dirty="0">
                <a:solidFill>
                  <a:schemeClr val="tx1"/>
                </a:solidFill>
              </a:rPr>
              <a:t>duration</a:t>
            </a:r>
            <a:r>
              <a:rPr lang="en-US" sz="1600" dirty="0">
                <a:solidFill>
                  <a:schemeClr val="tx1"/>
                </a:solidFill>
              </a:rPr>
              <a:t> and </a:t>
            </a:r>
            <a:r>
              <a:rPr lang="en-US" sz="1600" i="1" dirty="0" err="1">
                <a:solidFill>
                  <a:schemeClr val="tx1"/>
                </a:solidFill>
              </a:rPr>
              <a:t>imdb_score</a:t>
            </a:r>
            <a:r>
              <a:rPr lang="en-US" sz="1600" dirty="0">
                <a:solidFill>
                  <a:schemeClr val="tx1"/>
                </a:solidFill>
              </a:rPr>
              <a:t>.</a:t>
            </a:r>
          </a:p>
          <a:p>
            <a:pPr>
              <a:buFont typeface="Wingdings" panose="05000000000000000000" pitchFamily="2" charset="2"/>
              <a:buChar char="q"/>
            </a:pPr>
            <a:r>
              <a:rPr lang="en-US" sz="1600" dirty="0">
                <a:solidFill>
                  <a:schemeClr val="tx1"/>
                </a:solidFill>
              </a:rPr>
              <a:t> Then we will use Excel's functions like AVERAGE, MEDIAN, and STDEV to calculate descriptive statistics.</a:t>
            </a:r>
          </a:p>
          <a:p>
            <a:pPr>
              <a:buFont typeface="Wingdings" panose="05000000000000000000" pitchFamily="2" charset="2"/>
              <a:buChar char="q"/>
            </a:pPr>
            <a:endParaRPr lang="en-US" sz="1600" dirty="0">
              <a:solidFill>
                <a:schemeClr val="tx1"/>
              </a:solidFill>
            </a:endParaRPr>
          </a:p>
          <a:p>
            <a:pPr marL="0" indent="0">
              <a:buNone/>
            </a:pPr>
            <a:r>
              <a:rPr lang="en-US" sz="1600" dirty="0">
                <a:solidFill>
                  <a:schemeClr val="tx1"/>
                </a:solidFill>
              </a:rPr>
              <a:t>Formulas to be used :-</a:t>
            </a:r>
          </a:p>
          <a:p>
            <a:pPr>
              <a:buFont typeface="Wingdings" panose="05000000000000000000" pitchFamily="2" charset="2"/>
              <a:buChar char="q"/>
            </a:pPr>
            <a:r>
              <a:rPr lang="en-US" sz="1600" dirty="0">
                <a:solidFill>
                  <a:schemeClr val="tx1"/>
                </a:solidFill>
              </a:rPr>
              <a:t> Mean: =AVERAGE(A:A)</a:t>
            </a:r>
          </a:p>
          <a:p>
            <a:pPr>
              <a:buFont typeface="Wingdings" panose="05000000000000000000" pitchFamily="2" charset="2"/>
              <a:buChar char="q"/>
            </a:pPr>
            <a:r>
              <a:rPr lang="en-US" sz="1600" dirty="0">
                <a:solidFill>
                  <a:schemeClr val="tx1"/>
                </a:solidFill>
              </a:rPr>
              <a:t> Median:=MEDIAN(A:A)</a:t>
            </a:r>
          </a:p>
          <a:p>
            <a:pPr>
              <a:buFont typeface="Wingdings" panose="05000000000000000000" pitchFamily="2" charset="2"/>
              <a:buChar char="q"/>
            </a:pPr>
            <a:r>
              <a:rPr lang="en-US" sz="1600" dirty="0">
                <a:solidFill>
                  <a:schemeClr val="tx1"/>
                </a:solidFill>
              </a:rPr>
              <a:t> Standard deviation: =STDEV.S(A:A)</a:t>
            </a:r>
          </a:p>
        </p:txBody>
      </p:sp>
    </p:spTree>
    <p:extLst>
      <p:ext uri="{BB962C8B-B14F-4D97-AF65-F5344CB8AC3E}">
        <p14:creationId xmlns:p14="http://schemas.microsoft.com/office/powerpoint/2010/main" val="924460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039F0-98CE-3CE2-46BD-E58C52EFDD1E}"/>
              </a:ext>
            </a:extLst>
          </p:cNvPr>
          <p:cNvSpPr>
            <a:spLocks noGrp="1"/>
          </p:cNvSpPr>
          <p:nvPr>
            <p:ph type="title"/>
          </p:nvPr>
        </p:nvSpPr>
        <p:spPr/>
        <p:txBody>
          <a:bodyPr/>
          <a:lstStyle/>
          <a:p>
            <a:pPr algn="ctr"/>
            <a:r>
              <a:rPr lang="en-US" dirty="0"/>
              <a:t>Movie Duration Analysis</a:t>
            </a:r>
            <a:endParaRPr lang="en-IN" dirty="0"/>
          </a:p>
        </p:txBody>
      </p:sp>
      <p:sp>
        <p:nvSpPr>
          <p:cNvPr id="3" name="Content Placeholder 2">
            <a:extLst>
              <a:ext uri="{FF2B5EF4-FFF2-40B4-BE49-F238E27FC236}">
                <a16:creationId xmlns:a16="http://schemas.microsoft.com/office/drawing/2014/main" id="{CC371B46-ECD1-057E-622B-843F98CD751A}"/>
              </a:ext>
            </a:extLst>
          </p:cNvPr>
          <p:cNvSpPr>
            <a:spLocks noGrp="1"/>
          </p:cNvSpPr>
          <p:nvPr>
            <p:ph idx="1"/>
          </p:nvPr>
        </p:nvSpPr>
        <p:spPr/>
        <p:txBody>
          <a:bodyPr/>
          <a:lstStyle/>
          <a:p>
            <a:r>
              <a:rPr lang="en-US" dirty="0"/>
              <a:t>Result -</a:t>
            </a:r>
            <a:endParaRPr lang="en-IN" dirty="0"/>
          </a:p>
        </p:txBody>
      </p:sp>
      <p:pic>
        <p:nvPicPr>
          <p:cNvPr id="5" name="Picture 4">
            <a:extLst>
              <a:ext uri="{FF2B5EF4-FFF2-40B4-BE49-F238E27FC236}">
                <a16:creationId xmlns:a16="http://schemas.microsoft.com/office/drawing/2014/main" id="{29BB5EEB-8EFB-01A3-390C-D371D6FB3042}"/>
              </a:ext>
            </a:extLst>
          </p:cNvPr>
          <p:cNvPicPr>
            <a:picLocks noChangeAspect="1"/>
          </p:cNvPicPr>
          <p:nvPr/>
        </p:nvPicPr>
        <p:blipFill>
          <a:blip r:embed="rId2"/>
          <a:stretch>
            <a:fillRect/>
          </a:stretch>
        </p:blipFill>
        <p:spPr>
          <a:xfrm>
            <a:off x="1240178" y="2636014"/>
            <a:ext cx="2813821" cy="792986"/>
          </a:xfrm>
          <a:prstGeom prst="rect">
            <a:avLst/>
          </a:prstGeom>
        </p:spPr>
      </p:pic>
      <p:pic>
        <p:nvPicPr>
          <p:cNvPr id="7" name="Picture 6">
            <a:extLst>
              <a:ext uri="{FF2B5EF4-FFF2-40B4-BE49-F238E27FC236}">
                <a16:creationId xmlns:a16="http://schemas.microsoft.com/office/drawing/2014/main" id="{7C0D4549-2E24-9AD1-3606-638E50183B71}"/>
              </a:ext>
            </a:extLst>
          </p:cNvPr>
          <p:cNvPicPr>
            <a:picLocks noChangeAspect="1"/>
          </p:cNvPicPr>
          <p:nvPr/>
        </p:nvPicPr>
        <p:blipFill>
          <a:blip r:embed="rId3"/>
          <a:stretch>
            <a:fillRect/>
          </a:stretch>
        </p:blipFill>
        <p:spPr>
          <a:xfrm>
            <a:off x="5152964" y="2230544"/>
            <a:ext cx="5798858" cy="3920644"/>
          </a:xfrm>
          <a:prstGeom prst="rect">
            <a:avLst/>
          </a:prstGeom>
        </p:spPr>
      </p:pic>
    </p:spTree>
    <p:extLst>
      <p:ext uri="{BB962C8B-B14F-4D97-AF65-F5344CB8AC3E}">
        <p14:creationId xmlns:p14="http://schemas.microsoft.com/office/powerpoint/2010/main" val="184917364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744</TotalTime>
  <Words>1384</Words>
  <Application>Microsoft Office PowerPoint</Application>
  <PresentationFormat>Widescreen</PresentationFormat>
  <Paragraphs>96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Calibri Light</vt:lpstr>
      <vt:lpstr>Manrope</vt:lpstr>
      <vt:lpstr>Symbol</vt:lpstr>
      <vt:lpstr>Wingdings</vt:lpstr>
      <vt:lpstr>Retrospect</vt:lpstr>
      <vt:lpstr>IMDB Movie Analysis</vt:lpstr>
      <vt:lpstr>Project Description</vt:lpstr>
      <vt:lpstr>Tasks</vt:lpstr>
      <vt:lpstr>Approach</vt:lpstr>
      <vt:lpstr>Movie Genre Analysis</vt:lpstr>
      <vt:lpstr>Movie Genre Analysis</vt:lpstr>
      <vt:lpstr>Movie Genre Analysis</vt:lpstr>
      <vt:lpstr>Movie Duration Analysis</vt:lpstr>
      <vt:lpstr>Movie Duration Analysis</vt:lpstr>
      <vt:lpstr>Language Analysis</vt:lpstr>
      <vt:lpstr>Language Analysis</vt:lpstr>
      <vt:lpstr>Language Analysis</vt:lpstr>
      <vt:lpstr>Director Analysis</vt:lpstr>
      <vt:lpstr>Director Analysis</vt:lpstr>
      <vt:lpstr>Budget Analysis</vt:lpstr>
      <vt:lpstr>Budget Analysis</vt:lpstr>
      <vt:lpstr>Insights/Conclusion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 ANALYTICS AND INVESTIGATING METRIC SPIKE</dc:title>
  <dc:creator>Rahul ramchandani</dc:creator>
  <cp:lastModifiedBy>Rahul ramchandani</cp:lastModifiedBy>
  <cp:revision>213</cp:revision>
  <dcterms:created xsi:type="dcterms:W3CDTF">2024-05-11T06:08:49Z</dcterms:created>
  <dcterms:modified xsi:type="dcterms:W3CDTF">2024-07-07T13:53:02Z</dcterms:modified>
</cp:coreProperties>
</file>