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0" r:id="rId17"/>
    <p:sldId id="273" r:id="rId18"/>
    <p:sldId id="269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52F2-7E50-4AA9-B3AD-47D5AD80CE7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8691-1284-4FF6-84E1-C0AD0C414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C8691-1284-4FF6-84E1-C0AD0C4147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0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C8691-1284-4FF6-84E1-C0AD0C4147E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C8691-1284-4FF6-84E1-C0AD0C4147E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3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C8691-1284-4FF6-84E1-C0AD0C4147E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3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2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0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67FEA3-7A42-4E8B-A8DC-F331EB28BD3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24D63C-FFB2-4F45-A84F-B426CD45CB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7AC-54C7-C52D-6AC3-36B1A3DF5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 ANALYTICS AND INVESTIGATING METRIC SPIKE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7FCF-E019-E596-EAE5-6461A610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600" y="4960137"/>
            <a:ext cx="3200400" cy="1463040"/>
          </a:xfrm>
        </p:spPr>
        <p:txBody>
          <a:bodyPr/>
          <a:lstStyle/>
          <a:p>
            <a:r>
              <a:rPr lang="en-US" dirty="0"/>
              <a:t>By-</a:t>
            </a:r>
            <a:br>
              <a:rPr lang="en-US" dirty="0"/>
            </a:br>
            <a:r>
              <a:rPr lang="en-US" dirty="0"/>
              <a:t>Rahul M Ramchandani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63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C. Language Share Analysis </a:t>
            </a:r>
          </a:p>
          <a:p>
            <a:pPr marL="0" indent="0">
              <a:buNone/>
            </a:pPr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6620B-836C-C937-4B2F-C49C0D78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54" y="3682999"/>
            <a:ext cx="3104990" cy="19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Job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290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D. Duplicate Rows Detection</a:t>
            </a:r>
            <a:br>
              <a:rPr lang="en-US" sz="2600" b="1" dirty="0">
                <a:solidFill>
                  <a:schemeClr val="accent1"/>
                </a:solidFill>
              </a:rPr>
            </a:br>
            <a:br>
              <a:rPr lang="en-US" sz="2600" b="1" dirty="0">
                <a:solidFill>
                  <a:schemeClr val="accent1"/>
                </a:solidFill>
              </a:rPr>
            </a:br>
            <a:r>
              <a:rPr lang="en-US" dirty="0"/>
              <a:t>Objective: Identify duplicate rows in the data.</a:t>
            </a:r>
          </a:p>
          <a:p>
            <a:pPr marL="0" indent="0">
              <a:buNone/>
            </a:pPr>
            <a:r>
              <a:rPr lang="en-US" dirty="0"/>
              <a:t>Task: Write an SQL query to display duplicate rows from the </a:t>
            </a:r>
            <a:r>
              <a:rPr lang="en-US" dirty="0" err="1"/>
              <a:t>job_data</a:t>
            </a:r>
            <a:r>
              <a:rPr lang="en-US" dirty="0"/>
              <a:t> table.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dirty="0"/>
              <a:t>SELECT * FROM (  SELECT *, ROW_NUMBER() OVER (PARTITION BY </a:t>
            </a:r>
            <a:r>
              <a:rPr lang="en-US" dirty="0" err="1"/>
              <a:t>job_id</a:t>
            </a:r>
            <a:r>
              <a:rPr lang="en-US" dirty="0"/>
              <a:t>) AS </a:t>
            </a:r>
            <a:r>
              <a:rPr lang="en-US" dirty="0" err="1"/>
              <a:t>no_of_rows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job_data</a:t>
            </a:r>
            <a:r>
              <a:rPr lang="en-US" dirty="0"/>
              <a:t>) a WHERE </a:t>
            </a:r>
            <a:r>
              <a:rPr lang="en-US" dirty="0" err="1"/>
              <a:t>no_of_rows</a:t>
            </a:r>
            <a:r>
              <a:rPr lang="en-US" dirty="0"/>
              <a:t> &gt;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06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D. Duplicate Rows Detection</a:t>
            </a:r>
            <a:br>
              <a:rPr lang="en-US" sz="2000" b="1" dirty="0">
                <a:solidFill>
                  <a:schemeClr val="accent1"/>
                </a:solidFill>
              </a:rPr>
            </a:b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DF985-7EBD-981B-4C99-AE0B5BD7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20" y="3781686"/>
            <a:ext cx="7884014" cy="8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1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Investigating Metric Spike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sz="2400" b="1" dirty="0">
                <a:solidFill>
                  <a:schemeClr val="accent1"/>
                </a:solidFill>
              </a:rPr>
              <a:t>Weekly User Engagement</a:t>
            </a:r>
          </a:p>
          <a:p>
            <a:pPr marL="0" indent="0">
              <a:buNone/>
            </a:pPr>
            <a:r>
              <a:rPr lang="en-US" dirty="0"/>
              <a:t>Objective: Measure the activeness of users on a weekly basis.</a:t>
            </a:r>
          </a:p>
          <a:p>
            <a:pPr marL="0" indent="0">
              <a:buNone/>
            </a:pPr>
            <a:r>
              <a:rPr lang="en-US" dirty="0"/>
              <a:t>Task: Write an SQL query to calculate the weekly user engagement.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dirty="0"/>
              <a:t>select extract(week from </a:t>
            </a:r>
            <a:r>
              <a:rPr lang="en-US" dirty="0" err="1"/>
              <a:t>occured_at</a:t>
            </a:r>
            <a:r>
              <a:rPr lang="en-US" dirty="0"/>
              <a:t>) as </a:t>
            </a:r>
            <a:r>
              <a:rPr lang="en-US" dirty="0" err="1"/>
              <a:t>week_numbers</a:t>
            </a:r>
            <a:r>
              <a:rPr lang="en-US" dirty="0"/>
              <a:t>,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active_users</a:t>
            </a:r>
            <a:br>
              <a:rPr lang="en-US" dirty="0"/>
            </a:br>
            <a:r>
              <a:rPr lang="en-US" dirty="0"/>
              <a:t>from events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event_type</a:t>
            </a:r>
            <a:r>
              <a:rPr lang="en-US" dirty="0"/>
              <a:t>='engagement’</a:t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week_numbersorder</a:t>
            </a:r>
            <a:r>
              <a:rPr lang="en-US" dirty="0"/>
              <a:t> by </a:t>
            </a:r>
            <a:r>
              <a:rPr lang="en-US" dirty="0" err="1"/>
              <a:t>week_numbers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2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A. Weekly User Engagement</a:t>
            </a:r>
          </a:p>
          <a:p>
            <a:pPr marL="0" indent="0">
              <a:buNone/>
            </a:pP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7832F-38CE-A07B-A148-2E01F18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16" y="2984500"/>
            <a:ext cx="2107436" cy="3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Investigating Metric Spike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B. User Growth Analysis</a:t>
            </a:r>
          </a:p>
          <a:p>
            <a:pPr marL="0" indent="0">
              <a:buNone/>
            </a:pPr>
            <a:r>
              <a:rPr lang="en-US" dirty="0"/>
              <a:t>Objective: Analyze the growth of users over time for a product</a:t>
            </a:r>
          </a:p>
          <a:p>
            <a:pPr marL="0" indent="0">
              <a:buNone/>
            </a:pPr>
            <a:r>
              <a:rPr lang="en-US" dirty="0"/>
              <a:t>Task: Write an SQL query to calculate the user growth for the product.</a:t>
            </a:r>
          </a:p>
          <a:p>
            <a:pPr marL="0" indent="0">
              <a:buNone/>
            </a:pP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dirty="0"/>
              <a:t>SELECT YEAR(</a:t>
            </a:r>
            <a:r>
              <a:rPr lang="en-US" dirty="0" err="1"/>
              <a:t>u.created_at</a:t>
            </a:r>
            <a:r>
              <a:rPr lang="en-US" dirty="0"/>
              <a:t>) AS year,</a:t>
            </a:r>
          </a:p>
          <a:p>
            <a:pPr marL="0" indent="0">
              <a:buNone/>
            </a:pPr>
            <a:r>
              <a:rPr lang="en-US" dirty="0"/>
              <a:t>       MONTH(</a:t>
            </a:r>
            <a:r>
              <a:rPr lang="en-US" dirty="0" err="1"/>
              <a:t>u.created_at</a:t>
            </a:r>
            <a:r>
              <a:rPr lang="en-US" dirty="0"/>
              <a:t>) AS month,</a:t>
            </a:r>
          </a:p>
          <a:p>
            <a:pPr marL="0" indent="0">
              <a:buNone/>
            </a:pPr>
            <a:r>
              <a:rPr lang="en-US" dirty="0"/>
              <a:t>       COUNT(DISTINCT </a:t>
            </a:r>
            <a:r>
              <a:rPr lang="en-US" dirty="0" err="1"/>
              <a:t>u.user_id</a:t>
            </a:r>
            <a:r>
              <a:rPr lang="en-US" dirty="0"/>
              <a:t>) AS </a:t>
            </a:r>
            <a:r>
              <a:rPr lang="en-US" dirty="0" err="1"/>
              <a:t>new_users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users u</a:t>
            </a:r>
          </a:p>
          <a:p>
            <a:pPr marL="0" indent="0">
              <a:buNone/>
            </a:pPr>
            <a:r>
              <a:rPr lang="en-US" dirty="0"/>
              <a:t>GROUP BY YEAR(</a:t>
            </a:r>
            <a:r>
              <a:rPr lang="en-US" dirty="0" err="1"/>
              <a:t>u.created_at</a:t>
            </a:r>
            <a:r>
              <a:rPr lang="en-US" dirty="0"/>
              <a:t>), MONTH(</a:t>
            </a:r>
            <a:r>
              <a:rPr lang="en-US" dirty="0" err="1"/>
              <a:t>u.created_at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ORDER BY YEAR(</a:t>
            </a:r>
            <a:r>
              <a:rPr lang="en-US" dirty="0" err="1"/>
              <a:t>u.created_at</a:t>
            </a:r>
            <a:r>
              <a:rPr lang="en-US" dirty="0"/>
              <a:t>), MONTH(</a:t>
            </a:r>
            <a:r>
              <a:rPr lang="en-US" dirty="0" err="1"/>
              <a:t>u.created_at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40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B. User Growth Analysis</a:t>
            </a:r>
          </a:p>
          <a:p>
            <a:pPr marL="0" indent="0">
              <a:buNone/>
            </a:pP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3BCDB-DE7F-039E-1CB2-F524D788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64" y="2879725"/>
            <a:ext cx="1895754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Investigating Metric Spike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C. Weekly Retention Analysis:</a:t>
            </a:r>
          </a:p>
          <a:p>
            <a:pPr marL="0" indent="0">
              <a:buNone/>
            </a:pPr>
            <a:r>
              <a:rPr lang="en-US" dirty="0"/>
              <a:t>Objective: Analyze the retention of users on a weekly basis after signing up for a product.</a:t>
            </a:r>
          </a:p>
          <a:p>
            <a:pPr marL="0" indent="0">
              <a:buNone/>
            </a:pPr>
            <a:r>
              <a:rPr lang="en-US" dirty="0"/>
              <a:t>Task: Write an SQL query to calculate the weekly retention of users based on their sign-up cohort.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Query:-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A1C-1874-5839-82B1-8F73D705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D1B4A-3CE6-0B48-DF61-910A6812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67" y="2580632"/>
            <a:ext cx="8461593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6EBA02-2CE4-20D6-4D4A-DBA79831D5CF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Query:-</a:t>
            </a:r>
          </a:p>
        </p:txBody>
      </p:sp>
    </p:spTree>
    <p:extLst>
      <p:ext uri="{BB962C8B-B14F-4D97-AF65-F5344CB8AC3E}">
        <p14:creationId xmlns:p14="http://schemas.microsoft.com/office/powerpoint/2010/main" val="297998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0" y="2084832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C. Weekly Retention Analysis: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IN" sz="2000" dirty="0"/>
              <a:t>Output :- output was huge as there were 1000 rows. Attaching some of output screenshots-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067CD-F29C-8116-EC7C-32186C84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7" y="2844356"/>
            <a:ext cx="4029663" cy="382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21CD1-913F-6D7E-48E6-B0E901B5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" y="2882456"/>
            <a:ext cx="4056792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CD18BD-99BA-7D53-493B-C8CD2C2E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17" y="2882456"/>
            <a:ext cx="3846924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7F81-F127-9C2C-8231-AED1311D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9454-F13D-C293-40AD-703EF68A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Analytics is a crucial process that involves analyzing a company's end-to-end operations. This analysis helps identify areas for improvement within the company. As a Data Analyst, you'll work closely with various teams, such as operations, support, and marketing, helping them derive valuable insights from the data they collect.</a:t>
            </a:r>
          </a:p>
          <a:p>
            <a:endParaRPr lang="en-US" dirty="0"/>
          </a:p>
          <a:p>
            <a:r>
              <a:rPr lang="en-US" dirty="0"/>
              <a:t>One of the key aspects of Operational Analytics is investigating metric spikes. This involves understanding and explaining sudden changes in key metrics, such as a dip in daily user engagement or a drop in sales. As a Data Analyst, you'll need to answer these questions daily, making it crucial to understand how to investigate these metric spikes.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77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Investigating Metric Spike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D. Weekly Engagement Per Device:</a:t>
            </a:r>
            <a:br>
              <a:rPr lang="en-US" sz="2400" b="1" dirty="0">
                <a:solidFill>
                  <a:schemeClr val="accent1"/>
                </a:solidFill>
              </a:rPr>
            </a:b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dirty="0"/>
              <a:t>Objective:  Measure the activeness of users on a weekly basis per device.</a:t>
            </a:r>
            <a:br>
              <a:rPr lang="en-US" dirty="0"/>
            </a:br>
            <a:r>
              <a:rPr lang="en-US" dirty="0"/>
              <a:t>Task: Write an SQL query to calculate the weekly engagement per device.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Query:-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YEAR(</a:t>
            </a:r>
            <a:r>
              <a:rPr lang="en-US" dirty="0" err="1"/>
              <a:t>occured_at</a:t>
            </a:r>
            <a:r>
              <a:rPr lang="en-US" dirty="0"/>
              <a:t>) AS year, WEEK(</a:t>
            </a:r>
            <a:r>
              <a:rPr lang="en-US" dirty="0" err="1"/>
              <a:t>occured_at</a:t>
            </a:r>
            <a:r>
              <a:rPr lang="en-US" dirty="0"/>
              <a:t>) AS </a:t>
            </a:r>
            <a:r>
              <a:rPr lang="en-US" dirty="0" err="1"/>
              <a:t>week_number</a:t>
            </a:r>
            <a:r>
              <a:rPr lang="en-US" dirty="0"/>
              <a:t>, device, COUNT(*) AS </a:t>
            </a:r>
            <a:r>
              <a:rPr lang="en-US" dirty="0" err="1"/>
              <a:t>engagement_count</a:t>
            </a:r>
            <a:br>
              <a:rPr lang="en-US" dirty="0"/>
            </a:br>
            <a:r>
              <a:rPr lang="en-US" dirty="0"/>
              <a:t>FROM events</a:t>
            </a:r>
            <a:br>
              <a:rPr lang="en-US" dirty="0"/>
            </a:br>
            <a:r>
              <a:rPr lang="en-US" dirty="0"/>
              <a:t>GROUP BY YEAR(</a:t>
            </a:r>
            <a:r>
              <a:rPr lang="en-US" dirty="0" err="1"/>
              <a:t>occured_at</a:t>
            </a:r>
            <a:r>
              <a:rPr lang="en-US" dirty="0"/>
              <a:t>),WEEK(</a:t>
            </a:r>
            <a:r>
              <a:rPr lang="en-US" dirty="0" err="1"/>
              <a:t>occured_at</a:t>
            </a:r>
            <a:r>
              <a:rPr lang="en-US" dirty="0"/>
              <a:t>),device</a:t>
            </a:r>
            <a:br>
              <a:rPr lang="en-US" dirty="0"/>
            </a:br>
            <a:r>
              <a:rPr lang="en-US" dirty="0"/>
              <a:t>ORDER BY year, </a:t>
            </a:r>
            <a:r>
              <a:rPr lang="en-US" dirty="0" err="1"/>
              <a:t>week_number</a:t>
            </a:r>
            <a:r>
              <a:rPr lang="en-US" dirty="0"/>
              <a:t>, device;</a:t>
            </a:r>
          </a:p>
        </p:txBody>
      </p:sp>
    </p:spTree>
    <p:extLst>
      <p:ext uri="{BB962C8B-B14F-4D97-AF65-F5344CB8AC3E}">
        <p14:creationId xmlns:p14="http://schemas.microsoft.com/office/powerpoint/2010/main" val="225225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0" y="2084832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D. Weekly Engagement Per Device: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IN" sz="2000" dirty="0"/>
              <a:t>Output :- output was huge. Attaching some of output screenshots-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10EE5-E8D2-71AF-5E5F-732BF1B8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2" y="2823740"/>
            <a:ext cx="369570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55F95-073A-66D6-7667-400210DC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013" y="2823740"/>
            <a:ext cx="3695700" cy="362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FB45E0-2972-8395-10BD-C9184556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2823740"/>
            <a:ext cx="3562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7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Investigating Metric Spike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E. Email Engagement Analysis</a:t>
            </a:r>
            <a:br>
              <a:rPr lang="en-US" sz="2400" b="1" dirty="0">
                <a:solidFill>
                  <a:schemeClr val="accent1"/>
                </a:solidFill>
              </a:rPr>
            </a:b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dirty="0"/>
              <a:t>Objective:  Analyze how users are engaging with the email service.</a:t>
            </a:r>
            <a:br>
              <a:rPr lang="en-US" dirty="0"/>
            </a:br>
            <a:r>
              <a:rPr lang="en-US" dirty="0"/>
              <a:t>Task: Write an SQL query to calculate the email engagement metrics.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Query:-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    action,    COUNT(*) AS </a:t>
            </a:r>
            <a:r>
              <a:rPr lang="en-US" dirty="0" err="1"/>
              <a:t>total_actions</a:t>
            </a:r>
            <a:r>
              <a:rPr lang="en-US" dirty="0"/>
              <a:t>,   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unique_users</a:t>
            </a:r>
            <a:r>
              <a:rPr lang="en-US" dirty="0"/>
              <a:t>,    COUNT(*) /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average_actions_per_user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email_events</a:t>
            </a:r>
            <a:br>
              <a:rPr lang="en-US" dirty="0"/>
            </a:br>
            <a:r>
              <a:rPr lang="en-US" dirty="0"/>
              <a:t>GROUP BY action;</a:t>
            </a:r>
          </a:p>
        </p:txBody>
      </p:sp>
    </p:spTree>
    <p:extLst>
      <p:ext uri="{BB962C8B-B14F-4D97-AF65-F5344CB8AC3E}">
        <p14:creationId xmlns:p14="http://schemas.microsoft.com/office/powerpoint/2010/main" val="188557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E. Email Engagement Analysis</a:t>
            </a:r>
          </a:p>
          <a:p>
            <a:pPr marL="0" indent="0">
              <a:buNone/>
            </a:pP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00A74-F819-A4A4-632C-BC0A4AD4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11" y="3770714"/>
            <a:ext cx="6437115" cy="12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CAE-6496-75F2-FFDB-8096BD88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303B-1496-8FCA-2491-B535C8F7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TASKS :-</a:t>
            </a:r>
          </a:p>
          <a:p>
            <a:endParaRPr lang="en-US" dirty="0"/>
          </a:p>
          <a:p>
            <a:r>
              <a:rPr lang="en-US" dirty="0"/>
              <a:t>Case Study 1: Job Data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Jobs Reviewed Over Time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Throughput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Language Share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Duplicate Rows Detection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03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6312-F656-879A-D952-273009C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8F9E-3127-34DB-971F-5055F6BB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 2: Investigating Metric Spike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Weekly User Engagement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User Growth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Weekly Retention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Weekly Engagement Per Device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Email Engagement Analysis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Software used :-</a:t>
            </a:r>
            <a:br>
              <a:rPr lang="en-US" dirty="0"/>
            </a:br>
            <a:r>
              <a:rPr lang="en-US" dirty="0"/>
              <a:t>MySQL Workbench 8.0 CE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Job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A. Jobs Reviewed Over Time</a:t>
            </a:r>
          </a:p>
          <a:p>
            <a:pPr marL="0" indent="0">
              <a:buNone/>
            </a:pPr>
            <a:r>
              <a:rPr lang="en-US" dirty="0"/>
              <a:t>Objective: Calculate the number of jobs reviewed per hour for each day in November 2020.</a:t>
            </a:r>
          </a:p>
          <a:p>
            <a:pPr marL="0" indent="0">
              <a:buNone/>
            </a:pPr>
            <a:r>
              <a:rPr lang="en-US" dirty="0"/>
              <a:t>Task: Write an SQL query to calculate the number of jobs reviewed per hour for each day in November 2020.</a:t>
            </a:r>
          </a:p>
          <a:p>
            <a:pPr marL="0" indent="0">
              <a:buNone/>
            </a:pP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dirty="0"/>
              <a:t>select count(distinct </a:t>
            </a:r>
            <a:r>
              <a:rPr lang="en-US" dirty="0" err="1"/>
              <a:t>job_id</a:t>
            </a:r>
            <a:r>
              <a:rPr lang="en-US" dirty="0"/>
              <a:t>)/(30*24) as </a:t>
            </a:r>
            <a:r>
              <a:rPr lang="en-US" dirty="0" err="1"/>
              <a:t>no_of_jobs_reviewed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job_data</a:t>
            </a:r>
            <a:r>
              <a:rPr lang="en-US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4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E45-A8B4-6B46-8695-7097E88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A. Jobs Reviewed Over Time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455C33-C2FF-AC3A-E820-6D0ACFEB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4077443"/>
            <a:ext cx="4693956" cy="1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Job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290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B. Throughput Analysis</a:t>
            </a:r>
          </a:p>
          <a:p>
            <a:pPr marL="0" indent="0">
              <a:buNone/>
            </a:pPr>
            <a:r>
              <a:rPr lang="en-US" dirty="0"/>
              <a:t>Objective: Calculate the 7-day rolling average of throughput (number of events per second).</a:t>
            </a:r>
          </a:p>
          <a:p>
            <a:pPr marL="0" indent="0">
              <a:buNone/>
            </a:pPr>
            <a:r>
              <a:rPr lang="en-US" dirty="0"/>
              <a:t>Task: Write an SQL query to calculate the 7-day rolling average of throughput. Additionally, explain whether you prefer using the daily metric or the 7-day rolling average for throughput, and why.</a:t>
            </a:r>
          </a:p>
          <a:p>
            <a:pPr marL="0" indent="0">
              <a:buNone/>
            </a:pP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dirty="0"/>
              <a:t>select ds,</a:t>
            </a:r>
            <a:br>
              <a:rPr lang="en-US" dirty="0"/>
            </a:br>
            <a:r>
              <a:rPr lang="en-US" dirty="0"/>
              <a:t>count(distinct </a:t>
            </a:r>
            <a:r>
              <a:rPr lang="en-US" dirty="0" err="1"/>
              <a:t>job_id</a:t>
            </a:r>
            <a:r>
              <a:rPr lang="en-US" dirty="0"/>
              <a:t>) as </a:t>
            </a:r>
            <a:r>
              <a:rPr lang="en-US" dirty="0" err="1"/>
              <a:t>jobs_reviewed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avg(count(distinct </a:t>
            </a:r>
            <a:r>
              <a:rPr lang="en-US" dirty="0" err="1"/>
              <a:t>job_id</a:t>
            </a:r>
            <a:r>
              <a:rPr lang="en-US" dirty="0"/>
              <a:t>)) OVER (ORDER BY ds ROWS BETWEEN 6 PRECEDING AND CURRENT ROW) as throughput_7_rolling_avg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job_data</a:t>
            </a:r>
            <a:br>
              <a:rPr lang="en-US" dirty="0"/>
            </a:br>
            <a:r>
              <a:rPr lang="en-US" dirty="0"/>
              <a:t>group by ds</a:t>
            </a:r>
            <a:br>
              <a:rPr lang="en-US" dirty="0"/>
            </a:br>
            <a:r>
              <a:rPr lang="en-US" dirty="0"/>
              <a:t>order by ds;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9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500C74-CF16-EA80-9780-DBE06FE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B. Throughput Analysis</a:t>
            </a:r>
          </a:p>
          <a:p>
            <a:pPr marL="0" indent="0">
              <a:buNone/>
            </a:pPr>
            <a:r>
              <a:rPr lang="en-IN" dirty="0"/>
              <a:t>Output 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F708D-BEF8-4CB5-14E8-7BFF9B31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65" y="3606479"/>
            <a:ext cx="4621908" cy="17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CA8-72BA-7074-7B63-64FB88B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Job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2BB9-39B5-8894-B2C7-E9264F6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290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C. Language Share Analysis</a:t>
            </a:r>
            <a:br>
              <a:rPr lang="en-US" sz="2600" b="1" dirty="0">
                <a:solidFill>
                  <a:schemeClr val="accent1"/>
                </a:solidFill>
              </a:rPr>
            </a:br>
            <a:br>
              <a:rPr lang="en-US" sz="2600" b="1" dirty="0">
                <a:solidFill>
                  <a:schemeClr val="accent1"/>
                </a:solidFill>
              </a:rPr>
            </a:br>
            <a:r>
              <a:rPr lang="en-US" dirty="0"/>
              <a:t>Objective: Calculate the percentage share of each language in the last 30 days.</a:t>
            </a:r>
          </a:p>
          <a:p>
            <a:pPr marL="0" indent="0">
              <a:buNone/>
            </a:pPr>
            <a:r>
              <a:rPr lang="en-US" dirty="0"/>
              <a:t>Task: Write an SQL query to calculate the percentage share of each language over the last 30 days.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dirty="0"/>
              <a:t>SELECT     language, (COUNT(language) * 100.0 / SUM(COUNT(*)) OVER ()) AS </a:t>
            </a:r>
            <a:r>
              <a:rPr lang="en-US" dirty="0" err="1"/>
              <a:t>percentage_share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job_data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language;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5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364</TotalTime>
  <Words>1131</Words>
  <Application>Microsoft Office PowerPoint</Application>
  <PresentationFormat>Widescreen</PresentationFormat>
  <Paragraphs>91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Tw Cen MT</vt:lpstr>
      <vt:lpstr>Tw Cen MT Condensed</vt:lpstr>
      <vt:lpstr>Wingdings 3</vt:lpstr>
      <vt:lpstr>Integral</vt:lpstr>
      <vt:lpstr>OPERATION ANALYTICS AND INVESTIGATING METRIC SPIKE</vt:lpstr>
      <vt:lpstr>About the Project</vt:lpstr>
      <vt:lpstr>About the Project</vt:lpstr>
      <vt:lpstr>About the Project</vt:lpstr>
      <vt:lpstr>Case Study 1: Job Data Analysis</vt:lpstr>
      <vt:lpstr>PowerPoint Presentation</vt:lpstr>
      <vt:lpstr>Case Study 1: Job Data Analysis</vt:lpstr>
      <vt:lpstr>PowerPoint Presentation</vt:lpstr>
      <vt:lpstr>Case Study 1: Job Data Analysis</vt:lpstr>
      <vt:lpstr>PowerPoint Presentation</vt:lpstr>
      <vt:lpstr>Case Study 1: Job Data Analysis</vt:lpstr>
      <vt:lpstr>PowerPoint Presentation</vt:lpstr>
      <vt:lpstr>Case Study 2: Investigating Metric Spike</vt:lpstr>
      <vt:lpstr>PowerPoint Presentation</vt:lpstr>
      <vt:lpstr>Case Study 2: Investigating Metric Spike</vt:lpstr>
      <vt:lpstr>PowerPoint Presentation</vt:lpstr>
      <vt:lpstr>Case Study 2: Investigating Metric Spike</vt:lpstr>
      <vt:lpstr>PowerPoint Presentation</vt:lpstr>
      <vt:lpstr>PowerPoint Presentation</vt:lpstr>
      <vt:lpstr>Case Study 2: Investigating Metric Spike</vt:lpstr>
      <vt:lpstr>PowerPoint Presentation</vt:lpstr>
      <vt:lpstr>Case Study 2: Investigating Metric Spike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Rahul ramchandani</dc:creator>
  <cp:lastModifiedBy>Rahul ramchandani</cp:lastModifiedBy>
  <cp:revision>83</cp:revision>
  <dcterms:created xsi:type="dcterms:W3CDTF">2024-05-11T06:08:49Z</dcterms:created>
  <dcterms:modified xsi:type="dcterms:W3CDTF">2024-05-13T09:59:55Z</dcterms:modified>
</cp:coreProperties>
</file>