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59" r:id="rId5"/>
    <p:sldId id="267" r:id="rId6"/>
    <p:sldId id="268" r:id="rId7"/>
    <p:sldId id="269" r:id="rId8"/>
    <p:sldId id="270" r:id="rId9"/>
    <p:sldId id="271" r:id="rId10"/>
    <p:sldId id="272" r:id="rId11"/>
    <p:sldId id="273" r:id="rId12"/>
    <p:sldId id="274" r:id="rId13"/>
    <p:sldId id="275" r:id="rId14"/>
    <p:sldId id="276" r:id="rId15"/>
    <p:sldId id="277"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5739BE-9AF1-400B-9AF6-AC95FB4FA392}"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91ED4-0929-4FA0-8E6D-638B283366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92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739BE-9AF1-400B-9AF6-AC95FB4FA392}"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91ED4-0929-4FA0-8E6D-638B28336692}" type="slidenum">
              <a:rPr lang="en-IN" smtClean="0"/>
              <a:t>‹#›</a:t>
            </a:fld>
            <a:endParaRPr lang="en-IN"/>
          </a:p>
        </p:txBody>
      </p:sp>
    </p:spTree>
    <p:extLst>
      <p:ext uri="{BB962C8B-B14F-4D97-AF65-F5344CB8AC3E}">
        <p14:creationId xmlns:p14="http://schemas.microsoft.com/office/powerpoint/2010/main" val="315591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739BE-9AF1-400B-9AF6-AC95FB4FA392}"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91ED4-0929-4FA0-8E6D-638B28336692}" type="slidenum">
              <a:rPr lang="en-IN" smtClean="0"/>
              <a:t>‹#›</a:t>
            </a:fld>
            <a:endParaRPr lang="en-IN"/>
          </a:p>
        </p:txBody>
      </p:sp>
    </p:spTree>
    <p:extLst>
      <p:ext uri="{BB962C8B-B14F-4D97-AF65-F5344CB8AC3E}">
        <p14:creationId xmlns:p14="http://schemas.microsoft.com/office/powerpoint/2010/main" val="1453259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739BE-9AF1-400B-9AF6-AC95FB4FA392}"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91ED4-0929-4FA0-8E6D-638B28336692}" type="slidenum">
              <a:rPr lang="en-IN" smtClean="0"/>
              <a:t>‹#›</a:t>
            </a:fld>
            <a:endParaRPr lang="en-IN"/>
          </a:p>
        </p:txBody>
      </p:sp>
    </p:spTree>
    <p:extLst>
      <p:ext uri="{BB962C8B-B14F-4D97-AF65-F5344CB8AC3E}">
        <p14:creationId xmlns:p14="http://schemas.microsoft.com/office/powerpoint/2010/main" val="164970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739BE-9AF1-400B-9AF6-AC95FB4FA392}"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91ED4-0929-4FA0-8E6D-638B283366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801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5739BE-9AF1-400B-9AF6-AC95FB4FA392}"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891ED4-0929-4FA0-8E6D-638B28336692}" type="slidenum">
              <a:rPr lang="en-IN" smtClean="0"/>
              <a:t>‹#›</a:t>
            </a:fld>
            <a:endParaRPr lang="en-IN"/>
          </a:p>
        </p:txBody>
      </p:sp>
    </p:spTree>
    <p:extLst>
      <p:ext uri="{BB962C8B-B14F-4D97-AF65-F5344CB8AC3E}">
        <p14:creationId xmlns:p14="http://schemas.microsoft.com/office/powerpoint/2010/main" val="56141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5739BE-9AF1-400B-9AF6-AC95FB4FA392}" type="datetimeFigureOut">
              <a:rPr lang="en-IN" smtClean="0"/>
              <a:t>24-04-2024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891ED4-0929-4FA0-8E6D-638B28336692}" type="slidenum">
              <a:rPr lang="en-IN" smtClean="0"/>
              <a:t>‹#›</a:t>
            </a:fld>
            <a:endParaRPr lang="en-IN"/>
          </a:p>
        </p:txBody>
      </p:sp>
    </p:spTree>
    <p:extLst>
      <p:ext uri="{BB962C8B-B14F-4D97-AF65-F5344CB8AC3E}">
        <p14:creationId xmlns:p14="http://schemas.microsoft.com/office/powerpoint/2010/main" val="100148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5739BE-9AF1-400B-9AF6-AC95FB4FA392}" type="datetimeFigureOut">
              <a:rPr lang="en-IN" smtClean="0"/>
              <a:t>24-04-2024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891ED4-0929-4FA0-8E6D-638B28336692}" type="slidenum">
              <a:rPr lang="en-IN" smtClean="0"/>
              <a:t>‹#›</a:t>
            </a:fld>
            <a:endParaRPr lang="en-IN"/>
          </a:p>
        </p:txBody>
      </p:sp>
    </p:spTree>
    <p:extLst>
      <p:ext uri="{BB962C8B-B14F-4D97-AF65-F5344CB8AC3E}">
        <p14:creationId xmlns:p14="http://schemas.microsoft.com/office/powerpoint/2010/main" val="360219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5739BE-9AF1-400B-9AF6-AC95FB4FA392}" type="datetimeFigureOut">
              <a:rPr lang="en-IN" smtClean="0"/>
              <a:t>24-04-2024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4891ED4-0929-4FA0-8E6D-638B28336692}" type="slidenum">
              <a:rPr lang="en-IN" smtClean="0"/>
              <a:t>‹#›</a:t>
            </a:fld>
            <a:endParaRPr lang="en-IN"/>
          </a:p>
        </p:txBody>
      </p:sp>
    </p:spTree>
    <p:extLst>
      <p:ext uri="{BB962C8B-B14F-4D97-AF65-F5344CB8AC3E}">
        <p14:creationId xmlns:p14="http://schemas.microsoft.com/office/powerpoint/2010/main" val="3109408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35739BE-9AF1-400B-9AF6-AC95FB4FA392}" type="datetimeFigureOut">
              <a:rPr lang="en-IN" smtClean="0"/>
              <a:t>24-04-2024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891ED4-0929-4FA0-8E6D-638B28336692}" type="slidenum">
              <a:rPr lang="en-IN" smtClean="0"/>
              <a:t>‹#›</a:t>
            </a:fld>
            <a:endParaRPr lang="en-IN"/>
          </a:p>
        </p:txBody>
      </p:sp>
    </p:spTree>
    <p:extLst>
      <p:ext uri="{BB962C8B-B14F-4D97-AF65-F5344CB8AC3E}">
        <p14:creationId xmlns:p14="http://schemas.microsoft.com/office/powerpoint/2010/main" val="225328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5739BE-9AF1-400B-9AF6-AC95FB4FA392}"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891ED4-0929-4FA0-8E6D-638B28336692}" type="slidenum">
              <a:rPr lang="en-IN" smtClean="0"/>
              <a:t>‹#›</a:t>
            </a:fld>
            <a:endParaRPr lang="en-IN"/>
          </a:p>
        </p:txBody>
      </p:sp>
    </p:spTree>
    <p:extLst>
      <p:ext uri="{BB962C8B-B14F-4D97-AF65-F5344CB8AC3E}">
        <p14:creationId xmlns:p14="http://schemas.microsoft.com/office/powerpoint/2010/main" val="1138553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5739BE-9AF1-400B-9AF6-AC95FB4FA392}" type="datetimeFigureOut">
              <a:rPr lang="en-IN" smtClean="0"/>
              <a:t>24-04-2024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891ED4-0929-4FA0-8E6D-638B2833669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06256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A296-F798-A94E-9E2C-5CB1C5BE5AC2}"/>
              </a:ext>
            </a:extLst>
          </p:cNvPr>
          <p:cNvSpPr>
            <a:spLocks noGrp="1"/>
          </p:cNvSpPr>
          <p:nvPr>
            <p:ph type="ctrTitle"/>
          </p:nvPr>
        </p:nvSpPr>
        <p:spPr/>
        <p:txBody>
          <a:bodyPr/>
          <a:lstStyle/>
          <a:p>
            <a:r>
              <a:rPr lang="en-US" dirty="0"/>
              <a:t>Instagram User Analytics</a:t>
            </a:r>
            <a:endParaRPr lang="en-IN" dirty="0"/>
          </a:p>
        </p:txBody>
      </p:sp>
      <p:sp>
        <p:nvSpPr>
          <p:cNvPr id="3" name="Subtitle 2">
            <a:extLst>
              <a:ext uri="{FF2B5EF4-FFF2-40B4-BE49-F238E27FC236}">
                <a16:creationId xmlns:a16="http://schemas.microsoft.com/office/drawing/2014/main" id="{31C83FDF-54BE-84E9-695E-A4DFE2C381FD}"/>
              </a:ext>
            </a:extLst>
          </p:cNvPr>
          <p:cNvSpPr>
            <a:spLocks noGrp="1"/>
          </p:cNvSpPr>
          <p:nvPr>
            <p:ph type="subTitle" idx="1"/>
          </p:nvPr>
        </p:nvSpPr>
        <p:spPr>
          <a:xfrm>
            <a:off x="9466725" y="5177723"/>
            <a:ext cx="2823355" cy="1117687"/>
          </a:xfrm>
        </p:spPr>
        <p:txBody>
          <a:bodyPr/>
          <a:lstStyle/>
          <a:p>
            <a:pPr algn="l"/>
            <a:r>
              <a:rPr lang="en-US" dirty="0"/>
              <a:t>By-</a:t>
            </a:r>
            <a:br>
              <a:rPr lang="en-US" dirty="0"/>
            </a:br>
            <a:r>
              <a:rPr lang="en-US" dirty="0"/>
              <a:t>Rahul M Ramchandani</a:t>
            </a:r>
            <a:endParaRPr lang="en-IN" dirty="0"/>
          </a:p>
        </p:txBody>
      </p:sp>
    </p:spTree>
    <p:extLst>
      <p:ext uri="{BB962C8B-B14F-4D97-AF65-F5344CB8AC3E}">
        <p14:creationId xmlns:p14="http://schemas.microsoft.com/office/powerpoint/2010/main" val="1168972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876D-4A26-4FE7-0E4F-812849F2A77F}"/>
              </a:ext>
            </a:extLst>
          </p:cNvPr>
          <p:cNvSpPr>
            <a:spLocks noGrp="1"/>
          </p:cNvSpPr>
          <p:nvPr>
            <p:ph type="title"/>
          </p:nvPr>
        </p:nvSpPr>
        <p:spPr/>
        <p:txBody>
          <a:bodyPr/>
          <a:lstStyle/>
          <a:p>
            <a:pPr algn="ctr"/>
            <a:r>
              <a:rPr lang="en-IN" sz="3600" b="1" dirty="0"/>
              <a:t>A) Marketing Analysis</a:t>
            </a:r>
            <a:endParaRPr lang="en-IN" dirty="0"/>
          </a:p>
        </p:txBody>
      </p:sp>
      <p:sp>
        <p:nvSpPr>
          <p:cNvPr id="3" name="Content Placeholder 2">
            <a:extLst>
              <a:ext uri="{FF2B5EF4-FFF2-40B4-BE49-F238E27FC236}">
                <a16:creationId xmlns:a16="http://schemas.microsoft.com/office/drawing/2014/main" id="{3D67D7CC-E69A-7A03-2934-04F1AAD9B122}"/>
              </a:ext>
            </a:extLst>
          </p:cNvPr>
          <p:cNvSpPr>
            <a:spLocks noGrp="1"/>
          </p:cNvSpPr>
          <p:nvPr>
            <p:ph idx="1"/>
          </p:nvPr>
        </p:nvSpPr>
        <p:spPr/>
        <p:txBody>
          <a:bodyPr/>
          <a:lstStyle/>
          <a:p>
            <a:r>
              <a:rPr lang="en-IN" sz="2400" dirty="0"/>
              <a:t>4. Hashtag Research:</a:t>
            </a:r>
            <a:br>
              <a:rPr lang="en-IN" sz="2400" dirty="0"/>
            </a:br>
            <a:r>
              <a:rPr lang="en-IN" sz="2400" dirty="0"/>
              <a:t>	</a:t>
            </a:r>
            <a:r>
              <a:rPr lang="en-US" sz="1800" dirty="0"/>
              <a:t>Task: Identify and suggest the top five most commonly used hashtags on the platform.</a:t>
            </a:r>
          </a:p>
          <a:p>
            <a:r>
              <a:rPr lang="en-US" b="1" dirty="0"/>
              <a:t>Query – </a:t>
            </a:r>
            <a:br>
              <a:rPr lang="en-US" sz="1400" dirty="0"/>
            </a:br>
            <a:r>
              <a:rPr lang="en-US" sz="1400" dirty="0"/>
              <a:t>	 </a:t>
            </a:r>
            <a:r>
              <a:rPr lang="en-US" sz="1600" dirty="0"/>
              <a:t>SELECT </a:t>
            </a:r>
            <a:r>
              <a:rPr lang="en-US" sz="1600" dirty="0" err="1"/>
              <a:t>t.tag_name</a:t>
            </a:r>
            <a:r>
              <a:rPr lang="en-US" sz="1600" dirty="0"/>
              <a:t>, COUNT(</a:t>
            </a:r>
            <a:r>
              <a:rPr lang="en-US" sz="1600" dirty="0" err="1"/>
              <a:t>pt.photo_id</a:t>
            </a:r>
            <a:r>
              <a:rPr lang="en-US" sz="1600" dirty="0"/>
              <a:t>) AS </a:t>
            </a:r>
            <a:r>
              <a:rPr lang="en-US" sz="1600" dirty="0" err="1"/>
              <a:t>tag_count</a:t>
            </a:r>
            <a:br>
              <a:rPr lang="en-US" sz="1600" dirty="0"/>
            </a:br>
            <a:r>
              <a:rPr lang="en-US" sz="1600" dirty="0"/>
              <a:t>	 FROM tags t</a:t>
            </a:r>
            <a:br>
              <a:rPr lang="en-US" sz="1600" dirty="0"/>
            </a:br>
            <a:r>
              <a:rPr lang="en-US" sz="1600" dirty="0"/>
              <a:t>	 JOIN </a:t>
            </a:r>
            <a:r>
              <a:rPr lang="en-US" sz="1600" dirty="0" err="1"/>
              <a:t>photo_tags</a:t>
            </a:r>
            <a:r>
              <a:rPr lang="en-US" sz="1600" dirty="0"/>
              <a:t> pt ON t.id = </a:t>
            </a:r>
            <a:r>
              <a:rPr lang="en-US" sz="1600" dirty="0" err="1"/>
              <a:t>pt.tag_id</a:t>
            </a:r>
            <a:br>
              <a:rPr lang="en-US" sz="1600" dirty="0"/>
            </a:br>
            <a:r>
              <a:rPr lang="en-US" sz="1600" dirty="0"/>
              <a:t>	 GROUP BY </a:t>
            </a:r>
            <a:r>
              <a:rPr lang="en-US" sz="1600" dirty="0" err="1"/>
              <a:t>t.tag_name</a:t>
            </a:r>
            <a:br>
              <a:rPr lang="en-US" sz="1600" dirty="0"/>
            </a:br>
            <a:r>
              <a:rPr lang="en-US" sz="1600" dirty="0"/>
              <a:t>	 ORDER BY </a:t>
            </a:r>
            <a:r>
              <a:rPr lang="en-US" sz="1600" dirty="0" err="1"/>
              <a:t>tag_count</a:t>
            </a:r>
            <a:r>
              <a:rPr lang="en-US" sz="1600" dirty="0"/>
              <a:t> DESC</a:t>
            </a:r>
            <a:br>
              <a:rPr lang="en-US" sz="1600" dirty="0"/>
            </a:br>
            <a:r>
              <a:rPr lang="en-US" sz="1600" dirty="0"/>
              <a:t>	 LIMIT 5;</a:t>
            </a:r>
            <a:br>
              <a:rPr lang="en-US" sz="1000" dirty="0"/>
            </a:br>
            <a:r>
              <a:rPr lang="en-US" sz="1000" dirty="0"/>
              <a:t>	</a:t>
            </a:r>
            <a:endParaRPr lang="en-IN" sz="1000" dirty="0"/>
          </a:p>
        </p:txBody>
      </p:sp>
    </p:spTree>
    <p:extLst>
      <p:ext uri="{BB962C8B-B14F-4D97-AF65-F5344CB8AC3E}">
        <p14:creationId xmlns:p14="http://schemas.microsoft.com/office/powerpoint/2010/main" val="254726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7D7CC-E69A-7A03-2934-04F1AAD9B122}"/>
              </a:ext>
            </a:extLst>
          </p:cNvPr>
          <p:cNvSpPr>
            <a:spLocks noGrp="1"/>
          </p:cNvSpPr>
          <p:nvPr>
            <p:ph idx="1"/>
          </p:nvPr>
        </p:nvSpPr>
        <p:spPr/>
        <p:txBody>
          <a:bodyPr/>
          <a:lstStyle/>
          <a:p>
            <a:r>
              <a:rPr lang="en-US" sz="2400" dirty="0"/>
              <a:t>Identify and suggest the top five most commonly used hashtags on the platform.</a:t>
            </a:r>
          </a:p>
          <a:p>
            <a:br>
              <a:rPr lang="en-US" b="1" dirty="0"/>
            </a:br>
            <a:r>
              <a:rPr lang="en-US" b="1" dirty="0"/>
              <a:t>Output –  </a:t>
            </a:r>
            <a:br>
              <a:rPr lang="en-US" sz="1400" dirty="0"/>
            </a:br>
            <a:r>
              <a:rPr lang="en-US" sz="1400" dirty="0"/>
              <a:t>	</a:t>
            </a:r>
            <a:br>
              <a:rPr lang="en-US" sz="1000" dirty="0"/>
            </a:br>
            <a:r>
              <a:rPr lang="en-US" sz="1000" dirty="0"/>
              <a:t>	</a:t>
            </a:r>
            <a:endParaRPr lang="en-IN" sz="1000" dirty="0"/>
          </a:p>
        </p:txBody>
      </p:sp>
      <p:pic>
        <p:nvPicPr>
          <p:cNvPr id="5" name="Picture 4">
            <a:extLst>
              <a:ext uri="{FF2B5EF4-FFF2-40B4-BE49-F238E27FC236}">
                <a16:creationId xmlns:a16="http://schemas.microsoft.com/office/drawing/2014/main" id="{1DFC3E6E-3338-1D46-03D2-C4B9F0018D7E}"/>
              </a:ext>
            </a:extLst>
          </p:cNvPr>
          <p:cNvPicPr>
            <a:picLocks noChangeAspect="1"/>
          </p:cNvPicPr>
          <p:nvPr/>
        </p:nvPicPr>
        <p:blipFill>
          <a:blip r:embed="rId2"/>
          <a:stretch>
            <a:fillRect/>
          </a:stretch>
        </p:blipFill>
        <p:spPr>
          <a:xfrm>
            <a:off x="4363656" y="3428999"/>
            <a:ext cx="3009417" cy="2072353"/>
          </a:xfrm>
          <a:prstGeom prst="rect">
            <a:avLst/>
          </a:prstGeom>
        </p:spPr>
      </p:pic>
    </p:spTree>
    <p:extLst>
      <p:ext uri="{BB962C8B-B14F-4D97-AF65-F5344CB8AC3E}">
        <p14:creationId xmlns:p14="http://schemas.microsoft.com/office/powerpoint/2010/main" val="125591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876D-4A26-4FE7-0E4F-812849F2A77F}"/>
              </a:ext>
            </a:extLst>
          </p:cNvPr>
          <p:cNvSpPr>
            <a:spLocks noGrp="1"/>
          </p:cNvSpPr>
          <p:nvPr>
            <p:ph type="title"/>
          </p:nvPr>
        </p:nvSpPr>
        <p:spPr/>
        <p:txBody>
          <a:bodyPr/>
          <a:lstStyle/>
          <a:p>
            <a:pPr algn="ctr"/>
            <a:r>
              <a:rPr lang="en-IN" sz="3600" b="1" dirty="0"/>
              <a:t>A) Marketing Analysis</a:t>
            </a:r>
            <a:endParaRPr lang="en-IN" dirty="0"/>
          </a:p>
        </p:txBody>
      </p:sp>
      <p:sp>
        <p:nvSpPr>
          <p:cNvPr id="3" name="Content Placeholder 2">
            <a:extLst>
              <a:ext uri="{FF2B5EF4-FFF2-40B4-BE49-F238E27FC236}">
                <a16:creationId xmlns:a16="http://schemas.microsoft.com/office/drawing/2014/main" id="{3D67D7CC-E69A-7A03-2934-04F1AAD9B122}"/>
              </a:ext>
            </a:extLst>
          </p:cNvPr>
          <p:cNvSpPr>
            <a:spLocks noGrp="1"/>
          </p:cNvSpPr>
          <p:nvPr>
            <p:ph idx="1"/>
          </p:nvPr>
        </p:nvSpPr>
        <p:spPr/>
        <p:txBody>
          <a:bodyPr/>
          <a:lstStyle/>
          <a:p>
            <a:r>
              <a:rPr lang="en-IN" sz="2400" dirty="0"/>
              <a:t>5. Ad Campaign Launch-</a:t>
            </a:r>
            <a:br>
              <a:rPr lang="en-IN" sz="2400" dirty="0"/>
            </a:br>
            <a:r>
              <a:rPr lang="en-US" dirty="0"/>
              <a:t>The team wants to know the best day of the week to launch ads.</a:t>
            </a:r>
            <a:r>
              <a:rPr lang="en-IN" dirty="0"/>
              <a:t>	</a:t>
            </a:r>
            <a:br>
              <a:rPr lang="en-IN" sz="2400" dirty="0"/>
            </a:br>
            <a:r>
              <a:rPr lang="en-IN" sz="2400" dirty="0"/>
              <a:t>	</a:t>
            </a:r>
            <a:r>
              <a:rPr lang="en-US" sz="1800" dirty="0"/>
              <a:t>Task: Determine the day of the week when most users register on Instagram. Provide insights on 	when to schedule an ad campaign.</a:t>
            </a:r>
          </a:p>
          <a:p>
            <a:r>
              <a:rPr lang="en-US" b="1" dirty="0"/>
              <a:t>Query – </a:t>
            </a:r>
            <a:br>
              <a:rPr lang="en-US" sz="1400" dirty="0"/>
            </a:br>
            <a:r>
              <a:rPr lang="en-US" sz="1400" dirty="0"/>
              <a:t>	 </a:t>
            </a:r>
            <a:r>
              <a:rPr lang="en-US" sz="1600" dirty="0"/>
              <a:t>SELECT </a:t>
            </a:r>
            <a:r>
              <a:rPr lang="en-US" sz="1600" dirty="0" err="1"/>
              <a:t>dayname</a:t>
            </a:r>
            <a:r>
              <a:rPr lang="en-US" sz="1600" dirty="0"/>
              <a:t>(</a:t>
            </a:r>
            <a:r>
              <a:rPr lang="en-US" sz="1600" dirty="0" err="1"/>
              <a:t>created_at</a:t>
            </a:r>
            <a:r>
              <a:rPr lang="en-US" sz="1600" dirty="0"/>
              <a:t>) as </a:t>
            </a:r>
            <a:r>
              <a:rPr lang="en-US" sz="1600" dirty="0" err="1"/>
              <a:t>dayofweek</a:t>
            </a:r>
            <a:r>
              <a:rPr lang="en-US" sz="1600" dirty="0"/>
              <a:t>, count(*) as </a:t>
            </a:r>
            <a:r>
              <a:rPr lang="en-US" sz="1600" dirty="0" err="1"/>
              <a:t>no_of_users_registered</a:t>
            </a:r>
            <a:br>
              <a:rPr lang="en-US" sz="1600" dirty="0"/>
            </a:br>
            <a:r>
              <a:rPr lang="en-US" sz="1600" dirty="0"/>
              <a:t>	 FROM users</a:t>
            </a:r>
            <a:br>
              <a:rPr lang="en-US" sz="1600" dirty="0"/>
            </a:br>
            <a:r>
              <a:rPr lang="en-US" sz="1600" dirty="0"/>
              <a:t>	 GROUP BY </a:t>
            </a:r>
            <a:r>
              <a:rPr lang="en-US" sz="1600" dirty="0" err="1"/>
              <a:t>dayofweek</a:t>
            </a:r>
            <a:br>
              <a:rPr lang="en-US" sz="1600" dirty="0"/>
            </a:br>
            <a:r>
              <a:rPr lang="en-US" sz="1600" dirty="0"/>
              <a:t>	 ORDER BY </a:t>
            </a:r>
            <a:r>
              <a:rPr lang="en-US" sz="1600" dirty="0" err="1"/>
              <a:t>no_of_users_registered</a:t>
            </a:r>
            <a:r>
              <a:rPr lang="en-US" sz="1600" dirty="0"/>
              <a:t> desc;</a:t>
            </a:r>
            <a:br>
              <a:rPr lang="en-US" sz="1600" dirty="0"/>
            </a:br>
            <a:r>
              <a:rPr lang="en-US" sz="1600" dirty="0"/>
              <a:t>	</a:t>
            </a:r>
            <a:br>
              <a:rPr lang="en-US" sz="1000" dirty="0"/>
            </a:br>
            <a:r>
              <a:rPr lang="en-US" sz="1000" dirty="0"/>
              <a:t>	</a:t>
            </a:r>
            <a:endParaRPr lang="en-IN" sz="1000" dirty="0"/>
          </a:p>
        </p:txBody>
      </p:sp>
    </p:spTree>
    <p:extLst>
      <p:ext uri="{BB962C8B-B14F-4D97-AF65-F5344CB8AC3E}">
        <p14:creationId xmlns:p14="http://schemas.microsoft.com/office/powerpoint/2010/main" val="355496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7D7CC-E69A-7A03-2934-04F1AAD9B122}"/>
              </a:ext>
            </a:extLst>
          </p:cNvPr>
          <p:cNvSpPr>
            <a:spLocks noGrp="1"/>
          </p:cNvSpPr>
          <p:nvPr>
            <p:ph idx="1"/>
          </p:nvPr>
        </p:nvSpPr>
        <p:spPr/>
        <p:txBody>
          <a:bodyPr/>
          <a:lstStyle/>
          <a:p>
            <a:r>
              <a:rPr lang="en-US" sz="2400" dirty="0"/>
              <a:t>Determine the day of the week when most users register on Instagram. Provide insights on when to schedule an ad campaign.</a:t>
            </a:r>
          </a:p>
          <a:p>
            <a:br>
              <a:rPr lang="en-US" b="1" dirty="0"/>
            </a:br>
            <a:r>
              <a:rPr lang="en-US" b="1" dirty="0"/>
              <a:t>Output –  </a:t>
            </a:r>
            <a:br>
              <a:rPr lang="en-US" sz="1400" dirty="0"/>
            </a:br>
            <a:r>
              <a:rPr lang="en-US" sz="1400" dirty="0"/>
              <a:t>	</a:t>
            </a:r>
            <a:br>
              <a:rPr lang="en-US" sz="1000" dirty="0"/>
            </a:br>
            <a:r>
              <a:rPr lang="en-US" sz="1000" dirty="0"/>
              <a:t>	</a:t>
            </a:r>
            <a:endParaRPr lang="en-IN" sz="1000" dirty="0"/>
          </a:p>
        </p:txBody>
      </p:sp>
      <p:pic>
        <p:nvPicPr>
          <p:cNvPr id="4" name="Picture 3">
            <a:extLst>
              <a:ext uri="{FF2B5EF4-FFF2-40B4-BE49-F238E27FC236}">
                <a16:creationId xmlns:a16="http://schemas.microsoft.com/office/drawing/2014/main" id="{82B0DC5C-EF7C-EE5A-1703-628B74E602B7}"/>
              </a:ext>
            </a:extLst>
          </p:cNvPr>
          <p:cNvPicPr>
            <a:picLocks noChangeAspect="1"/>
          </p:cNvPicPr>
          <p:nvPr/>
        </p:nvPicPr>
        <p:blipFill>
          <a:blip r:embed="rId2"/>
          <a:stretch>
            <a:fillRect/>
          </a:stretch>
        </p:blipFill>
        <p:spPr>
          <a:xfrm>
            <a:off x="3943951" y="3204289"/>
            <a:ext cx="3766749" cy="2247388"/>
          </a:xfrm>
          <a:prstGeom prst="rect">
            <a:avLst/>
          </a:prstGeom>
        </p:spPr>
      </p:pic>
    </p:spTree>
    <p:extLst>
      <p:ext uri="{BB962C8B-B14F-4D97-AF65-F5344CB8AC3E}">
        <p14:creationId xmlns:p14="http://schemas.microsoft.com/office/powerpoint/2010/main" val="1404548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876D-4A26-4FE7-0E4F-812849F2A77F}"/>
              </a:ext>
            </a:extLst>
          </p:cNvPr>
          <p:cNvSpPr>
            <a:spLocks noGrp="1"/>
          </p:cNvSpPr>
          <p:nvPr>
            <p:ph type="title"/>
          </p:nvPr>
        </p:nvSpPr>
        <p:spPr/>
        <p:txBody>
          <a:bodyPr/>
          <a:lstStyle/>
          <a:p>
            <a:pPr algn="ctr"/>
            <a:r>
              <a:rPr lang="en-IN" sz="3600" b="1" dirty="0"/>
              <a:t>B) Investor Metrics</a:t>
            </a:r>
            <a:endParaRPr lang="en-IN" dirty="0"/>
          </a:p>
        </p:txBody>
      </p:sp>
      <p:sp>
        <p:nvSpPr>
          <p:cNvPr id="3" name="Content Placeholder 2">
            <a:extLst>
              <a:ext uri="{FF2B5EF4-FFF2-40B4-BE49-F238E27FC236}">
                <a16:creationId xmlns:a16="http://schemas.microsoft.com/office/drawing/2014/main" id="{3D67D7CC-E69A-7A03-2934-04F1AAD9B122}"/>
              </a:ext>
            </a:extLst>
          </p:cNvPr>
          <p:cNvSpPr>
            <a:spLocks noGrp="1"/>
          </p:cNvSpPr>
          <p:nvPr>
            <p:ph idx="1"/>
          </p:nvPr>
        </p:nvSpPr>
        <p:spPr/>
        <p:txBody>
          <a:bodyPr/>
          <a:lstStyle/>
          <a:p>
            <a:r>
              <a:rPr lang="en-IN" sz="2400" dirty="0"/>
              <a:t>1. </a:t>
            </a:r>
            <a:r>
              <a:rPr lang="en-US" sz="2400" dirty="0"/>
              <a:t>User Engagement: Investors want to know if users are still active and posting on Instagram or if they are making fewer posts.</a:t>
            </a:r>
          </a:p>
          <a:p>
            <a:r>
              <a:rPr lang="en-US" sz="1600" dirty="0"/>
              <a:t>Task: Calculate the average number of posts per user on Instagram. Also, provide the total number of photos on Instagram divided by the total number of users</a:t>
            </a:r>
            <a:r>
              <a:rPr lang="en-US" sz="2400" dirty="0"/>
              <a:t>.</a:t>
            </a:r>
          </a:p>
          <a:p>
            <a:endParaRPr lang="en-US" sz="1800" dirty="0"/>
          </a:p>
          <a:p>
            <a:r>
              <a:rPr lang="en-US" b="1" dirty="0"/>
              <a:t>Query</a:t>
            </a:r>
            <a:r>
              <a:rPr lang="en-US" dirty="0"/>
              <a:t> -</a:t>
            </a:r>
            <a:br>
              <a:rPr lang="en-US" sz="1400" dirty="0"/>
            </a:br>
            <a:r>
              <a:rPr lang="en-US" sz="1400" dirty="0"/>
              <a:t>	 </a:t>
            </a:r>
            <a:r>
              <a:rPr lang="en-US" sz="1600" dirty="0"/>
              <a:t>SELECT count(*)/count(distinct </a:t>
            </a:r>
            <a:r>
              <a:rPr lang="en-US" sz="1600" dirty="0" err="1"/>
              <a:t>user_id</a:t>
            </a:r>
            <a:r>
              <a:rPr lang="en-US" sz="1600" dirty="0"/>
              <a:t>) as </a:t>
            </a:r>
            <a:r>
              <a:rPr lang="en-US" sz="1600" dirty="0" err="1"/>
              <a:t>Avg_num_of_post_per_user</a:t>
            </a:r>
            <a:br>
              <a:rPr lang="en-US" sz="1600" dirty="0"/>
            </a:br>
            <a:r>
              <a:rPr lang="en-US" sz="1600" dirty="0"/>
              <a:t>	 FROM photos;</a:t>
            </a:r>
          </a:p>
          <a:p>
            <a:r>
              <a:rPr lang="en-US" b="1" dirty="0"/>
              <a:t>Output – </a:t>
            </a:r>
            <a:r>
              <a:rPr lang="en-US" sz="1600" dirty="0"/>
              <a:t>There are total 257 photos and total 74 distinct user in photo table which gives desired output 257/74 =3.47. Average number of posts per user is 3.</a:t>
            </a:r>
            <a:endParaRPr lang="en-IN" sz="1600" dirty="0"/>
          </a:p>
        </p:txBody>
      </p:sp>
      <p:pic>
        <p:nvPicPr>
          <p:cNvPr id="7" name="Picture 6">
            <a:extLst>
              <a:ext uri="{FF2B5EF4-FFF2-40B4-BE49-F238E27FC236}">
                <a16:creationId xmlns:a16="http://schemas.microsoft.com/office/drawing/2014/main" id="{B18CF0C5-B597-766C-E10A-BAEC8168629C}"/>
              </a:ext>
            </a:extLst>
          </p:cNvPr>
          <p:cNvPicPr>
            <a:picLocks noChangeAspect="1"/>
          </p:cNvPicPr>
          <p:nvPr/>
        </p:nvPicPr>
        <p:blipFill>
          <a:blip r:embed="rId2"/>
          <a:stretch>
            <a:fillRect/>
          </a:stretch>
        </p:blipFill>
        <p:spPr>
          <a:xfrm>
            <a:off x="5590572" y="5148400"/>
            <a:ext cx="2623325" cy="720694"/>
          </a:xfrm>
          <a:prstGeom prst="rect">
            <a:avLst/>
          </a:prstGeom>
        </p:spPr>
      </p:pic>
    </p:spTree>
    <p:extLst>
      <p:ext uri="{BB962C8B-B14F-4D97-AF65-F5344CB8AC3E}">
        <p14:creationId xmlns:p14="http://schemas.microsoft.com/office/powerpoint/2010/main" val="2396028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876D-4A26-4FE7-0E4F-812849F2A77F}"/>
              </a:ext>
            </a:extLst>
          </p:cNvPr>
          <p:cNvSpPr>
            <a:spLocks noGrp="1"/>
          </p:cNvSpPr>
          <p:nvPr>
            <p:ph type="title"/>
          </p:nvPr>
        </p:nvSpPr>
        <p:spPr/>
        <p:txBody>
          <a:bodyPr/>
          <a:lstStyle/>
          <a:p>
            <a:pPr algn="ctr"/>
            <a:r>
              <a:rPr lang="en-IN" sz="3600" b="1" dirty="0"/>
              <a:t>B) Investor Metrics</a:t>
            </a:r>
            <a:endParaRPr lang="en-IN" dirty="0"/>
          </a:p>
        </p:txBody>
      </p:sp>
      <p:sp>
        <p:nvSpPr>
          <p:cNvPr id="3" name="Content Placeholder 2">
            <a:extLst>
              <a:ext uri="{FF2B5EF4-FFF2-40B4-BE49-F238E27FC236}">
                <a16:creationId xmlns:a16="http://schemas.microsoft.com/office/drawing/2014/main" id="{3D67D7CC-E69A-7A03-2934-04F1AAD9B122}"/>
              </a:ext>
            </a:extLst>
          </p:cNvPr>
          <p:cNvSpPr>
            <a:spLocks noGrp="1"/>
          </p:cNvSpPr>
          <p:nvPr>
            <p:ph idx="1"/>
          </p:nvPr>
        </p:nvSpPr>
        <p:spPr/>
        <p:txBody>
          <a:bodyPr/>
          <a:lstStyle/>
          <a:p>
            <a:r>
              <a:rPr lang="en-IN" sz="2400" dirty="0"/>
              <a:t>2. </a:t>
            </a:r>
            <a:r>
              <a:rPr lang="en-US" sz="2400" dirty="0"/>
              <a:t>Bots &amp; Fake Accounts: Investors want to know if the platform is crowded with fake and dummy accounts.</a:t>
            </a:r>
          </a:p>
          <a:p>
            <a:r>
              <a:rPr lang="en-US" sz="1600" dirty="0"/>
              <a:t>Task: Identify users (potential bots) who have liked every single photo on the site, as this is not typically possible for a normal user.</a:t>
            </a:r>
          </a:p>
          <a:p>
            <a:endParaRPr lang="en-US" sz="1800" dirty="0"/>
          </a:p>
          <a:p>
            <a:r>
              <a:rPr lang="en-US" b="1" dirty="0"/>
              <a:t>Query</a:t>
            </a:r>
            <a:r>
              <a:rPr lang="en-US" dirty="0"/>
              <a:t> -</a:t>
            </a:r>
            <a:br>
              <a:rPr lang="en-US" sz="1400" dirty="0"/>
            </a:br>
            <a:r>
              <a:rPr lang="en-US" sz="1400" dirty="0"/>
              <a:t>	</a:t>
            </a:r>
            <a:r>
              <a:rPr lang="en-US" sz="1600" dirty="0"/>
              <a:t>SELECT </a:t>
            </a:r>
            <a:r>
              <a:rPr lang="en-US" sz="1600" dirty="0" err="1"/>
              <a:t>l.user_id</a:t>
            </a:r>
            <a:r>
              <a:rPr lang="en-US" sz="1600" dirty="0"/>
              <a:t>, </a:t>
            </a:r>
            <a:r>
              <a:rPr lang="en-US" sz="1600" dirty="0" err="1"/>
              <a:t>u.username</a:t>
            </a:r>
            <a:r>
              <a:rPr lang="en-US" sz="1600" dirty="0"/>
              <a:t>, COUNT(DISTINCT </a:t>
            </a:r>
            <a:r>
              <a:rPr lang="en-US" sz="1600" dirty="0" err="1"/>
              <a:t>l.photo_id</a:t>
            </a:r>
            <a:r>
              <a:rPr lang="en-US" sz="1600" dirty="0"/>
              <a:t>) AS </a:t>
            </a:r>
            <a:r>
              <a:rPr lang="en-US" sz="1600" dirty="0" err="1"/>
              <a:t>total_no_of_photos_liked</a:t>
            </a:r>
            <a:br>
              <a:rPr lang="en-US" sz="1600" dirty="0"/>
            </a:br>
            <a:r>
              <a:rPr lang="en-US" sz="1600" dirty="0"/>
              <a:t>	FROM likes l</a:t>
            </a:r>
            <a:br>
              <a:rPr lang="en-US" sz="1600" dirty="0"/>
            </a:br>
            <a:r>
              <a:rPr lang="en-US" sz="1600" dirty="0"/>
              <a:t>	LEFT JOIN user u</a:t>
            </a:r>
            <a:br>
              <a:rPr lang="en-US" sz="1600" dirty="0"/>
            </a:br>
            <a:r>
              <a:rPr lang="en-US" sz="1600" dirty="0"/>
              <a:t>	on </a:t>
            </a:r>
            <a:r>
              <a:rPr lang="en-US" sz="1600" dirty="0" err="1"/>
              <a:t>l.user_id</a:t>
            </a:r>
            <a:r>
              <a:rPr lang="en-US" sz="1600" dirty="0"/>
              <a:t> = u.id</a:t>
            </a:r>
            <a:br>
              <a:rPr lang="en-US" sz="1600" dirty="0"/>
            </a:br>
            <a:r>
              <a:rPr lang="en-US" sz="1600" dirty="0"/>
              <a:t>	GROUP BY </a:t>
            </a:r>
            <a:r>
              <a:rPr lang="en-US" sz="1600" dirty="0" err="1"/>
              <a:t>l.user_id</a:t>
            </a:r>
            <a:br>
              <a:rPr lang="en-US" sz="1600" dirty="0"/>
            </a:br>
            <a:r>
              <a:rPr lang="en-US" sz="1600" dirty="0"/>
              <a:t>	having </a:t>
            </a:r>
            <a:r>
              <a:rPr lang="en-US" sz="1600" dirty="0" err="1"/>
              <a:t>total_no_of_photos_liked</a:t>
            </a:r>
            <a:r>
              <a:rPr lang="en-US" sz="1600" dirty="0"/>
              <a:t> = (SELECT COUNT(*) FROM photos) ;</a:t>
            </a:r>
          </a:p>
        </p:txBody>
      </p:sp>
    </p:spTree>
    <p:extLst>
      <p:ext uri="{BB962C8B-B14F-4D97-AF65-F5344CB8AC3E}">
        <p14:creationId xmlns:p14="http://schemas.microsoft.com/office/powerpoint/2010/main" val="1649496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7D7CC-E69A-7A03-2934-04F1AAD9B122}"/>
              </a:ext>
            </a:extLst>
          </p:cNvPr>
          <p:cNvSpPr>
            <a:spLocks noGrp="1"/>
          </p:cNvSpPr>
          <p:nvPr>
            <p:ph idx="1"/>
          </p:nvPr>
        </p:nvSpPr>
        <p:spPr/>
        <p:txBody>
          <a:bodyPr/>
          <a:lstStyle/>
          <a:p>
            <a:r>
              <a:rPr lang="en-US" sz="2400" dirty="0"/>
              <a:t>Identify users (potential bots) who have liked every single photo on the site, as this is not typically possible for a normal user.</a:t>
            </a:r>
          </a:p>
          <a:p>
            <a:pPr marL="0" indent="0">
              <a:buNone/>
            </a:pPr>
            <a:r>
              <a:rPr lang="en-US" b="1" dirty="0"/>
              <a:t>Output</a:t>
            </a:r>
            <a:r>
              <a:rPr lang="en-US" dirty="0"/>
              <a:t> – These users can be identified as bots or fake accounts</a:t>
            </a:r>
            <a:br>
              <a:rPr lang="en-US" sz="1400" dirty="0"/>
            </a:br>
            <a:r>
              <a:rPr lang="en-US" sz="1400" dirty="0"/>
              <a:t>		</a:t>
            </a:r>
            <a:endParaRPr lang="en-US" sz="1600" dirty="0"/>
          </a:p>
        </p:txBody>
      </p:sp>
      <p:pic>
        <p:nvPicPr>
          <p:cNvPr id="5" name="Picture 4">
            <a:extLst>
              <a:ext uri="{FF2B5EF4-FFF2-40B4-BE49-F238E27FC236}">
                <a16:creationId xmlns:a16="http://schemas.microsoft.com/office/drawing/2014/main" id="{408090D7-D585-CACA-55CA-FC3069914D20}"/>
              </a:ext>
            </a:extLst>
          </p:cNvPr>
          <p:cNvPicPr>
            <a:picLocks noChangeAspect="1"/>
          </p:cNvPicPr>
          <p:nvPr/>
        </p:nvPicPr>
        <p:blipFill>
          <a:blip r:embed="rId2"/>
          <a:stretch>
            <a:fillRect/>
          </a:stretch>
        </p:blipFill>
        <p:spPr>
          <a:xfrm>
            <a:off x="3341707" y="3177485"/>
            <a:ext cx="4236022" cy="3177016"/>
          </a:xfrm>
          <a:prstGeom prst="rect">
            <a:avLst/>
          </a:prstGeom>
        </p:spPr>
      </p:pic>
    </p:spTree>
    <p:extLst>
      <p:ext uri="{BB962C8B-B14F-4D97-AF65-F5344CB8AC3E}">
        <p14:creationId xmlns:p14="http://schemas.microsoft.com/office/powerpoint/2010/main" val="384211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4F3F-A274-58E2-9ABA-8939A74390CB}"/>
              </a:ext>
            </a:extLst>
          </p:cNvPr>
          <p:cNvSpPr>
            <a:spLocks noGrp="1"/>
          </p:cNvSpPr>
          <p:nvPr>
            <p:ph type="title"/>
          </p:nvPr>
        </p:nvSpPr>
        <p:spPr>
          <a:xfrm>
            <a:off x="969958" y="263527"/>
            <a:ext cx="10058400" cy="1450757"/>
          </a:xfrm>
        </p:spPr>
        <p:txBody>
          <a:bodyPr/>
          <a:lstStyle/>
          <a:p>
            <a:r>
              <a:rPr lang="en-US" dirty="0"/>
              <a:t>About the Project</a:t>
            </a:r>
            <a:endParaRPr lang="en-IN" dirty="0"/>
          </a:p>
        </p:txBody>
      </p:sp>
      <p:sp>
        <p:nvSpPr>
          <p:cNvPr id="3" name="Content Placeholder 2">
            <a:extLst>
              <a:ext uri="{FF2B5EF4-FFF2-40B4-BE49-F238E27FC236}">
                <a16:creationId xmlns:a16="http://schemas.microsoft.com/office/drawing/2014/main" id="{B5B4B104-2131-B934-CBF9-34299D8A3433}"/>
              </a:ext>
            </a:extLst>
          </p:cNvPr>
          <p:cNvSpPr>
            <a:spLocks noGrp="1"/>
          </p:cNvSpPr>
          <p:nvPr>
            <p:ph idx="1"/>
          </p:nvPr>
        </p:nvSpPr>
        <p:spPr/>
        <p:txBody>
          <a:bodyPr>
            <a:normAutofit/>
          </a:bodyPr>
          <a:lstStyle/>
          <a:p>
            <a:pPr marL="0" indent="0">
              <a:buNone/>
            </a:pPr>
            <a:r>
              <a:rPr lang="en-US" dirty="0"/>
              <a:t>The goal of this project is to use my SQL skills to extract meaningful insights from the data which is Instagram user base. These insights will help the product manager and the rest of the team make informed decisions about the future direction of the Instagram app. The findings could potentially influence the future development of one of the world's most popular social media platform.</a:t>
            </a:r>
            <a:endParaRPr lang="en-US" b="1" dirty="0"/>
          </a:p>
          <a:p>
            <a:pPr marL="0" indent="0">
              <a:buNone/>
            </a:pPr>
            <a:br>
              <a:rPr lang="en-US" b="1" dirty="0"/>
            </a:br>
            <a:r>
              <a:rPr lang="en-US" b="1" dirty="0"/>
              <a:t>Software used:</a:t>
            </a:r>
          </a:p>
          <a:p>
            <a:pPr marL="0" indent="0">
              <a:buNone/>
            </a:pPr>
            <a:r>
              <a:rPr lang="en-US" dirty="0"/>
              <a:t>MySQL Workbench 8.0 CE</a:t>
            </a:r>
            <a:endParaRPr lang="en-IN" dirty="0"/>
          </a:p>
        </p:txBody>
      </p:sp>
    </p:spTree>
    <p:extLst>
      <p:ext uri="{BB962C8B-B14F-4D97-AF65-F5344CB8AC3E}">
        <p14:creationId xmlns:p14="http://schemas.microsoft.com/office/powerpoint/2010/main" val="165239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3D778-E5FD-E623-914E-AAC7DE1B39D8}"/>
              </a:ext>
            </a:extLst>
          </p:cNvPr>
          <p:cNvSpPr>
            <a:spLocks noGrp="1"/>
          </p:cNvSpPr>
          <p:nvPr>
            <p:ph type="title"/>
          </p:nvPr>
        </p:nvSpPr>
        <p:spPr/>
        <p:txBody>
          <a:bodyPr/>
          <a:lstStyle/>
          <a:p>
            <a:r>
              <a:rPr lang="en-US" dirty="0"/>
              <a:t>SQL Tasks</a:t>
            </a:r>
            <a:endParaRPr lang="en-IN" dirty="0"/>
          </a:p>
        </p:txBody>
      </p:sp>
      <p:sp>
        <p:nvSpPr>
          <p:cNvPr id="3" name="Content Placeholder 2">
            <a:extLst>
              <a:ext uri="{FF2B5EF4-FFF2-40B4-BE49-F238E27FC236}">
                <a16:creationId xmlns:a16="http://schemas.microsoft.com/office/drawing/2014/main" id="{62664880-E042-AB59-68E8-47F4EB143573}"/>
              </a:ext>
            </a:extLst>
          </p:cNvPr>
          <p:cNvSpPr>
            <a:spLocks noGrp="1"/>
          </p:cNvSpPr>
          <p:nvPr>
            <p:ph idx="1"/>
          </p:nvPr>
        </p:nvSpPr>
        <p:spPr/>
        <p:txBody>
          <a:bodyPr>
            <a:normAutofit/>
          </a:bodyPr>
          <a:lstStyle/>
          <a:p>
            <a:r>
              <a:rPr lang="en-IN" sz="2000" b="1" dirty="0"/>
              <a:t>A) Marketing Analysis:</a:t>
            </a:r>
            <a:br>
              <a:rPr lang="en-IN" sz="2000" b="1" dirty="0"/>
            </a:br>
            <a:r>
              <a:rPr lang="en-IN" sz="2000" dirty="0"/>
              <a:t>	1. Loyal User Reward</a:t>
            </a:r>
            <a:br>
              <a:rPr lang="en-IN" sz="2000" dirty="0"/>
            </a:br>
            <a:r>
              <a:rPr lang="en-IN" sz="2000" dirty="0"/>
              <a:t>	2. Inactive User Engagement</a:t>
            </a:r>
            <a:br>
              <a:rPr lang="en-IN" sz="2000" dirty="0"/>
            </a:br>
            <a:r>
              <a:rPr lang="en-IN" sz="2000" dirty="0"/>
              <a:t>	3. Contest Winner Declaration</a:t>
            </a:r>
            <a:br>
              <a:rPr lang="en-IN" sz="2000" dirty="0"/>
            </a:br>
            <a:r>
              <a:rPr lang="en-IN" sz="2000" dirty="0"/>
              <a:t>	4. Hashtag Reach</a:t>
            </a:r>
            <a:br>
              <a:rPr lang="en-IN" sz="2000" dirty="0"/>
            </a:br>
            <a:r>
              <a:rPr lang="en-IN" sz="2000" dirty="0"/>
              <a:t>	5. Ad Campaign Launch</a:t>
            </a:r>
          </a:p>
          <a:p>
            <a:pPr marL="0" indent="0">
              <a:buNone/>
            </a:pPr>
            <a:endParaRPr lang="en-IN" sz="2000" dirty="0"/>
          </a:p>
          <a:p>
            <a:r>
              <a:rPr lang="en-IN" sz="2000" b="1" dirty="0"/>
              <a:t>B) Investor Metrics:</a:t>
            </a:r>
            <a:br>
              <a:rPr lang="en-IN" sz="2000" dirty="0"/>
            </a:br>
            <a:r>
              <a:rPr lang="en-IN" sz="2000" dirty="0"/>
              <a:t>	1. User Engagement</a:t>
            </a:r>
            <a:br>
              <a:rPr lang="en-IN" sz="2000" dirty="0"/>
            </a:br>
            <a:r>
              <a:rPr lang="en-IN" sz="2000" dirty="0"/>
              <a:t>	2. Bots &amp; Fake Accounts</a:t>
            </a:r>
            <a:br>
              <a:rPr lang="en-IN" sz="2000" dirty="0"/>
            </a:br>
            <a:r>
              <a:rPr lang="en-IN" sz="2000" dirty="0"/>
              <a:t>	</a:t>
            </a:r>
          </a:p>
        </p:txBody>
      </p:sp>
    </p:spTree>
    <p:extLst>
      <p:ext uri="{BB962C8B-B14F-4D97-AF65-F5344CB8AC3E}">
        <p14:creationId xmlns:p14="http://schemas.microsoft.com/office/powerpoint/2010/main" val="103864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876D-4A26-4FE7-0E4F-812849F2A77F}"/>
              </a:ext>
            </a:extLst>
          </p:cNvPr>
          <p:cNvSpPr>
            <a:spLocks noGrp="1"/>
          </p:cNvSpPr>
          <p:nvPr>
            <p:ph type="title"/>
          </p:nvPr>
        </p:nvSpPr>
        <p:spPr/>
        <p:txBody>
          <a:bodyPr/>
          <a:lstStyle/>
          <a:p>
            <a:pPr algn="ctr"/>
            <a:r>
              <a:rPr lang="en-IN" sz="3600" b="1" dirty="0"/>
              <a:t>A) Marketing Analysis</a:t>
            </a:r>
            <a:endParaRPr lang="en-IN" dirty="0"/>
          </a:p>
        </p:txBody>
      </p:sp>
      <p:sp>
        <p:nvSpPr>
          <p:cNvPr id="3" name="Content Placeholder 2">
            <a:extLst>
              <a:ext uri="{FF2B5EF4-FFF2-40B4-BE49-F238E27FC236}">
                <a16:creationId xmlns:a16="http://schemas.microsoft.com/office/drawing/2014/main" id="{3D67D7CC-E69A-7A03-2934-04F1AAD9B122}"/>
              </a:ext>
            </a:extLst>
          </p:cNvPr>
          <p:cNvSpPr>
            <a:spLocks noGrp="1"/>
          </p:cNvSpPr>
          <p:nvPr>
            <p:ph idx="1"/>
          </p:nvPr>
        </p:nvSpPr>
        <p:spPr/>
        <p:txBody>
          <a:bodyPr/>
          <a:lstStyle/>
          <a:p>
            <a:r>
              <a:rPr lang="en-IN" sz="2400" dirty="0"/>
              <a:t>1. Loyal User Reward-</a:t>
            </a:r>
            <a:br>
              <a:rPr lang="en-IN" sz="2400" dirty="0"/>
            </a:br>
            <a:r>
              <a:rPr lang="en-IN" sz="2400" dirty="0"/>
              <a:t>	</a:t>
            </a:r>
            <a:r>
              <a:rPr lang="en-US" sz="1800" dirty="0"/>
              <a:t>Task: Identify the five oldest users on Instagram from the provided database.</a:t>
            </a:r>
          </a:p>
          <a:p>
            <a:endParaRPr lang="en-US" sz="1800" dirty="0"/>
          </a:p>
          <a:p>
            <a:r>
              <a:rPr lang="en-US" b="1" dirty="0"/>
              <a:t>Query – </a:t>
            </a:r>
            <a:br>
              <a:rPr lang="en-US" sz="1400" dirty="0"/>
            </a:br>
            <a:r>
              <a:rPr lang="en-US" sz="1400" dirty="0"/>
              <a:t>	 </a:t>
            </a:r>
            <a:r>
              <a:rPr lang="en-US" sz="1600" dirty="0"/>
              <a:t>SELECT id, username, </a:t>
            </a:r>
            <a:r>
              <a:rPr lang="en-US" sz="1600" dirty="0" err="1"/>
              <a:t>created_at</a:t>
            </a:r>
            <a:br>
              <a:rPr lang="en-US" sz="1600" dirty="0"/>
            </a:br>
            <a:r>
              <a:rPr lang="en-US" sz="1600" dirty="0"/>
              <a:t>	 FROM users</a:t>
            </a:r>
            <a:br>
              <a:rPr lang="en-US" sz="1600" dirty="0"/>
            </a:br>
            <a:r>
              <a:rPr lang="en-US" sz="1600" dirty="0"/>
              <a:t>	 ORDER BY </a:t>
            </a:r>
            <a:r>
              <a:rPr lang="en-US" sz="1600" dirty="0" err="1"/>
              <a:t>created_at</a:t>
            </a:r>
            <a:r>
              <a:rPr lang="en-US" sz="1600" dirty="0"/>
              <a:t> ASC</a:t>
            </a:r>
            <a:br>
              <a:rPr lang="en-US" sz="1600" dirty="0"/>
            </a:br>
            <a:r>
              <a:rPr lang="en-US" sz="1600" dirty="0"/>
              <a:t>	 LIMIT 5;</a:t>
            </a:r>
            <a:br>
              <a:rPr lang="en-US" sz="1000" dirty="0"/>
            </a:br>
            <a:r>
              <a:rPr lang="en-US" sz="1000" dirty="0"/>
              <a:t>	</a:t>
            </a:r>
            <a:endParaRPr lang="en-IN" sz="1000" dirty="0"/>
          </a:p>
        </p:txBody>
      </p:sp>
    </p:spTree>
    <p:extLst>
      <p:ext uri="{BB962C8B-B14F-4D97-AF65-F5344CB8AC3E}">
        <p14:creationId xmlns:p14="http://schemas.microsoft.com/office/powerpoint/2010/main" val="812739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7D7CC-E69A-7A03-2934-04F1AAD9B122}"/>
              </a:ext>
            </a:extLst>
          </p:cNvPr>
          <p:cNvSpPr>
            <a:spLocks noGrp="1"/>
          </p:cNvSpPr>
          <p:nvPr>
            <p:ph idx="1"/>
          </p:nvPr>
        </p:nvSpPr>
        <p:spPr/>
        <p:txBody>
          <a:bodyPr/>
          <a:lstStyle/>
          <a:p>
            <a:r>
              <a:rPr lang="en-US" sz="2400" dirty="0"/>
              <a:t>Identify the five oldest users on Instagram from the provided database.</a:t>
            </a:r>
            <a:r>
              <a:rPr lang="en-IN" sz="2400" dirty="0"/>
              <a:t>   </a:t>
            </a:r>
            <a:endParaRPr lang="en-US" sz="1400" dirty="0"/>
          </a:p>
          <a:p>
            <a:r>
              <a:rPr lang="en-US" b="1" dirty="0"/>
              <a:t>Output - </a:t>
            </a:r>
            <a:br>
              <a:rPr lang="en-US" sz="1400" dirty="0"/>
            </a:br>
            <a:r>
              <a:rPr lang="en-US" sz="1400" dirty="0"/>
              <a:t>	</a:t>
            </a:r>
            <a:br>
              <a:rPr lang="en-US" sz="1000" dirty="0"/>
            </a:br>
            <a:r>
              <a:rPr lang="en-US" sz="1000" dirty="0"/>
              <a:t>	</a:t>
            </a:r>
            <a:endParaRPr lang="en-IN" sz="1000" dirty="0"/>
          </a:p>
        </p:txBody>
      </p:sp>
      <p:pic>
        <p:nvPicPr>
          <p:cNvPr id="7" name="Picture 6">
            <a:extLst>
              <a:ext uri="{FF2B5EF4-FFF2-40B4-BE49-F238E27FC236}">
                <a16:creationId xmlns:a16="http://schemas.microsoft.com/office/drawing/2014/main" id="{28E5B218-9F27-A1EC-B59B-48CF88BD85C4}"/>
              </a:ext>
            </a:extLst>
          </p:cNvPr>
          <p:cNvPicPr>
            <a:picLocks noChangeAspect="1"/>
          </p:cNvPicPr>
          <p:nvPr/>
        </p:nvPicPr>
        <p:blipFill>
          <a:blip r:embed="rId2"/>
          <a:stretch>
            <a:fillRect/>
          </a:stretch>
        </p:blipFill>
        <p:spPr>
          <a:xfrm>
            <a:off x="1944757" y="2924174"/>
            <a:ext cx="5866598" cy="2122387"/>
          </a:xfrm>
          <a:prstGeom prst="rect">
            <a:avLst/>
          </a:prstGeom>
        </p:spPr>
      </p:pic>
    </p:spTree>
    <p:extLst>
      <p:ext uri="{BB962C8B-B14F-4D97-AF65-F5344CB8AC3E}">
        <p14:creationId xmlns:p14="http://schemas.microsoft.com/office/powerpoint/2010/main" val="243011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876D-4A26-4FE7-0E4F-812849F2A77F}"/>
              </a:ext>
            </a:extLst>
          </p:cNvPr>
          <p:cNvSpPr>
            <a:spLocks noGrp="1"/>
          </p:cNvSpPr>
          <p:nvPr>
            <p:ph type="title"/>
          </p:nvPr>
        </p:nvSpPr>
        <p:spPr/>
        <p:txBody>
          <a:bodyPr/>
          <a:lstStyle/>
          <a:p>
            <a:pPr algn="ctr"/>
            <a:r>
              <a:rPr lang="en-IN" sz="3600" b="1" dirty="0"/>
              <a:t>A) Marketing Analysis:</a:t>
            </a:r>
            <a:endParaRPr lang="en-IN" dirty="0"/>
          </a:p>
        </p:txBody>
      </p:sp>
      <p:sp>
        <p:nvSpPr>
          <p:cNvPr id="3" name="Content Placeholder 2">
            <a:extLst>
              <a:ext uri="{FF2B5EF4-FFF2-40B4-BE49-F238E27FC236}">
                <a16:creationId xmlns:a16="http://schemas.microsoft.com/office/drawing/2014/main" id="{3D67D7CC-E69A-7A03-2934-04F1AAD9B122}"/>
              </a:ext>
            </a:extLst>
          </p:cNvPr>
          <p:cNvSpPr>
            <a:spLocks noGrp="1"/>
          </p:cNvSpPr>
          <p:nvPr>
            <p:ph idx="1"/>
          </p:nvPr>
        </p:nvSpPr>
        <p:spPr/>
        <p:txBody>
          <a:bodyPr>
            <a:normAutofit/>
          </a:bodyPr>
          <a:lstStyle/>
          <a:p>
            <a:r>
              <a:rPr lang="en-IN" sz="2400" dirty="0"/>
              <a:t>2. Inactive User Engagement -</a:t>
            </a:r>
            <a:br>
              <a:rPr lang="en-IN" sz="2400" dirty="0"/>
            </a:br>
            <a:r>
              <a:rPr lang="en-IN" sz="2400" dirty="0"/>
              <a:t>	</a:t>
            </a:r>
            <a:r>
              <a:rPr lang="en-US" sz="1800" dirty="0"/>
              <a:t>Task: Identify users who have never posted a single photo on Instagram.</a:t>
            </a:r>
            <a:br>
              <a:rPr lang="en-US" sz="1800" dirty="0"/>
            </a:br>
            <a:endParaRPr lang="en-US" sz="1800" dirty="0"/>
          </a:p>
          <a:p>
            <a:r>
              <a:rPr lang="en-US" b="1" dirty="0"/>
              <a:t> Query – </a:t>
            </a:r>
            <a:br>
              <a:rPr lang="en-US" sz="1400" dirty="0"/>
            </a:br>
            <a:r>
              <a:rPr lang="en-US" sz="1400" dirty="0"/>
              <a:t>	 </a:t>
            </a:r>
            <a:r>
              <a:rPr lang="en-US" sz="1600" dirty="0"/>
              <a:t>SELECT </a:t>
            </a:r>
            <a:r>
              <a:rPr lang="en-US" sz="1600" dirty="0" err="1"/>
              <a:t>u.username</a:t>
            </a:r>
            <a:r>
              <a:rPr lang="en-US" sz="1600" dirty="0"/>
              <a:t>, u.id</a:t>
            </a:r>
            <a:br>
              <a:rPr lang="en-US" sz="1600" dirty="0"/>
            </a:br>
            <a:r>
              <a:rPr lang="en-US" sz="1600" dirty="0"/>
              <a:t>	 FROM users u</a:t>
            </a:r>
            <a:br>
              <a:rPr lang="en-US" sz="1600" dirty="0"/>
            </a:br>
            <a:r>
              <a:rPr lang="en-US" sz="1600" dirty="0"/>
              <a:t>	 left join photos p</a:t>
            </a:r>
            <a:br>
              <a:rPr lang="en-US" sz="1600" dirty="0"/>
            </a:br>
            <a:r>
              <a:rPr lang="en-US" sz="1600" dirty="0"/>
              <a:t>	 on u.id=</a:t>
            </a:r>
            <a:r>
              <a:rPr lang="en-US" sz="1600" dirty="0" err="1"/>
              <a:t>p.user_id</a:t>
            </a:r>
            <a:br>
              <a:rPr lang="en-US" sz="1600" dirty="0"/>
            </a:br>
            <a:r>
              <a:rPr lang="en-US" sz="1600" dirty="0"/>
              <a:t>	 where p.id is null</a:t>
            </a:r>
            <a:br>
              <a:rPr lang="en-US" sz="1600" dirty="0"/>
            </a:br>
            <a:r>
              <a:rPr lang="en-US" sz="1600" dirty="0"/>
              <a:t>	 order by u.id</a:t>
            </a:r>
            <a:br>
              <a:rPr lang="en-US" sz="1200" dirty="0"/>
            </a:br>
            <a:endParaRPr lang="en-US" sz="1200" dirty="0"/>
          </a:p>
          <a:p>
            <a:pPr algn="ctr"/>
            <a:br>
              <a:rPr lang="en-US" sz="1000" dirty="0"/>
            </a:br>
            <a:r>
              <a:rPr lang="en-US" sz="1000" dirty="0"/>
              <a:t>	</a:t>
            </a:r>
            <a:endParaRPr lang="en-IN" sz="1000" dirty="0"/>
          </a:p>
        </p:txBody>
      </p:sp>
    </p:spTree>
    <p:extLst>
      <p:ext uri="{BB962C8B-B14F-4D97-AF65-F5344CB8AC3E}">
        <p14:creationId xmlns:p14="http://schemas.microsoft.com/office/powerpoint/2010/main" val="38279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7D7CC-E69A-7A03-2934-04F1AAD9B122}"/>
              </a:ext>
            </a:extLst>
          </p:cNvPr>
          <p:cNvSpPr>
            <a:spLocks noGrp="1"/>
          </p:cNvSpPr>
          <p:nvPr>
            <p:ph idx="1"/>
          </p:nvPr>
        </p:nvSpPr>
        <p:spPr/>
        <p:txBody>
          <a:bodyPr/>
          <a:lstStyle/>
          <a:p>
            <a:r>
              <a:rPr lang="en-US" sz="2400" dirty="0"/>
              <a:t>Identify users who have never posted a single photo on Instagram</a:t>
            </a:r>
            <a:br>
              <a:rPr lang="en-US" sz="1400" dirty="0"/>
            </a:br>
            <a:endParaRPr lang="en-US" sz="1600" dirty="0"/>
          </a:p>
          <a:p>
            <a:r>
              <a:rPr lang="en-US" b="1" dirty="0"/>
              <a:t>Output – </a:t>
            </a:r>
          </a:p>
          <a:p>
            <a:r>
              <a:rPr lang="en-US" sz="1600" dirty="0"/>
              <a:t>26 records in total</a:t>
            </a:r>
            <a:br>
              <a:rPr lang="en-US" sz="1000" dirty="0"/>
            </a:br>
            <a:r>
              <a:rPr lang="en-US" sz="1000" dirty="0"/>
              <a:t>	</a:t>
            </a:r>
            <a:endParaRPr lang="en-IN" sz="1000" dirty="0"/>
          </a:p>
        </p:txBody>
      </p:sp>
      <p:pic>
        <p:nvPicPr>
          <p:cNvPr id="4" name="Picture 3">
            <a:extLst>
              <a:ext uri="{FF2B5EF4-FFF2-40B4-BE49-F238E27FC236}">
                <a16:creationId xmlns:a16="http://schemas.microsoft.com/office/drawing/2014/main" id="{311B2B77-0357-3272-9707-1F90FD3F52BA}"/>
              </a:ext>
            </a:extLst>
          </p:cNvPr>
          <p:cNvPicPr>
            <a:picLocks noChangeAspect="1"/>
          </p:cNvPicPr>
          <p:nvPr/>
        </p:nvPicPr>
        <p:blipFill>
          <a:blip r:embed="rId2"/>
          <a:stretch>
            <a:fillRect/>
          </a:stretch>
        </p:blipFill>
        <p:spPr>
          <a:xfrm>
            <a:off x="6635791" y="2273060"/>
            <a:ext cx="1663257" cy="4480219"/>
          </a:xfrm>
          <a:prstGeom prst="rect">
            <a:avLst/>
          </a:prstGeom>
        </p:spPr>
      </p:pic>
    </p:spTree>
    <p:extLst>
      <p:ext uri="{BB962C8B-B14F-4D97-AF65-F5344CB8AC3E}">
        <p14:creationId xmlns:p14="http://schemas.microsoft.com/office/powerpoint/2010/main" val="2956048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876D-4A26-4FE7-0E4F-812849F2A77F}"/>
              </a:ext>
            </a:extLst>
          </p:cNvPr>
          <p:cNvSpPr>
            <a:spLocks noGrp="1"/>
          </p:cNvSpPr>
          <p:nvPr>
            <p:ph type="title"/>
          </p:nvPr>
        </p:nvSpPr>
        <p:spPr/>
        <p:txBody>
          <a:bodyPr/>
          <a:lstStyle/>
          <a:p>
            <a:pPr algn="ctr"/>
            <a:r>
              <a:rPr lang="en-IN" sz="3600" b="1" dirty="0"/>
              <a:t>A) Marketing Analysis</a:t>
            </a:r>
            <a:endParaRPr lang="en-IN" dirty="0"/>
          </a:p>
        </p:txBody>
      </p:sp>
      <p:sp>
        <p:nvSpPr>
          <p:cNvPr id="3" name="Content Placeholder 2">
            <a:extLst>
              <a:ext uri="{FF2B5EF4-FFF2-40B4-BE49-F238E27FC236}">
                <a16:creationId xmlns:a16="http://schemas.microsoft.com/office/drawing/2014/main" id="{3D67D7CC-E69A-7A03-2934-04F1AAD9B122}"/>
              </a:ext>
            </a:extLst>
          </p:cNvPr>
          <p:cNvSpPr>
            <a:spLocks noGrp="1"/>
          </p:cNvSpPr>
          <p:nvPr>
            <p:ph idx="1"/>
          </p:nvPr>
        </p:nvSpPr>
        <p:spPr/>
        <p:txBody>
          <a:bodyPr/>
          <a:lstStyle/>
          <a:p>
            <a:r>
              <a:rPr lang="en-IN" sz="2400" dirty="0"/>
              <a:t>3. Contest Winner Declaration:</a:t>
            </a:r>
            <a:br>
              <a:rPr lang="en-IN" sz="2400" dirty="0"/>
            </a:br>
            <a:r>
              <a:rPr lang="en-US" dirty="0"/>
              <a:t>The team has organized a contest where the user with the most likes on a single photo wins.</a:t>
            </a:r>
            <a:br>
              <a:rPr lang="en-IN" sz="2400" dirty="0"/>
            </a:br>
            <a:r>
              <a:rPr lang="en-IN" sz="2400" dirty="0"/>
              <a:t>	</a:t>
            </a:r>
            <a:r>
              <a:rPr lang="en-US" sz="1800" dirty="0"/>
              <a:t>Task: Determine the winner of the contest and provide their details to the team.</a:t>
            </a:r>
          </a:p>
          <a:p>
            <a:endParaRPr lang="en-US" sz="1800" dirty="0"/>
          </a:p>
          <a:p>
            <a:r>
              <a:rPr lang="en-US" b="1" dirty="0"/>
              <a:t>Query – </a:t>
            </a:r>
            <a:br>
              <a:rPr lang="en-US" sz="1400" dirty="0"/>
            </a:br>
            <a:r>
              <a:rPr lang="en-US" sz="1400" dirty="0"/>
              <a:t>	 </a:t>
            </a:r>
            <a:r>
              <a:rPr lang="en-US" sz="1600" dirty="0"/>
              <a:t>SELECT u.id, </a:t>
            </a:r>
            <a:r>
              <a:rPr lang="en-US" sz="1600" dirty="0" err="1"/>
              <a:t>u.username</a:t>
            </a:r>
            <a:r>
              <a:rPr lang="en-US" sz="1600" dirty="0"/>
              <a:t>, p.id AS </a:t>
            </a:r>
            <a:r>
              <a:rPr lang="en-US" sz="1600" dirty="0" err="1"/>
              <a:t>photo_id</a:t>
            </a:r>
            <a:r>
              <a:rPr lang="en-US" sz="1600" dirty="0"/>
              <a:t>, COUNT(</a:t>
            </a:r>
            <a:r>
              <a:rPr lang="en-US" sz="1600" dirty="0" err="1"/>
              <a:t>l.photo_id</a:t>
            </a:r>
            <a:r>
              <a:rPr lang="en-US" sz="1600" dirty="0"/>
              <a:t>) AS </a:t>
            </a:r>
            <a:r>
              <a:rPr lang="en-US" sz="1600" dirty="0" err="1"/>
              <a:t>total_likes</a:t>
            </a:r>
            <a:r>
              <a:rPr lang="en-US" sz="1600" dirty="0"/>
              <a:t>, </a:t>
            </a:r>
            <a:r>
              <a:rPr lang="en-US" sz="1600" dirty="0" err="1"/>
              <a:t>p.image_url</a:t>
            </a:r>
            <a:br>
              <a:rPr lang="en-US" sz="1600" dirty="0"/>
            </a:br>
            <a:r>
              <a:rPr lang="en-US" sz="1600" dirty="0"/>
              <a:t>	 FROM users u</a:t>
            </a:r>
            <a:br>
              <a:rPr lang="en-US" sz="1600" dirty="0"/>
            </a:br>
            <a:r>
              <a:rPr lang="en-US" sz="1600" dirty="0"/>
              <a:t>	 JOIN photos p ON u.id = </a:t>
            </a:r>
            <a:r>
              <a:rPr lang="en-US" sz="1600" dirty="0" err="1"/>
              <a:t>p.user_id</a:t>
            </a:r>
            <a:br>
              <a:rPr lang="en-US" sz="1600" dirty="0"/>
            </a:br>
            <a:r>
              <a:rPr lang="en-US" sz="1600" dirty="0"/>
              <a:t>	 LEFT JOIN likes l ON p.id – </a:t>
            </a:r>
            <a:r>
              <a:rPr lang="en-US" sz="1600" dirty="0" err="1"/>
              <a:t>l.photo_id</a:t>
            </a:r>
            <a:br>
              <a:rPr lang="en-US" sz="1600" dirty="0"/>
            </a:br>
            <a:r>
              <a:rPr lang="en-US" sz="1600" dirty="0"/>
              <a:t>	 GROUP BY u.id, </a:t>
            </a:r>
            <a:r>
              <a:rPr lang="en-US" sz="1600" dirty="0" err="1"/>
              <a:t>u.username</a:t>
            </a:r>
            <a:r>
              <a:rPr lang="en-US" sz="1600" dirty="0"/>
              <a:t>, p.id</a:t>
            </a:r>
            <a:br>
              <a:rPr lang="en-US" sz="1600" dirty="0"/>
            </a:br>
            <a:r>
              <a:rPr lang="en-US" sz="1600" dirty="0"/>
              <a:t>	 ORDER BY </a:t>
            </a:r>
            <a:r>
              <a:rPr lang="en-US" sz="1600" dirty="0" err="1"/>
              <a:t>total_likes</a:t>
            </a:r>
            <a:r>
              <a:rPr lang="en-US" sz="1600" dirty="0"/>
              <a:t> DESC</a:t>
            </a:r>
            <a:br>
              <a:rPr lang="en-US" sz="1600" dirty="0"/>
            </a:br>
            <a:r>
              <a:rPr lang="en-US" sz="1600" dirty="0"/>
              <a:t>	 LIMIT 1;</a:t>
            </a:r>
            <a:br>
              <a:rPr lang="en-US" sz="1000" dirty="0"/>
            </a:br>
            <a:r>
              <a:rPr lang="en-US" sz="1000" dirty="0"/>
              <a:t>	</a:t>
            </a:r>
            <a:endParaRPr lang="en-IN" sz="1000" dirty="0"/>
          </a:p>
        </p:txBody>
      </p:sp>
    </p:spTree>
    <p:extLst>
      <p:ext uri="{BB962C8B-B14F-4D97-AF65-F5344CB8AC3E}">
        <p14:creationId xmlns:p14="http://schemas.microsoft.com/office/powerpoint/2010/main" val="15199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7D7CC-E69A-7A03-2934-04F1AAD9B122}"/>
              </a:ext>
            </a:extLst>
          </p:cNvPr>
          <p:cNvSpPr>
            <a:spLocks noGrp="1"/>
          </p:cNvSpPr>
          <p:nvPr>
            <p:ph idx="1"/>
          </p:nvPr>
        </p:nvSpPr>
        <p:spPr/>
        <p:txBody>
          <a:bodyPr/>
          <a:lstStyle/>
          <a:p>
            <a:r>
              <a:rPr lang="en-US" sz="2400" dirty="0"/>
              <a:t>Determine the winner of the contest and provide their details to the team.</a:t>
            </a:r>
          </a:p>
          <a:p>
            <a:br>
              <a:rPr lang="en-US" b="1" dirty="0"/>
            </a:br>
            <a:r>
              <a:rPr lang="en-US" b="1" dirty="0"/>
              <a:t>Output – Zack_Kemmer93 is the winner as he has the most number of likes on his single photo with </a:t>
            </a:r>
            <a:r>
              <a:rPr lang="en-US" b="1" dirty="0" err="1"/>
              <a:t>photo_id</a:t>
            </a:r>
            <a:r>
              <a:rPr lang="en-US" b="1" dirty="0"/>
              <a:t> - 145</a:t>
            </a:r>
          </a:p>
          <a:p>
            <a:r>
              <a:rPr lang="en-US" b="1" dirty="0"/>
              <a:t> </a:t>
            </a:r>
            <a:br>
              <a:rPr lang="en-US" sz="1400" dirty="0"/>
            </a:br>
            <a:r>
              <a:rPr lang="en-US" sz="1400" dirty="0"/>
              <a:t>	</a:t>
            </a:r>
            <a:br>
              <a:rPr lang="en-US" sz="1000" dirty="0"/>
            </a:br>
            <a:r>
              <a:rPr lang="en-US" sz="1000" dirty="0"/>
              <a:t>	</a:t>
            </a:r>
            <a:endParaRPr lang="en-IN" sz="1000" dirty="0"/>
          </a:p>
        </p:txBody>
      </p:sp>
      <p:pic>
        <p:nvPicPr>
          <p:cNvPr id="4" name="Picture 3">
            <a:extLst>
              <a:ext uri="{FF2B5EF4-FFF2-40B4-BE49-F238E27FC236}">
                <a16:creationId xmlns:a16="http://schemas.microsoft.com/office/drawing/2014/main" id="{20B5CEF4-9A23-2FD0-908D-4DE66EFC7BE2}"/>
              </a:ext>
            </a:extLst>
          </p:cNvPr>
          <p:cNvPicPr>
            <a:picLocks noChangeAspect="1"/>
          </p:cNvPicPr>
          <p:nvPr/>
        </p:nvPicPr>
        <p:blipFill>
          <a:blip r:embed="rId2"/>
          <a:stretch>
            <a:fillRect/>
          </a:stretch>
        </p:blipFill>
        <p:spPr>
          <a:xfrm>
            <a:off x="2775008" y="4008578"/>
            <a:ext cx="5240279" cy="598146"/>
          </a:xfrm>
          <a:prstGeom prst="rect">
            <a:avLst/>
          </a:prstGeom>
        </p:spPr>
      </p:pic>
    </p:spTree>
    <p:extLst>
      <p:ext uri="{BB962C8B-B14F-4D97-AF65-F5344CB8AC3E}">
        <p14:creationId xmlns:p14="http://schemas.microsoft.com/office/powerpoint/2010/main" val="2179320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147</TotalTime>
  <Words>1112</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Calibri Light</vt:lpstr>
      <vt:lpstr>Retrospect</vt:lpstr>
      <vt:lpstr>Instagram User Analytics</vt:lpstr>
      <vt:lpstr>About the Project</vt:lpstr>
      <vt:lpstr>SQL Tasks</vt:lpstr>
      <vt:lpstr>A) Marketing Analysis</vt:lpstr>
      <vt:lpstr>PowerPoint Presentation</vt:lpstr>
      <vt:lpstr>A) Marketing Analysis:</vt:lpstr>
      <vt:lpstr>PowerPoint Presentation</vt:lpstr>
      <vt:lpstr>A) Marketing Analysis</vt:lpstr>
      <vt:lpstr>PowerPoint Presentation</vt:lpstr>
      <vt:lpstr>A) Marketing Analysis</vt:lpstr>
      <vt:lpstr>PowerPoint Presentation</vt:lpstr>
      <vt:lpstr>A) Marketing Analysis</vt:lpstr>
      <vt:lpstr>PowerPoint Presentation</vt:lpstr>
      <vt:lpstr>B) Investor Metrics</vt:lpstr>
      <vt:lpstr>B) Investor Metrics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Rahul ramchandani</dc:creator>
  <cp:lastModifiedBy>Rahul ramchandani</cp:lastModifiedBy>
  <cp:revision>109</cp:revision>
  <dcterms:created xsi:type="dcterms:W3CDTF">2024-04-17T13:33:22Z</dcterms:created>
  <dcterms:modified xsi:type="dcterms:W3CDTF">2024-04-24T10:08:09Z</dcterms:modified>
</cp:coreProperties>
</file>