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63" r:id="rId8"/>
    <p:sldId id="269" r:id="rId9"/>
    <p:sldId id="270" r:id="rId10"/>
    <p:sldId id="271" r:id="rId11"/>
    <p:sldId id="272" r:id="rId12"/>
    <p:sldId id="273" r:id="rId13"/>
    <p:sldId id="274" r:id="rId14"/>
    <p:sldId id="275" r:id="rId15"/>
    <p:sldId id="264" r:id="rId16"/>
    <p:sldId id="265" r:id="rId17"/>
    <p:sldId id="268"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sha17@gmail.com" initials="r" lastIdx="1" clrIdx="0">
    <p:extLst>
      <p:ext uri="{19B8F6BF-5375-455C-9EA6-DF929625EA0E}">
        <p15:presenceInfo xmlns:p15="http://schemas.microsoft.com/office/powerpoint/2012/main" userId="3138baa18400d2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18T20:08:36.39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A475-8B41-4E52-9207-A9F1D17F4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A23CDE-ED1C-4C0B-BFDD-272565E1C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050D0D-1A49-48C5-8ABE-5DCF35FD0F47}"/>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8FBE1EAC-6137-4CC3-8DC6-B455806ACD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D1E3A-D702-4DFD-9995-920B3CEEB4CE}"/>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191961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E717-C878-464C-846F-4C26C2969B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AB15D6-90E1-4EA0-A42C-88882284A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896F0F-56A9-445F-97E0-6D6588E45C83}"/>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91BCAECF-4441-47F5-B4FE-382E0DB4B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AEDB9-8E34-4FAF-821C-FEC44F0C2959}"/>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29735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07148D-CC36-43FF-8FFD-6B67E76802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D77C5D-C6C2-4CBB-BE8F-FE2E27CA60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174FC5-442E-4A5A-8742-6834A12B41A9}"/>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E26A93F0-8587-4AC8-A7B5-DDF00CA334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B40C8-9B9D-443F-B824-C0FA5DD4054C}"/>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42155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8684-7B00-43CF-B3E9-3E7C25576F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CDF24-5D51-4842-9B41-4C356B710F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09642B-F7C9-44E9-8A28-5283E49C0207}"/>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7D166AAF-9C73-4686-9E4A-8D29B3657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E3FE30-B5AE-45F3-ACD2-A99A20792D78}"/>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21779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D4F4-D8E2-45FD-8362-5B880540B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E1A26B-401C-4563-86F4-D7CE94BB2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6233F-AD53-490D-B0BA-7836C1767181}"/>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5B598793-FC17-4FA1-ABB2-7BA4427782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99AD5B-2674-42C1-9D10-0EE395B63293}"/>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278259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6BF5-DFD6-4BED-9BE0-6D30824B57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3F21A0-1FD8-441F-AD39-84ACE8F34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18FDD4-413E-453F-A24E-754C0298B1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A91CAE-8598-4CEB-AFC8-70FC0BEEF498}"/>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6" name="Footer Placeholder 5">
            <a:extLst>
              <a:ext uri="{FF2B5EF4-FFF2-40B4-BE49-F238E27FC236}">
                <a16:creationId xmlns:a16="http://schemas.microsoft.com/office/drawing/2014/main" id="{FDBAFBA5-B287-4C65-A190-3291C855F4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596A37-100B-4BC2-913B-AC5B6F778872}"/>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161209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F363-ACC1-4681-AE05-33C59D2CA8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3E091D-F7EE-4F6C-AEF5-C54076357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40B2AA-29DF-4835-916B-B86BB6C29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A0281DB-7C2E-406C-B0A2-8C7B13BBD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9B2B4-C75B-4A0C-B442-30D13DB02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D15494-7CB5-4269-BAC2-60F854462B7D}"/>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8" name="Footer Placeholder 7">
            <a:extLst>
              <a:ext uri="{FF2B5EF4-FFF2-40B4-BE49-F238E27FC236}">
                <a16:creationId xmlns:a16="http://schemas.microsoft.com/office/drawing/2014/main" id="{19409F1B-32BA-4DD7-9185-90D928C9CD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30A651-EB33-4C95-AB23-17CD198A376C}"/>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333082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2720-98A4-4790-B1F6-8D09CE7CC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EA7983-DE41-4222-83AA-AC239B7ABC6F}"/>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4" name="Footer Placeholder 3">
            <a:extLst>
              <a:ext uri="{FF2B5EF4-FFF2-40B4-BE49-F238E27FC236}">
                <a16:creationId xmlns:a16="http://schemas.microsoft.com/office/drawing/2014/main" id="{C267AEB6-73D9-47B4-BAC8-F218E659B9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70DD15-0A76-49C0-8282-F7E5C9AEE6CE}"/>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316751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69569E-EFB7-4D64-9199-AB1F7A6EFF9D}"/>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3" name="Footer Placeholder 2">
            <a:extLst>
              <a:ext uri="{FF2B5EF4-FFF2-40B4-BE49-F238E27FC236}">
                <a16:creationId xmlns:a16="http://schemas.microsoft.com/office/drawing/2014/main" id="{C33A665C-2A6D-4900-9074-BE298E574F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28CEE-9EC6-44E5-8C4C-55A6362C0977}"/>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245950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9C2D-82D8-433B-844A-9C3ED0443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3E78F7-DD40-482B-A2BB-B79F9BDFA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697AA4-E69B-4C3C-BFA5-26205F5C6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19BCC-A09C-4988-80BC-EDBE3C186FE3}"/>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6" name="Footer Placeholder 5">
            <a:extLst>
              <a:ext uri="{FF2B5EF4-FFF2-40B4-BE49-F238E27FC236}">
                <a16:creationId xmlns:a16="http://schemas.microsoft.com/office/drawing/2014/main" id="{FEE244D9-CD5E-470C-84AC-EE929B43C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A91747-D25E-48DF-A1BE-5FA423EE27E4}"/>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145291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1E50-152B-4D56-9830-7404DE10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48E27D-EBE7-4DFF-8706-B93350050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F85FEA-E3DC-4488-BB91-E8F4B09B4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03974-F22C-4313-8A1F-2EB264B75DD7}"/>
              </a:ext>
            </a:extLst>
          </p:cNvPr>
          <p:cNvSpPr>
            <a:spLocks noGrp="1"/>
          </p:cNvSpPr>
          <p:nvPr>
            <p:ph type="dt" sz="half" idx="10"/>
          </p:nvPr>
        </p:nvSpPr>
        <p:spPr/>
        <p:txBody>
          <a:bodyPr/>
          <a:lstStyle/>
          <a:p>
            <a:fld id="{68C7BB61-0544-4AD9-82DA-34BF9F254615}" type="datetimeFigureOut">
              <a:rPr lang="en-IN" smtClean="0"/>
              <a:t>18-03-2021</a:t>
            </a:fld>
            <a:endParaRPr lang="en-IN"/>
          </a:p>
        </p:txBody>
      </p:sp>
      <p:sp>
        <p:nvSpPr>
          <p:cNvPr id="6" name="Footer Placeholder 5">
            <a:extLst>
              <a:ext uri="{FF2B5EF4-FFF2-40B4-BE49-F238E27FC236}">
                <a16:creationId xmlns:a16="http://schemas.microsoft.com/office/drawing/2014/main" id="{3E814186-A143-4C6C-A55D-DD86AD8AA1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473C6-47CE-4250-A888-E9E05B6097EA}"/>
              </a:ext>
            </a:extLst>
          </p:cNvPr>
          <p:cNvSpPr>
            <a:spLocks noGrp="1"/>
          </p:cNvSpPr>
          <p:nvPr>
            <p:ph type="sldNum" sz="quarter" idx="12"/>
          </p:nvPr>
        </p:nvSpPr>
        <p:spPr/>
        <p:txBody>
          <a:bodyPr/>
          <a:lstStyle/>
          <a:p>
            <a:fld id="{64FE5766-C1C9-4C2C-9CAA-32D56465B52B}" type="slidenum">
              <a:rPr lang="en-IN" smtClean="0"/>
              <a:t>‹#›</a:t>
            </a:fld>
            <a:endParaRPr lang="en-IN"/>
          </a:p>
        </p:txBody>
      </p:sp>
    </p:spTree>
    <p:extLst>
      <p:ext uri="{BB962C8B-B14F-4D97-AF65-F5344CB8AC3E}">
        <p14:creationId xmlns:p14="http://schemas.microsoft.com/office/powerpoint/2010/main" val="383824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495D73-949C-4682-A9D8-EC3691838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309CDA-546A-4925-86E1-FB4511C2A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6F662-22F7-4CEE-A679-E0A8E64DE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7BB61-0544-4AD9-82DA-34BF9F254615}" type="datetimeFigureOut">
              <a:rPr lang="en-IN" smtClean="0"/>
              <a:t>18-03-2021</a:t>
            </a:fld>
            <a:endParaRPr lang="en-IN"/>
          </a:p>
        </p:txBody>
      </p:sp>
      <p:sp>
        <p:nvSpPr>
          <p:cNvPr id="5" name="Footer Placeholder 4">
            <a:extLst>
              <a:ext uri="{FF2B5EF4-FFF2-40B4-BE49-F238E27FC236}">
                <a16:creationId xmlns:a16="http://schemas.microsoft.com/office/drawing/2014/main" id="{C0307C59-B60E-4F67-A20B-BAC314216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49BC87-3699-4E90-BEDF-11FDEB3DC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E5766-C1C9-4C2C-9CAA-32D56465B52B}" type="slidenum">
              <a:rPr lang="en-IN" smtClean="0"/>
              <a:t>‹#›</a:t>
            </a:fld>
            <a:endParaRPr lang="en-IN"/>
          </a:p>
        </p:txBody>
      </p:sp>
    </p:spTree>
    <p:extLst>
      <p:ext uri="{BB962C8B-B14F-4D97-AF65-F5344CB8AC3E}">
        <p14:creationId xmlns:p14="http://schemas.microsoft.com/office/powerpoint/2010/main" val="3280988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3D31-A82A-4FDC-94A5-941D55A1AE18}"/>
              </a:ext>
            </a:extLst>
          </p:cNvPr>
          <p:cNvSpPr>
            <a:spLocks noGrp="1"/>
          </p:cNvSpPr>
          <p:nvPr>
            <p:ph type="ctrTitle"/>
          </p:nvPr>
        </p:nvSpPr>
        <p:spPr/>
        <p:txBody>
          <a:bodyPr/>
          <a:lstStyle/>
          <a:p>
            <a:r>
              <a:rPr lang="en-US" dirty="0"/>
              <a:t>Micro Credit Loan Defaulter</a:t>
            </a:r>
            <a:endParaRPr lang="en-IN" dirty="0"/>
          </a:p>
        </p:txBody>
      </p:sp>
      <p:sp>
        <p:nvSpPr>
          <p:cNvPr id="3" name="Subtitle 2">
            <a:extLst>
              <a:ext uri="{FF2B5EF4-FFF2-40B4-BE49-F238E27FC236}">
                <a16:creationId xmlns:a16="http://schemas.microsoft.com/office/drawing/2014/main" id="{2753F411-00D2-408D-9EA8-A086B7C13864}"/>
              </a:ext>
            </a:extLst>
          </p:cNvPr>
          <p:cNvSpPr>
            <a:spLocks noGrp="1"/>
          </p:cNvSpPr>
          <p:nvPr>
            <p:ph type="subTitle" idx="1"/>
          </p:nvPr>
        </p:nvSpPr>
        <p:spPr/>
        <p:txBody>
          <a:bodyPr>
            <a:normAutofit lnSpcReduction="10000"/>
          </a:bodyPr>
          <a:lstStyle/>
          <a:p>
            <a:r>
              <a:rPr lang="en-US" dirty="0"/>
              <a:t>Flip Robo Technologies</a:t>
            </a:r>
          </a:p>
          <a:p>
            <a:endParaRPr lang="en-IN" dirty="0"/>
          </a:p>
          <a:p>
            <a:endParaRPr lang="en-IN" dirty="0"/>
          </a:p>
          <a:p>
            <a:r>
              <a:rPr lang="en-IN" dirty="0"/>
              <a:t>Rahul S Sharma</a:t>
            </a:r>
          </a:p>
        </p:txBody>
      </p:sp>
    </p:spTree>
    <p:extLst>
      <p:ext uri="{BB962C8B-B14F-4D97-AF65-F5344CB8AC3E}">
        <p14:creationId xmlns:p14="http://schemas.microsoft.com/office/powerpoint/2010/main" val="79607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5E47CC-26D4-42CB-9280-DA61F9ADAF5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3420" y="343209"/>
            <a:ext cx="7888550" cy="3216737"/>
          </a:xfrm>
          <a:prstGeom prst="rect">
            <a:avLst/>
          </a:prstGeom>
        </p:spPr>
      </p:pic>
      <p:pic>
        <p:nvPicPr>
          <p:cNvPr id="5" name="Picture 4">
            <a:extLst>
              <a:ext uri="{FF2B5EF4-FFF2-40B4-BE49-F238E27FC236}">
                <a16:creationId xmlns:a16="http://schemas.microsoft.com/office/drawing/2014/main" id="{33625D20-097C-4261-A9EC-9AF9EF5B71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83418" y="3710866"/>
            <a:ext cx="7888551" cy="2920753"/>
          </a:xfrm>
          <a:prstGeom prst="rect">
            <a:avLst/>
          </a:prstGeom>
        </p:spPr>
      </p:pic>
    </p:spTree>
    <p:extLst>
      <p:ext uri="{BB962C8B-B14F-4D97-AF65-F5344CB8AC3E}">
        <p14:creationId xmlns:p14="http://schemas.microsoft.com/office/powerpoint/2010/main" val="12137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5DD0-157B-4512-B399-1298071E5DDC}"/>
              </a:ext>
            </a:extLst>
          </p:cNvPr>
          <p:cNvSpPr>
            <a:spLocks noGrp="1"/>
          </p:cNvSpPr>
          <p:nvPr>
            <p:ph type="title"/>
          </p:nvPr>
        </p:nvSpPr>
        <p:spPr>
          <a:xfrm>
            <a:off x="838200" y="365126"/>
            <a:ext cx="10515600" cy="315912"/>
          </a:xfrm>
        </p:spPr>
        <p:txBody>
          <a:bodyPr>
            <a:normAutofit fontScale="90000"/>
          </a:bodyPr>
          <a:lstStyle/>
          <a:p>
            <a:r>
              <a:rPr lang="en-US" sz="1800" dirty="0"/>
              <a:t>Histograms:</a:t>
            </a:r>
            <a:endParaRPr lang="en-IN" sz="1800" dirty="0"/>
          </a:p>
        </p:txBody>
      </p:sp>
      <p:pic>
        <p:nvPicPr>
          <p:cNvPr id="4" name="Content Placeholder 3">
            <a:extLst>
              <a:ext uri="{FF2B5EF4-FFF2-40B4-BE49-F238E27FC236}">
                <a16:creationId xmlns:a16="http://schemas.microsoft.com/office/drawing/2014/main" id="{56A4896A-4B77-479D-9323-4AB9FCA43DF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45219" y="681038"/>
            <a:ext cx="10892901" cy="5495925"/>
          </a:xfrm>
          <a:prstGeom prst="rect">
            <a:avLst/>
          </a:prstGeom>
        </p:spPr>
      </p:pic>
    </p:spTree>
    <p:extLst>
      <p:ext uri="{BB962C8B-B14F-4D97-AF65-F5344CB8AC3E}">
        <p14:creationId xmlns:p14="http://schemas.microsoft.com/office/powerpoint/2010/main" val="17679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5CA-BF7D-48EB-A142-29A0825E9411}"/>
              </a:ext>
            </a:extLst>
          </p:cNvPr>
          <p:cNvSpPr>
            <a:spLocks noGrp="1"/>
          </p:cNvSpPr>
          <p:nvPr>
            <p:ph type="title"/>
          </p:nvPr>
        </p:nvSpPr>
        <p:spPr>
          <a:xfrm>
            <a:off x="699265" y="852256"/>
            <a:ext cx="10654535" cy="838432"/>
          </a:xfrm>
        </p:spPr>
        <p:txBody>
          <a:bodyPr>
            <a:normAutofit fontScale="90000"/>
          </a:bodyPr>
          <a:lstStyle/>
          <a:p>
            <a:pPr marL="457200">
              <a:lnSpc>
                <a:spcPct val="107000"/>
              </a:lnSpc>
              <a:spcAft>
                <a:spcPts val="800"/>
              </a:spcAft>
            </a:pPr>
            <a:r>
              <a:rPr lang="en-US" sz="2000" dirty="0">
                <a:latin typeface="+mn-lt"/>
              </a:rPr>
              <a:t>From the first plot we can see that there are more defaulter with 6 rupees loan compared to 10 rupees loan.</a:t>
            </a:r>
            <a:br>
              <a:rPr lang="en-US" sz="2000" dirty="0">
                <a:latin typeface="+mn-lt"/>
              </a:rPr>
            </a:br>
            <a:r>
              <a:rPr lang="en-US" sz="2000" dirty="0">
                <a:latin typeface="+mn-lt"/>
              </a:rPr>
              <a:t>From the second plot we can say :</a:t>
            </a:r>
            <a:br>
              <a:rPr lang="en-US" sz="2000" dirty="0">
                <a:latin typeface="+mn-lt"/>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1.Approx. 30% of Users having negative or zero balance are defaulters, which is very high.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2- Approx. 10% to 12% Users are defaulters which falls in the category of Average and Low balance category.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3- Users having high balance and are defaulters are very less in number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latin typeface="+mn-lt"/>
            </a:endParaRPr>
          </a:p>
        </p:txBody>
      </p:sp>
      <p:pic>
        <p:nvPicPr>
          <p:cNvPr id="4" name="Content Placeholder 3">
            <a:extLst>
              <a:ext uri="{FF2B5EF4-FFF2-40B4-BE49-F238E27FC236}">
                <a16:creationId xmlns:a16="http://schemas.microsoft.com/office/drawing/2014/main" id="{AF492523-BA3D-4FD0-8B36-A6325214420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99265" y="2070885"/>
            <a:ext cx="5182781" cy="3664090"/>
          </a:xfrm>
          <a:prstGeom prst="rect">
            <a:avLst/>
          </a:prstGeom>
        </p:spPr>
      </p:pic>
      <p:pic>
        <p:nvPicPr>
          <p:cNvPr id="5" name="Picture 4">
            <a:extLst>
              <a:ext uri="{FF2B5EF4-FFF2-40B4-BE49-F238E27FC236}">
                <a16:creationId xmlns:a16="http://schemas.microsoft.com/office/drawing/2014/main" id="{1DD0C682-CC3F-40ED-B453-FE5179970D24}"/>
              </a:ext>
            </a:extLst>
          </p:cNvPr>
          <p:cNvPicPr/>
          <p:nvPr/>
        </p:nvPicPr>
        <p:blipFill>
          <a:blip r:embed="rId3">
            <a:extLst>
              <a:ext uri="{28A0092B-C50C-407E-A947-70E740481C1C}">
                <a14:useLocalDpi xmlns:a14="http://schemas.microsoft.com/office/drawing/2010/main" val="0"/>
              </a:ext>
            </a:extLst>
          </a:blip>
          <a:stretch>
            <a:fillRect/>
          </a:stretch>
        </p:blipFill>
        <p:spPr>
          <a:xfrm>
            <a:off x="6652818" y="2070885"/>
            <a:ext cx="4940935" cy="3539802"/>
          </a:xfrm>
          <a:prstGeom prst="rect">
            <a:avLst/>
          </a:prstGeom>
        </p:spPr>
      </p:pic>
    </p:spTree>
    <p:extLst>
      <p:ext uri="{BB962C8B-B14F-4D97-AF65-F5344CB8AC3E}">
        <p14:creationId xmlns:p14="http://schemas.microsoft.com/office/powerpoint/2010/main" val="45034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F35F-F721-4B76-8834-6402F277E06A}"/>
              </a:ext>
            </a:extLst>
          </p:cNvPr>
          <p:cNvSpPr>
            <a:spLocks noGrp="1"/>
          </p:cNvSpPr>
          <p:nvPr>
            <p:ph type="title"/>
          </p:nvPr>
        </p:nvSpPr>
        <p:spPr/>
        <p:txBody>
          <a:bodyPr>
            <a:normAutofit/>
          </a:bodyPr>
          <a:lstStyle/>
          <a:p>
            <a:pPr marL="342900" lvl="0" indent="-3429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From the [plot we can say that:</a:t>
            </a:r>
            <a:b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1- Users who did not take any loans are non-defaulters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2- Most of the Users (i.e. 88%) who take large amount of loans comes under non defaulter category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mn-lt"/>
            </a:endParaRPr>
          </a:p>
        </p:txBody>
      </p:sp>
      <p:pic>
        <p:nvPicPr>
          <p:cNvPr id="4" name="Content Placeholder 3">
            <a:extLst>
              <a:ext uri="{FF2B5EF4-FFF2-40B4-BE49-F238E27FC236}">
                <a16:creationId xmlns:a16="http://schemas.microsoft.com/office/drawing/2014/main" id="{7740ECFC-C467-4D91-8617-8DB02D4068F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5287" y="2337215"/>
            <a:ext cx="4941426" cy="3328158"/>
          </a:xfrm>
          <a:prstGeom prst="rect">
            <a:avLst/>
          </a:prstGeom>
        </p:spPr>
      </p:pic>
    </p:spTree>
    <p:extLst>
      <p:ext uri="{BB962C8B-B14F-4D97-AF65-F5344CB8AC3E}">
        <p14:creationId xmlns:p14="http://schemas.microsoft.com/office/powerpoint/2010/main" val="1042500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2842-4275-4F6B-977F-839D4B01F48A}"/>
              </a:ext>
            </a:extLst>
          </p:cNvPr>
          <p:cNvSpPr>
            <a:spLocks noGrp="1"/>
          </p:cNvSpPr>
          <p:nvPr>
            <p:ph type="title"/>
          </p:nvPr>
        </p:nvSpPr>
        <p:spPr/>
        <p:txBody>
          <a:bodyPr>
            <a:normAutofit fontScale="90000"/>
          </a:bodyPr>
          <a:lstStyle/>
          <a:p>
            <a:pPr marL="457200">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From the plot we can say that: </a:t>
            </a:r>
            <a:b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br>
            <a:b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b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a. 35% of the users who are defaulters are the new users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b. </a:t>
            </a:r>
            <a:r>
              <a:rPr lang="en-IN" sz="1800" dirty="0">
                <a:solidFill>
                  <a:srgbClr val="000000"/>
                </a:solidFill>
                <a:effectLst/>
                <a:latin typeface="Calibri" panose="020F0502020204030204" pitchFamily="34" charset="0"/>
                <a:ea typeface="Calibri" panose="020F0502020204030204" pitchFamily="34" charset="0"/>
                <a:cs typeface="Courier New" panose="02070309020205020404" pitchFamily="49" charset="0"/>
              </a:rPr>
              <a:t>Old Users are trusted and they are mostly non defaulters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mn-lt"/>
            </a:endParaRPr>
          </a:p>
        </p:txBody>
      </p:sp>
      <p:pic>
        <p:nvPicPr>
          <p:cNvPr id="4" name="Content Placeholder 3">
            <a:extLst>
              <a:ext uri="{FF2B5EF4-FFF2-40B4-BE49-F238E27FC236}">
                <a16:creationId xmlns:a16="http://schemas.microsoft.com/office/drawing/2014/main" id="{FFF73215-EC8A-451B-BF70-B34A44867A2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25287" y="2140320"/>
            <a:ext cx="4941426" cy="3721948"/>
          </a:xfrm>
          <a:prstGeom prst="rect">
            <a:avLst/>
          </a:prstGeom>
        </p:spPr>
      </p:pic>
    </p:spTree>
    <p:extLst>
      <p:ext uri="{BB962C8B-B14F-4D97-AF65-F5344CB8AC3E}">
        <p14:creationId xmlns:p14="http://schemas.microsoft.com/office/powerpoint/2010/main" val="426759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E79D-3546-4D2F-9CF0-318D61B57542}"/>
              </a:ext>
            </a:extLst>
          </p:cNvPr>
          <p:cNvSpPr>
            <a:spLocks noGrp="1"/>
          </p:cNvSpPr>
          <p:nvPr>
            <p:ph type="title"/>
          </p:nvPr>
        </p:nvSpPr>
        <p:spPr/>
        <p:txBody>
          <a:bodyPr>
            <a:normAutofit fontScale="90000"/>
          </a:bodyPr>
          <a:lstStyle/>
          <a:p>
            <a:r>
              <a:rPr lang="en-US" sz="2000" dirty="0"/>
              <a:t>Data Pre-Processing: </a:t>
            </a:r>
            <a:br>
              <a:rPr lang="en-US" sz="2000" dirty="0"/>
            </a:br>
            <a:r>
              <a:rPr lang="en-US" sz="2000" dirty="0"/>
              <a:t>1. </a:t>
            </a:r>
            <a:r>
              <a:rPr lang="en-IN" sz="1800" b="1" i="1" dirty="0">
                <a:effectLst/>
                <a:latin typeface="Calibri" panose="020F0502020204030204" pitchFamily="34" charset="0"/>
                <a:ea typeface="Calibri" panose="020F0502020204030204" pitchFamily="34" charset="0"/>
                <a:cs typeface="Arial" panose="020B0604020202020204" pitchFamily="34" charset="0"/>
              </a:rPr>
              <a:t>From </a:t>
            </a:r>
            <a:r>
              <a:rPr lang="en-IN" sz="1800" b="1" i="1" dirty="0" err="1">
                <a:effectLst/>
                <a:latin typeface="Calibri" panose="020F0502020204030204" pitchFamily="34" charset="0"/>
                <a:ea typeface="Calibri" panose="020F0502020204030204" pitchFamily="34" charset="0"/>
                <a:cs typeface="Arial" panose="020B0604020202020204" pitchFamily="34" charset="0"/>
              </a:rPr>
              <a:t>sklearn.preprocessing</a:t>
            </a:r>
            <a:r>
              <a:rPr lang="en-IN" sz="1800" b="1" i="1" dirty="0">
                <a:effectLst/>
                <a:latin typeface="Calibri" panose="020F0502020204030204" pitchFamily="34" charset="0"/>
                <a:ea typeface="Calibri" panose="020F0502020204030204" pitchFamily="34" charset="0"/>
                <a:cs typeface="Arial" panose="020B0604020202020204" pitchFamily="34" charset="0"/>
              </a:rPr>
              <a:t> import </a:t>
            </a:r>
            <a:r>
              <a:rPr lang="en-IN" sz="1800" b="1" i="1" dirty="0" err="1">
                <a:effectLst/>
                <a:latin typeface="Calibri" panose="020F0502020204030204" pitchFamily="34" charset="0"/>
                <a:ea typeface="Calibri" panose="020F0502020204030204" pitchFamily="34" charset="0"/>
                <a:cs typeface="Arial" panose="020B0604020202020204" pitchFamily="34" charset="0"/>
              </a:rPr>
              <a:t>StandardScaler</a:t>
            </a:r>
            <a:br>
              <a:rPr lang="en-IN" sz="1800" b="1" i="1" dirty="0">
                <a:effectLst/>
                <a:latin typeface="Calibri" panose="020F0502020204030204" pitchFamily="34" charset="0"/>
                <a:ea typeface="Calibri" panose="020F0502020204030204" pitchFamily="34" charset="0"/>
                <a:cs typeface="Arial" panose="020B0604020202020204" pitchFamily="34" charset="0"/>
              </a:rPr>
            </a:br>
            <a:r>
              <a:rPr lang="en-IN" sz="1800" b="1" i="1" dirty="0">
                <a:effectLst/>
                <a:latin typeface="Calibri" panose="020F0502020204030204" pitchFamily="34" charset="0"/>
                <a:ea typeface="Calibri" panose="020F0502020204030204" pitchFamily="34" charset="0"/>
                <a:cs typeface="Arial" panose="020B0604020202020204" pitchFamily="34" charset="0"/>
              </a:rPr>
              <a:t>2. From </a:t>
            </a:r>
            <a:r>
              <a:rPr lang="en-IN" sz="1800" b="1" i="1" dirty="0" err="1">
                <a:effectLst/>
                <a:latin typeface="Calibri" panose="020F0502020204030204" pitchFamily="34" charset="0"/>
                <a:ea typeface="Calibri" panose="020F0502020204030204" pitchFamily="34" charset="0"/>
                <a:cs typeface="Arial" panose="020B0604020202020204" pitchFamily="34" charset="0"/>
              </a:rPr>
              <a:t>sklearn.pre</a:t>
            </a:r>
            <a:r>
              <a:rPr lang="en-IN" sz="1800" b="1" i="1" dirty="0">
                <a:effectLst/>
                <a:latin typeface="Calibri" panose="020F0502020204030204" pitchFamily="34" charset="0"/>
                <a:ea typeface="Calibri" panose="020F0502020204030204" pitchFamily="34" charset="0"/>
                <a:cs typeface="Arial" panose="020B0604020202020204" pitchFamily="34" charset="0"/>
              </a:rPr>
              <a:t>-processing import Label Encoder</a:t>
            </a:r>
            <a:br>
              <a:rPr lang="en-IN" sz="1800" b="1" i="1" dirty="0">
                <a:effectLst/>
                <a:latin typeface="Calibri" panose="020F0502020204030204" pitchFamily="34" charset="0"/>
                <a:ea typeface="Calibri" panose="020F0502020204030204" pitchFamily="34" charset="0"/>
                <a:cs typeface="Arial" panose="020B0604020202020204" pitchFamily="34" charset="0"/>
              </a:rPr>
            </a:br>
            <a:r>
              <a:rPr lang="en-IN" sz="1800" b="1" i="1" dirty="0">
                <a:effectLst/>
                <a:latin typeface="Calibri" panose="020F0502020204030204" pitchFamily="34" charset="0"/>
                <a:ea typeface="Calibri" panose="020F0502020204030204" pitchFamily="34" charset="0"/>
                <a:cs typeface="Arial" panose="020B0604020202020204" pitchFamily="34" charset="0"/>
              </a:rPr>
              <a:t>3. from </a:t>
            </a:r>
            <a:r>
              <a:rPr lang="en-IN" sz="1800" b="1" i="1" dirty="0" err="1">
                <a:effectLst/>
                <a:latin typeface="Calibri" panose="020F0502020204030204" pitchFamily="34" charset="0"/>
                <a:ea typeface="Calibri" panose="020F0502020204030204" pitchFamily="34" charset="0"/>
                <a:cs typeface="Arial" panose="020B0604020202020204" pitchFamily="34" charset="0"/>
              </a:rPr>
              <a:t>sklearn</a:t>
            </a:r>
            <a:r>
              <a:rPr lang="en-IN" sz="1800" b="1" i="1" dirty="0">
                <a:effectLst/>
                <a:latin typeface="Calibri" panose="020F0502020204030204" pitchFamily="34" charset="0"/>
                <a:ea typeface="Calibri" panose="020F0502020204030204" pitchFamily="34" charset="0"/>
                <a:cs typeface="Arial" panose="020B0604020202020204" pitchFamily="34" charset="0"/>
              </a:rPr>
              <a:t>. </a:t>
            </a:r>
            <a:r>
              <a:rPr lang="en-IN" sz="1800" b="1" i="1" dirty="0" err="1">
                <a:effectLst/>
                <a:latin typeface="Calibri" panose="020F0502020204030204" pitchFamily="34" charset="0"/>
                <a:ea typeface="Calibri" panose="020F0502020204030204" pitchFamily="34" charset="0"/>
                <a:cs typeface="Arial" panose="020B0604020202020204" pitchFamily="34" charset="0"/>
              </a:rPr>
              <a:t>model_selection</a:t>
            </a:r>
            <a:r>
              <a:rPr lang="en-IN" sz="1800" b="1" i="1" dirty="0">
                <a:effectLst/>
                <a:latin typeface="Calibri" panose="020F0502020204030204" pitchFamily="34" charset="0"/>
                <a:ea typeface="Calibri" panose="020F0502020204030204" pitchFamily="34" charset="0"/>
                <a:cs typeface="Arial" panose="020B0604020202020204" pitchFamily="34" charset="0"/>
              </a:rPr>
              <a:t> import </a:t>
            </a:r>
            <a:r>
              <a:rPr lang="en-IN" sz="1800" b="1" i="1" dirty="0" err="1">
                <a:effectLst/>
                <a:latin typeface="Calibri" panose="020F0502020204030204" pitchFamily="34" charset="0"/>
                <a:ea typeface="Calibri" panose="020F0502020204030204" pitchFamily="34" charset="0"/>
                <a:cs typeface="Arial" panose="020B0604020202020204" pitchFamily="34" charset="0"/>
              </a:rPr>
              <a:t>train_test_split</a:t>
            </a:r>
            <a:r>
              <a:rPr lang="en-IN" sz="1800" b="1" i="1" dirty="0">
                <a:effectLst/>
                <a:latin typeface="Calibri" panose="020F0502020204030204" pitchFamily="34" charset="0"/>
                <a:ea typeface="Calibri" panose="020F0502020204030204" pitchFamily="34" charset="0"/>
                <a:cs typeface="Arial" panose="020B0604020202020204" pitchFamily="34" charset="0"/>
              </a:rPr>
              <a:t>, </a:t>
            </a:r>
            <a:r>
              <a:rPr lang="en-IN" sz="1800" b="1" i="1" dirty="0" err="1">
                <a:effectLst/>
                <a:latin typeface="Calibri" panose="020F0502020204030204" pitchFamily="34" charset="0"/>
                <a:ea typeface="Calibri" panose="020F0502020204030204" pitchFamily="34" charset="0"/>
                <a:cs typeface="Arial" panose="020B0604020202020204" pitchFamily="34" charset="0"/>
              </a:rPr>
              <a:t>cross_val_score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4" name="Content Placeholder 3">
            <a:extLst>
              <a:ext uri="{FF2B5EF4-FFF2-40B4-BE49-F238E27FC236}">
                <a16:creationId xmlns:a16="http://schemas.microsoft.com/office/drawing/2014/main" id="{1C2D647C-D5F9-49F9-8EF0-6894111022E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5792" y="1825625"/>
            <a:ext cx="9280416" cy="4351338"/>
          </a:xfrm>
          <a:prstGeom prst="rect">
            <a:avLst/>
          </a:prstGeom>
        </p:spPr>
      </p:pic>
    </p:spTree>
    <p:extLst>
      <p:ext uri="{BB962C8B-B14F-4D97-AF65-F5344CB8AC3E}">
        <p14:creationId xmlns:p14="http://schemas.microsoft.com/office/powerpoint/2010/main" val="385259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8EFB-3639-43F2-8613-E37253841734}"/>
              </a:ext>
            </a:extLst>
          </p:cNvPr>
          <p:cNvSpPr>
            <a:spLocks noGrp="1"/>
          </p:cNvSpPr>
          <p:nvPr>
            <p:ph type="title"/>
          </p:nvPr>
        </p:nvSpPr>
        <p:spPr/>
        <p:txBody>
          <a:bodyPr>
            <a:normAutofit fontScale="90000"/>
          </a:bodyPr>
          <a:lstStyle/>
          <a:p>
            <a:pPr lvl="0">
              <a:lnSpc>
                <a:spcPct val="107000"/>
              </a:lnSpc>
            </a:pPr>
            <a:r>
              <a:rPr lang="en-US" sz="2000" dirty="0"/>
              <a:t>Model evaluation:  we have taken 5 algorithm for our analysis.</a:t>
            </a:r>
            <a:br>
              <a:rPr lang="en-US" sz="2000" dirty="0"/>
            </a:br>
            <a:r>
              <a:rPr lang="en-US" sz="2000" dirty="0"/>
              <a:t>They are as follows:</a:t>
            </a:r>
            <a:br>
              <a:rPr lang="en-US" sz="2000"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Logistic regression, Decision Tree Classifier, AdaBoost classifier, Gradient boost classifier, Random forest classifier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there performance are as follows.</a:t>
            </a:r>
            <a:endParaRPr lang="en-IN" sz="2000" dirty="0"/>
          </a:p>
        </p:txBody>
      </p:sp>
      <p:pic>
        <p:nvPicPr>
          <p:cNvPr id="5" name="Content Placeholder 4">
            <a:extLst>
              <a:ext uri="{FF2B5EF4-FFF2-40B4-BE49-F238E27FC236}">
                <a16:creationId xmlns:a16="http://schemas.microsoft.com/office/drawing/2014/main" id="{02CB6562-381F-4E34-B3B3-AFA194906F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602" y="1620151"/>
            <a:ext cx="7368466" cy="4872723"/>
          </a:xfrm>
        </p:spPr>
      </p:pic>
      <p:pic>
        <p:nvPicPr>
          <p:cNvPr id="9" name="Picture 8">
            <a:extLst>
              <a:ext uri="{FF2B5EF4-FFF2-40B4-BE49-F238E27FC236}">
                <a16:creationId xmlns:a16="http://schemas.microsoft.com/office/drawing/2014/main" id="{12BD58C9-78E6-488D-A203-BCEF3FA79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747" y="3506681"/>
            <a:ext cx="4580878" cy="2986194"/>
          </a:xfrm>
          <a:prstGeom prst="rect">
            <a:avLst/>
          </a:prstGeom>
        </p:spPr>
      </p:pic>
    </p:spTree>
    <p:extLst>
      <p:ext uri="{BB962C8B-B14F-4D97-AF65-F5344CB8AC3E}">
        <p14:creationId xmlns:p14="http://schemas.microsoft.com/office/powerpoint/2010/main" val="219607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80E8E-0DB2-4120-82BC-034DDC28E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4" y="84336"/>
            <a:ext cx="8998999" cy="5624005"/>
          </a:xfrm>
          <a:prstGeom prst="rect">
            <a:avLst/>
          </a:prstGeom>
        </p:spPr>
      </p:pic>
      <p:pic>
        <p:nvPicPr>
          <p:cNvPr id="7" name="Picture 6">
            <a:extLst>
              <a:ext uri="{FF2B5EF4-FFF2-40B4-BE49-F238E27FC236}">
                <a16:creationId xmlns:a16="http://schemas.microsoft.com/office/drawing/2014/main" id="{A6B31EE9-321B-45DB-AD4E-09EE6CD00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922" y="4174523"/>
            <a:ext cx="5628444" cy="2599140"/>
          </a:xfrm>
          <a:prstGeom prst="rect">
            <a:avLst/>
          </a:prstGeom>
        </p:spPr>
      </p:pic>
    </p:spTree>
    <p:extLst>
      <p:ext uri="{BB962C8B-B14F-4D97-AF65-F5344CB8AC3E}">
        <p14:creationId xmlns:p14="http://schemas.microsoft.com/office/powerpoint/2010/main" val="94358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47F95-F116-4F7F-9F48-F9DA310F6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29" y="181549"/>
            <a:ext cx="7693551" cy="5269339"/>
          </a:xfrm>
          <a:prstGeom prst="rect">
            <a:avLst/>
          </a:prstGeom>
        </p:spPr>
      </p:pic>
      <p:pic>
        <p:nvPicPr>
          <p:cNvPr id="5" name="Picture 4">
            <a:extLst>
              <a:ext uri="{FF2B5EF4-FFF2-40B4-BE49-F238E27FC236}">
                <a16:creationId xmlns:a16="http://schemas.microsoft.com/office/drawing/2014/main" id="{02884838-4B87-473D-9576-4A021636C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7" y="3996151"/>
            <a:ext cx="6560597" cy="2909474"/>
          </a:xfrm>
          <a:prstGeom prst="rect">
            <a:avLst/>
          </a:prstGeom>
        </p:spPr>
      </p:pic>
    </p:spTree>
    <p:extLst>
      <p:ext uri="{BB962C8B-B14F-4D97-AF65-F5344CB8AC3E}">
        <p14:creationId xmlns:p14="http://schemas.microsoft.com/office/powerpoint/2010/main" val="286385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08D1DB-B897-4044-B9E2-3D3775331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64" y="106746"/>
            <a:ext cx="7874953" cy="4935771"/>
          </a:xfrm>
          <a:prstGeom prst="rect">
            <a:avLst/>
          </a:prstGeom>
        </p:spPr>
      </p:pic>
      <p:pic>
        <p:nvPicPr>
          <p:cNvPr id="5" name="Picture 4">
            <a:extLst>
              <a:ext uri="{FF2B5EF4-FFF2-40B4-BE49-F238E27FC236}">
                <a16:creationId xmlns:a16="http://schemas.microsoft.com/office/drawing/2014/main" id="{B46B5EC0-D04B-4449-850F-233F9D4874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363" y="3888419"/>
            <a:ext cx="5557421" cy="2862835"/>
          </a:xfrm>
          <a:prstGeom prst="rect">
            <a:avLst/>
          </a:prstGeom>
        </p:spPr>
      </p:pic>
    </p:spTree>
    <p:extLst>
      <p:ext uri="{BB962C8B-B14F-4D97-AF65-F5344CB8AC3E}">
        <p14:creationId xmlns:p14="http://schemas.microsoft.com/office/powerpoint/2010/main" val="38534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0B6A-385B-4D02-BF1F-D535116483DA}"/>
              </a:ext>
            </a:extLst>
          </p:cNvPr>
          <p:cNvSpPr>
            <a:spLocks noGrp="1"/>
          </p:cNvSpPr>
          <p:nvPr>
            <p:ph type="title"/>
          </p:nvPr>
        </p:nvSpPr>
        <p:spPr/>
        <p:txBody>
          <a:bodyPr/>
          <a:lstStyle/>
          <a:p>
            <a:r>
              <a:rPr lang="en-US" dirty="0"/>
              <a:t>Problem Definition </a:t>
            </a:r>
            <a:endParaRPr lang="en-IN" dirty="0"/>
          </a:p>
        </p:txBody>
      </p:sp>
      <p:sp>
        <p:nvSpPr>
          <p:cNvPr id="3" name="Content Placeholder 2">
            <a:extLst>
              <a:ext uri="{FF2B5EF4-FFF2-40B4-BE49-F238E27FC236}">
                <a16:creationId xmlns:a16="http://schemas.microsoft.com/office/drawing/2014/main" id="{8E59927A-28A2-47B4-9077-EE76D7F4CC8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Non- defaulter, while, Label ‘0’ indicates that the loan has not been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payed</a:t>
            </a:r>
            <a:r>
              <a:rPr lang="en-US" sz="1800" dirty="0">
                <a:effectLst/>
                <a:latin typeface="Calibri" panose="020F0502020204030204" pitchFamily="34" charset="0"/>
                <a:ea typeface="Calibri" panose="020F0502020204030204" pitchFamily="34" charset="0"/>
                <a:cs typeface="Times New Roman" panose="02020603050405020304" pitchFamily="18" charset="0"/>
              </a:rPr>
              <a:t> i.e. defaulter.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294118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D2676-9D02-456D-BF2E-8FA3B3E6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4" y="150921"/>
            <a:ext cx="7643674" cy="4563122"/>
          </a:xfrm>
          <a:prstGeom prst="rect">
            <a:avLst/>
          </a:prstGeom>
        </p:spPr>
      </p:pic>
      <p:pic>
        <p:nvPicPr>
          <p:cNvPr id="4" name="Picture 3">
            <a:extLst>
              <a:ext uri="{FF2B5EF4-FFF2-40B4-BE49-F238E27FC236}">
                <a16:creationId xmlns:a16="http://schemas.microsoft.com/office/drawing/2014/main" id="{938A7A23-CC83-4A1D-9490-27D53CB8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857" y="3315406"/>
            <a:ext cx="5415379" cy="3391673"/>
          </a:xfrm>
          <a:prstGeom prst="rect">
            <a:avLst/>
          </a:prstGeom>
        </p:spPr>
      </p:pic>
    </p:spTree>
    <p:extLst>
      <p:ext uri="{BB962C8B-B14F-4D97-AF65-F5344CB8AC3E}">
        <p14:creationId xmlns:p14="http://schemas.microsoft.com/office/powerpoint/2010/main" val="1949325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150A-26E5-41CA-B75D-3F3120B381FE}"/>
              </a:ext>
            </a:extLst>
          </p:cNvPr>
          <p:cNvSpPr>
            <a:spLocks noGrp="1"/>
          </p:cNvSpPr>
          <p:nvPr>
            <p:ph type="title"/>
          </p:nvPr>
        </p:nvSpPr>
        <p:spPr/>
        <p:txBody>
          <a:bodyPr>
            <a:normAutofit fontScale="90000"/>
          </a:bodyPr>
          <a:lstStyle/>
          <a:p>
            <a:r>
              <a:rPr lang="en-US" sz="2400" dirty="0"/>
              <a:t>Choosing final model:</a:t>
            </a:r>
            <a:br>
              <a:rPr lang="en-US" sz="2400" dirty="0"/>
            </a:br>
            <a:br>
              <a:rPr lang="en-US" sz="2400" dirty="0"/>
            </a:br>
            <a:r>
              <a:rPr lang="en-IN" sz="1800" dirty="0">
                <a:effectLst/>
                <a:latin typeface="Arial" panose="020B0604020202020204" pitchFamily="34" charset="0"/>
                <a:ea typeface="Calibri" panose="020F0502020204030204" pitchFamily="34" charset="0"/>
                <a:cs typeface="Times New Roman" panose="02020603050405020304" pitchFamily="18" charset="0"/>
              </a:rPr>
              <a:t>From the above 5 algorithms, we have seen the best algorithm used to train the machine according to the dataset is Random Forest Classifier as all the values along the metrics were highest.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 name="Content Placeholder 3">
            <a:extLst>
              <a:ext uri="{FF2B5EF4-FFF2-40B4-BE49-F238E27FC236}">
                <a16:creationId xmlns:a16="http://schemas.microsoft.com/office/drawing/2014/main" id="{0DACA66F-76C3-4732-91A6-A30A9A786CE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46181" y="1499087"/>
            <a:ext cx="9446720" cy="1684166"/>
          </a:xfrm>
          <a:prstGeom prst="rect">
            <a:avLst/>
          </a:prstGeom>
        </p:spPr>
      </p:pic>
      <p:pic>
        <p:nvPicPr>
          <p:cNvPr id="5" name="Picture 4">
            <a:extLst>
              <a:ext uri="{FF2B5EF4-FFF2-40B4-BE49-F238E27FC236}">
                <a16:creationId xmlns:a16="http://schemas.microsoft.com/office/drawing/2014/main" id="{7394E390-1ACD-4F1F-B5C7-24CE222E74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6181" y="3305304"/>
            <a:ext cx="9366821" cy="2804160"/>
          </a:xfrm>
          <a:prstGeom prst="rect">
            <a:avLst/>
          </a:prstGeom>
          <a:noFill/>
        </p:spPr>
      </p:pic>
    </p:spTree>
    <p:extLst>
      <p:ext uri="{BB962C8B-B14F-4D97-AF65-F5344CB8AC3E}">
        <p14:creationId xmlns:p14="http://schemas.microsoft.com/office/powerpoint/2010/main" val="67045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1351-1962-4D6E-96E9-CF1F2BB4DC3C}"/>
              </a:ext>
            </a:extLst>
          </p:cNvPr>
          <p:cNvSpPr>
            <a:spLocks noGrp="1"/>
          </p:cNvSpPr>
          <p:nvPr>
            <p:ph type="title"/>
          </p:nvPr>
        </p:nvSpPr>
        <p:spPr/>
        <p:txBody>
          <a:bodyPr>
            <a:normAutofit/>
          </a:bodyPr>
          <a:lstStyle/>
          <a:p>
            <a:r>
              <a:rPr lang="en-US" sz="2000" dirty="0"/>
              <a:t>Conclusion:</a:t>
            </a:r>
            <a:endParaRPr lang="en-IN" sz="2000" dirty="0"/>
          </a:p>
        </p:txBody>
      </p:sp>
      <p:sp>
        <p:nvSpPr>
          <p:cNvPr id="3" name="Content Placeholder 2">
            <a:extLst>
              <a:ext uri="{FF2B5EF4-FFF2-40B4-BE49-F238E27FC236}">
                <a16:creationId xmlns:a16="http://schemas.microsoft.com/office/drawing/2014/main" id="{A77EA5B7-933A-4A5C-8B43-979F1CBB9E8A}"/>
              </a:ext>
            </a:extLst>
          </p:cNvPr>
          <p:cNvSpPr>
            <a:spLocks noGrp="1"/>
          </p:cNvSpPr>
          <p:nvPr>
            <p:ph idx="1"/>
          </p:nvPr>
        </p:nvSpPr>
        <p:spPr>
          <a:xfrm>
            <a:off x="838200" y="1500326"/>
            <a:ext cx="10515600" cy="3728621"/>
          </a:xfrm>
        </p:spPr>
        <p:txBody>
          <a:bodyPr>
            <a:normAutofit fontScale="70000" lnSpcReduction="20000"/>
          </a:bodyPr>
          <a:lstStyle/>
          <a:p>
            <a:pPr algn="just">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given dataset was too large. We have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droped</a:t>
            </a:r>
            <a:r>
              <a:rPr lang="en-IN" sz="1800" dirty="0">
                <a:effectLst/>
                <a:latin typeface="Arial" panose="020B0604020202020204" pitchFamily="34" charset="0"/>
                <a:ea typeface="Calibri" panose="020F0502020204030204" pitchFamily="34" charset="0"/>
                <a:cs typeface="Times New Roman" panose="02020603050405020304" pitchFamily="18" charset="0"/>
              </a:rPr>
              <a:t> the unnecessary columns. According to data cleaning, we have checked for the null values, negative values and treated them properly and learned further that the dataset was imbalanced. We have found out the correlation of the dataset. Even, we have found high correlated data which were deleted. Many outliers were seen in the dataset. We have done visualization using two libraries like matplotlib and seaborn.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We have found that some features are right skewed in nature and we have tried to normalised them using log1p method. We have used label encoder to encode some of the categorical columns into numeric columns. We have done standard scaling to the data to simplify it. We have split the data into 80:20 ration for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We have run different machine algorithms like logistic, random forest,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ada</a:t>
            </a:r>
            <a:r>
              <a:rPr lang="en-IN" sz="1800" dirty="0">
                <a:effectLst/>
                <a:latin typeface="Arial" panose="020B0604020202020204" pitchFamily="34" charset="0"/>
                <a:ea typeface="Calibri" panose="020F0502020204030204" pitchFamily="34" charset="0"/>
                <a:cs typeface="Times New Roman" panose="02020603050405020304" pitchFamily="18" charset="0"/>
              </a:rPr>
              <a:t> boost, gradient boost, decision tree algorithm to find the best model and we have used metrics like accuracy score, f1 score, precision, recall, roc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auc</a:t>
            </a:r>
            <a:r>
              <a:rPr lang="en-IN" sz="1800" dirty="0">
                <a:effectLst/>
                <a:latin typeface="Arial" panose="020B0604020202020204" pitchFamily="34" charset="0"/>
                <a:ea typeface="Calibri" panose="020F0502020204030204" pitchFamily="34" charset="0"/>
                <a:cs typeface="Times New Roman" panose="02020603050405020304" pitchFamily="18" charset="0"/>
              </a:rPr>
              <a:t> score to check performance of the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From the above 5 algorithms, we have seen the best algorithm used to train the machine according to the dataset is Random Forest Classifier as all the values along the metrics were highest.</a:t>
            </a:r>
          </a:p>
          <a:p>
            <a:r>
              <a:rPr lang="en-IN" sz="1800" dirty="0">
                <a:latin typeface="Arial" panose="020B0604020202020204" pitchFamily="34" charset="0"/>
              </a:rPr>
              <a:t>We have saved the final model in the form of pickle file.</a:t>
            </a:r>
            <a:endParaRPr lang="en-IN" dirty="0"/>
          </a:p>
        </p:txBody>
      </p:sp>
      <p:pic>
        <p:nvPicPr>
          <p:cNvPr id="4" name="Picture 3">
            <a:extLst>
              <a:ext uri="{FF2B5EF4-FFF2-40B4-BE49-F238E27FC236}">
                <a16:creationId xmlns:a16="http://schemas.microsoft.com/office/drawing/2014/main" id="{EA643FCC-DD7F-42CE-B1D4-206F238805CC}"/>
              </a:ext>
            </a:extLst>
          </p:cNvPr>
          <p:cNvPicPr/>
          <p:nvPr/>
        </p:nvPicPr>
        <p:blipFill>
          <a:blip r:embed="rId2">
            <a:extLst>
              <a:ext uri="{28A0092B-C50C-407E-A947-70E740481C1C}">
                <a14:useLocalDpi xmlns:a14="http://schemas.microsoft.com/office/drawing/2010/main" val="0"/>
              </a:ext>
            </a:extLst>
          </a:blip>
          <a:stretch>
            <a:fillRect/>
          </a:stretch>
        </p:blipFill>
        <p:spPr>
          <a:xfrm>
            <a:off x="1043200" y="5357674"/>
            <a:ext cx="3855720" cy="1089660"/>
          </a:xfrm>
          <a:prstGeom prst="rect">
            <a:avLst/>
          </a:prstGeom>
        </p:spPr>
      </p:pic>
    </p:spTree>
    <p:extLst>
      <p:ext uri="{BB962C8B-B14F-4D97-AF65-F5344CB8AC3E}">
        <p14:creationId xmlns:p14="http://schemas.microsoft.com/office/powerpoint/2010/main" val="254765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8245-1A06-4246-BDCC-18E2EC9647DF}"/>
              </a:ext>
            </a:extLst>
          </p:cNvPr>
          <p:cNvSpPr>
            <a:spLocks noGrp="1"/>
          </p:cNvSpPr>
          <p:nvPr>
            <p:ph type="title"/>
          </p:nvPr>
        </p:nvSpPr>
        <p:spPr/>
        <p:txBody>
          <a:bodyPr/>
          <a:lstStyle/>
          <a:p>
            <a:r>
              <a:rPr lang="en-US" dirty="0"/>
              <a:t>Data Feature and Analysis</a:t>
            </a:r>
            <a:endParaRPr lang="en-IN" dirty="0"/>
          </a:p>
        </p:txBody>
      </p:sp>
      <p:sp>
        <p:nvSpPr>
          <p:cNvPr id="3" name="Content Placeholder 2">
            <a:extLst>
              <a:ext uri="{FF2B5EF4-FFF2-40B4-BE49-F238E27FC236}">
                <a16:creationId xmlns:a16="http://schemas.microsoft.com/office/drawing/2014/main" id="{C4556FE4-CAE9-4E15-ACBB-3C71591E6021}"/>
              </a:ext>
            </a:extLst>
          </p:cNvPr>
          <p:cNvSpPr>
            <a:spLocks noGrp="1"/>
          </p:cNvSpPr>
          <p:nvPr>
            <p:ph idx="1"/>
          </p:nvPr>
        </p:nvSpPr>
        <p:spPr/>
        <p:txBody>
          <a:bodyPr/>
          <a:lstStyle/>
          <a:p>
            <a:r>
              <a:rPr lang="en-US" dirty="0"/>
              <a:t>We have import the dataset to </a:t>
            </a:r>
            <a:r>
              <a:rPr lang="en-US" dirty="0" err="1"/>
              <a:t>Jupyter</a:t>
            </a:r>
            <a:r>
              <a:rPr lang="en-US" dirty="0"/>
              <a:t> notebook using pandas library.</a:t>
            </a:r>
          </a:p>
          <a:p>
            <a:endParaRPr lang="en-IN" dirty="0"/>
          </a:p>
        </p:txBody>
      </p:sp>
      <p:pic>
        <p:nvPicPr>
          <p:cNvPr id="7" name="Picture 6">
            <a:extLst>
              <a:ext uri="{FF2B5EF4-FFF2-40B4-BE49-F238E27FC236}">
                <a16:creationId xmlns:a16="http://schemas.microsoft.com/office/drawing/2014/main" id="{91F0DC1F-009F-49FE-8FFF-6E785FCE4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07" y="2476290"/>
            <a:ext cx="5970917" cy="488851"/>
          </a:xfrm>
          <a:prstGeom prst="rect">
            <a:avLst/>
          </a:prstGeom>
        </p:spPr>
      </p:pic>
      <p:pic>
        <p:nvPicPr>
          <p:cNvPr id="9" name="Picture 8">
            <a:extLst>
              <a:ext uri="{FF2B5EF4-FFF2-40B4-BE49-F238E27FC236}">
                <a16:creationId xmlns:a16="http://schemas.microsoft.com/office/drawing/2014/main" id="{C030EB97-F892-4C19-A395-ACCB32970F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607" y="3060646"/>
            <a:ext cx="8573696" cy="3648584"/>
          </a:xfrm>
          <a:prstGeom prst="rect">
            <a:avLst/>
          </a:prstGeom>
        </p:spPr>
      </p:pic>
    </p:spTree>
    <p:extLst>
      <p:ext uri="{BB962C8B-B14F-4D97-AF65-F5344CB8AC3E}">
        <p14:creationId xmlns:p14="http://schemas.microsoft.com/office/powerpoint/2010/main" val="67884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8C5960-1D2C-4DD4-A8CD-3776BDAC637E}"/>
              </a:ext>
            </a:extLst>
          </p:cNvPr>
          <p:cNvSpPr>
            <a:spLocks noGrp="1"/>
          </p:cNvSpPr>
          <p:nvPr>
            <p:ph type="title"/>
          </p:nvPr>
        </p:nvSpPr>
        <p:spPr>
          <a:xfrm>
            <a:off x="838200" y="338492"/>
            <a:ext cx="10515600" cy="1325563"/>
          </a:xfrm>
        </p:spPr>
        <p:txBody>
          <a:bodyPr>
            <a:normAutofit fontScale="90000"/>
          </a:bodyPr>
          <a:lstStyle/>
          <a:p>
            <a:r>
              <a:rPr lang="en-US" sz="2000" dirty="0"/>
              <a:t>Datatypes of dataset: </a:t>
            </a:r>
            <a:r>
              <a:rPr lang="en-US" sz="1400" dirty="0"/>
              <a:t>we use info command to display all                                       </a:t>
            </a:r>
            <a:r>
              <a:rPr lang="en-US" sz="2200" dirty="0"/>
              <a:t>Null Values: </a:t>
            </a:r>
            <a:r>
              <a:rPr lang="en-US" sz="1400" dirty="0"/>
              <a:t>We use </a:t>
            </a:r>
            <a:r>
              <a:rPr lang="en-US" sz="1400" dirty="0" err="1"/>
              <a:t>df.isnull</a:t>
            </a:r>
            <a:r>
              <a:rPr lang="en-US" sz="1400" dirty="0"/>
              <a:t>().sum() to check the null values in the dataset</a:t>
            </a:r>
            <a:br>
              <a:rPr lang="en-US" sz="1400" dirty="0"/>
            </a:br>
            <a:r>
              <a:rPr lang="en-US" sz="1400" dirty="0"/>
              <a:t>the description of dataset.  It contain 209593 rows and 37 column.                                     and it has no null values.   </a:t>
            </a:r>
            <a:br>
              <a:rPr lang="en-US" sz="1400" dirty="0"/>
            </a:br>
            <a:r>
              <a:rPr lang="en-US" sz="1400" dirty="0"/>
              <a:t>Label column is our target variable. It has 21 float type columns, </a:t>
            </a:r>
            <a:br>
              <a:rPr lang="en-US" sz="1400" dirty="0"/>
            </a:br>
            <a:r>
              <a:rPr lang="en-US" sz="1400" dirty="0"/>
              <a:t>3 object type columns, 13 int type columns. The memory </a:t>
            </a:r>
            <a:br>
              <a:rPr lang="en-US" sz="1400" dirty="0"/>
            </a:br>
            <a:r>
              <a:rPr lang="en-US" sz="1400" dirty="0"/>
              <a:t>occupied is 59.2MB. </a:t>
            </a:r>
            <a:endParaRPr lang="en-IN" sz="1400" dirty="0"/>
          </a:p>
        </p:txBody>
      </p:sp>
      <p:pic>
        <p:nvPicPr>
          <p:cNvPr id="9" name="Content Placeholder 8">
            <a:extLst>
              <a:ext uri="{FF2B5EF4-FFF2-40B4-BE49-F238E27FC236}">
                <a16:creationId xmlns:a16="http://schemas.microsoft.com/office/drawing/2014/main" id="{5FC0BE53-6555-46C4-9333-042E4FFD3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490" y="1491449"/>
            <a:ext cx="4431830" cy="4854190"/>
          </a:xfrm>
        </p:spPr>
      </p:pic>
      <p:pic>
        <p:nvPicPr>
          <p:cNvPr id="11" name="Picture 10">
            <a:extLst>
              <a:ext uri="{FF2B5EF4-FFF2-40B4-BE49-F238E27FC236}">
                <a16:creationId xmlns:a16="http://schemas.microsoft.com/office/drawing/2014/main" id="{1C47CC23-C3F6-4175-BE27-AE27D2B39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769" y="1491449"/>
            <a:ext cx="1657581" cy="4820323"/>
          </a:xfrm>
          <a:prstGeom prst="rect">
            <a:avLst/>
          </a:prstGeom>
        </p:spPr>
      </p:pic>
    </p:spTree>
    <p:extLst>
      <p:ext uri="{BB962C8B-B14F-4D97-AF65-F5344CB8AC3E}">
        <p14:creationId xmlns:p14="http://schemas.microsoft.com/office/powerpoint/2010/main" val="122999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E77E-38FA-4BC2-ACE7-F6FBF6E0A9B5}"/>
              </a:ext>
            </a:extLst>
          </p:cNvPr>
          <p:cNvSpPr>
            <a:spLocks noGrp="1"/>
          </p:cNvSpPr>
          <p:nvPr>
            <p:ph type="title"/>
          </p:nvPr>
        </p:nvSpPr>
        <p:spPr>
          <a:xfrm>
            <a:off x="838200" y="365125"/>
            <a:ext cx="10515600" cy="1943069"/>
          </a:xfrm>
        </p:spPr>
        <p:txBody>
          <a:bodyPr>
            <a:normAutofit/>
          </a:bodyPr>
          <a:lstStyle/>
          <a:p>
            <a:r>
              <a:rPr lang="en-US" sz="2000" dirty="0"/>
              <a:t>Statistical summary: </a:t>
            </a:r>
            <a:r>
              <a:rPr lang="en-US" sz="1400" dirty="0"/>
              <a:t>We use </a:t>
            </a:r>
            <a:r>
              <a:rPr lang="en-US" sz="1400" b="1" dirty="0" err="1"/>
              <a:t>df.describe</a:t>
            </a:r>
            <a:r>
              <a:rPr lang="en-US" sz="1400" b="1" dirty="0"/>
              <a:t>() </a:t>
            </a:r>
            <a:r>
              <a:rPr lang="en-US" sz="1400" dirty="0"/>
              <a:t>method to see the statistical summary of the dataset. It allows us to see the mean, median, count, standard deviation, minimum, maximum, percentile values of all numeric columns. </a:t>
            </a:r>
            <a:br>
              <a:rPr lang="en-US" sz="1400" dirty="0"/>
            </a:br>
            <a:br>
              <a:rPr lang="en-US" sz="1400" dirty="0"/>
            </a:br>
            <a:r>
              <a:rPr lang="en-US" sz="1400" dirty="0"/>
              <a:t>From the summary we can see that some of the column contains negative values which can be outliers. So we need to treat them. </a:t>
            </a:r>
            <a:br>
              <a:rPr lang="en-US" sz="1400" dirty="0"/>
            </a:br>
            <a:br>
              <a:rPr lang="en-US" sz="1400" dirty="0"/>
            </a:br>
            <a:r>
              <a:rPr lang="en-US" sz="1400" dirty="0"/>
              <a:t>In some columns the mean is greater than the median. So data is right skewed. We need to normalize the data.</a:t>
            </a:r>
            <a:endParaRPr lang="en-IN" sz="2000" dirty="0"/>
          </a:p>
        </p:txBody>
      </p:sp>
      <p:pic>
        <p:nvPicPr>
          <p:cNvPr id="9" name="Content Placeholder 8">
            <a:extLst>
              <a:ext uri="{FF2B5EF4-FFF2-40B4-BE49-F238E27FC236}">
                <a16:creationId xmlns:a16="http://schemas.microsoft.com/office/drawing/2014/main" id="{EDD15FD8-37C4-48FD-9FEF-F75A9F7B5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022" y="2831056"/>
            <a:ext cx="9698757" cy="2038635"/>
          </a:xfrm>
        </p:spPr>
      </p:pic>
    </p:spTree>
    <p:extLst>
      <p:ext uri="{BB962C8B-B14F-4D97-AF65-F5344CB8AC3E}">
        <p14:creationId xmlns:p14="http://schemas.microsoft.com/office/powerpoint/2010/main" val="278901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B3C6-2ABD-4D1B-872D-BCFA8ABFCCD3}"/>
              </a:ext>
            </a:extLst>
          </p:cNvPr>
          <p:cNvSpPr>
            <a:spLocks noGrp="1"/>
          </p:cNvSpPr>
          <p:nvPr>
            <p:ph type="title"/>
          </p:nvPr>
        </p:nvSpPr>
        <p:spPr/>
        <p:txBody>
          <a:bodyPr>
            <a:normAutofit fontScale="90000"/>
          </a:bodyPr>
          <a:lstStyle/>
          <a:p>
            <a:r>
              <a:rPr lang="en-US" sz="1600" dirty="0"/>
              <a:t>We drop unnecessary columns like “</a:t>
            </a:r>
            <a:r>
              <a:rPr lang="en-US" sz="1600" dirty="0" err="1"/>
              <a:t>sr_no</a:t>
            </a:r>
            <a:r>
              <a:rPr lang="en-US" sz="1600" dirty="0"/>
              <a:t>.” , “</a:t>
            </a:r>
            <a:r>
              <a:rPr lang="en-US" sz="1600" dirty="0" err="1"/>
              <a:t>msisdn</a:t>
            </a:r>
            <a:r>
              <a:rPr lang="en-US" sz="1600" dirty="0"/>
              <a:t>” as they contain all the unique values which does not contribute in the analysis of dataset.</a:t>
            </a:r>
            <a:br>
              <a:rPr lang="en-US" sz="1600" dirty="0"/>
            </a:br>
            <a:r>
              <a:rPr lang="en-US" sz="1600" dirty="0"/>
              <a:t>We also drop “</a:t>
            </a:r>
            <a:r>
              <a:rPr lang="en-US" sz="1600" dirty="0" err="1"/>
              <a:t>pcircle</a:t>
            </a:r>
            <a:r>
              <a:rPr lang="en-US" sz="1600" dirty="0"/>
              <a:t>” column as it contain single unique value. So it is not helpful in our analysis.</a:t>
            </a:r>
            <a:br>
              <a:rPr lang="en-US" sz="1600" dirty="0"/>
            </a:br>
            <a:r>
              <a:rPr lang="en-US" sz="1600" dirty="0"/>
              <a:t> </a:t>
            </a:r>
            <a:br>
              <a:rPr lang="en-US" sz="1600" dirty="0"/>
            </a:br>
            <a:r>
              <a:rPr lang="en-US" sz="1600" dirty="0"/>
              <a:t>We have also removed the negative values from dataset as percentage loss was 3% which is in the range of 8%. The code is shown below.</a:t>
            </a:r>
            <a:endParaRPr lang="en-IN" sz="1600" dirty="0"/>
          </a:p>
        </p:txBody>
      </p:sp>
      <p:pic>
        <p:nvPicPr>
          <p:cNvPr id="4" name="Picture 2">
            <a:extLst>
              <a:ext uri="{FF2B5EF4-FFF2-40B4-BE49-F238E27FC236}">
                <a16:creationId xmlns:a16="http://schemas.microsoft.com/office/drawing/2014/main" id="{EB0C768B-2096-4B61-9322-FFCCF861425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027" t="32049" r="7245" b="18730"/>
          <a:stretch/>
        </p:blipFill>
        <p:spPr bwMode="auto">
          <a:xfrm>
            <a:off x="838200" y="3707051"/>
            <a:ext cx="10515600" cy="2257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id="{0E7E88AA-71C4-4CF0-9C1E-D62E97EDC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177582"/>
            <a:ext cx="7107315" cy="405581"/>
          </a:xfrm>
          <a:prstGeom prst="rect">
            <a:avLst/>
          </a:prstGeom>
        </p:spPr>
      </p:pic>
      <p:pic>
        <p:nvPicPr>
          <p:cNvPr id="14" name="Picture 13">
            <a:extLst>
              <a:ext uri="{FF2B5EF4-FFF2-40B4-BE49-F238E27FC236}">
                <a16:creationId xmlns:a16="http://schemas.microsoft.com/office/drawing/2014/main" id="{6D72568E-6960-4000-889A-1009736F0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997376"/>
            <a:ext cx="6935140" cy="310818"/>
          </a:xfrm>
          <a:prstGeom prst="rect">
            <a:avLst/>
          </a:prstGeom>
        </p:spPr>
      </p:pic>
      <p:pic>
        <p:nvPicPr>
          <p:cNvPr id="16" name="Picture 15">
            <a:extLst>
              <a:ext uri="{FF2B5EF4-FFF2-40B4-BE49-F238E27FC236}">
                <a16:creationId xmlns:a16="http://schemas.microsoft.com/office/drawing/2014/main" id="{3EAF4998-7AC2-4E29-B6AB-EE48E6C00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499374"/>
            <a:ext cx="4967796" cy="315415"/>
          </a:xfrm>
          <a:prstGeom prst="rect">
            <a:avLst/>
          </a:prstGeom>
        </p:spPr>
      </p:pic>
    </p:spTree>
    <p:extLst>
      <p:ext uri="{BB962C8B-B14F-4D97-AF65-F5344CB8AC3E}">
        <p14:creationId xmlns:p14="http://schemas.microsoft.com/office/powerpoint/2010/main" val="259327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D25F-0CEB-485A-9A09-5E4BDB303DF4}"/>
              </a:ext>
            </a:extLst>
          </p:cNvPr>
          <p:cNvSpPr>
            <a:spLocks noGrp="1"/>
          </p:cNvSpPr>
          <p:nvPr>
            <p:ph type="title"/>
          </p:nvPr>
        </p:nvSpPr>
        <p:spPr/>
        <p:txBody>
          <a:bodyPr>
            <a:normAutofit/>
          </a:bodyPr>
          <a:lstStyle/>
          <a:p>
            <a:r>
              <a:rPr lang="en-US" sz="2000" dirty="0"/>
              <a:t>Correlation:</a:t>
            </a:r>
            <a:br>
              <a:rPr lang="en-US" sz="2000" dirty="0"/>
            </a:br>
            <a:br>
              <a:rPr lang="en-US" sz="2000" dirty="0"/>
            </a:br>
            <a:endParaRPr lang="en-IN" sz="2000" dirty="0"/>
          </a:p>
        </p:txBody>
      </p:sp>
      <p:pic>
        <p:nvPicPr>
          <p:cNvPr id="4" name="Content Placeholder 3">
            <a:extLst>
              <a:ext uri="{FF2B5EF4-FFF2-40B4-BE49-F238E27FC236}">
                <a16:creationId xmlns:a16="http://schemas.microsoft.com/office/drawing/2014/main" id="{1209315D-6267-4F04-878B-012576AEB26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1335" y="2257717"/>
            <a:ext cx="10360241" cy="4498189"/>
          </a:xfrm>
          <a:prstGeom prst="rect">
            <a:avLst/>
          </a:prstGeom>
        </p:spPr>
      </p:pic>
      <p:pic>
        <p:nvPicPr>
          <p:cNvPr id="5" name="Picture 2">
            <a:extLst>
              <a:ext uri="{FF2B5EF4-FFF2-40B4-BE49-F238E27FC236}">
                <a16:creationId xmlns:a16="http://schemas.microsoft.com/office/drawing/2014/main" id="{07755DD4-9BF5-4B0C-AA4C-3C7F22F53E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2" t="66426"/>
          <a:stretch/>
        </p:blipFill>
        <p:spPr bwMode="auto">
          <a:xfrm>
            <a:off x="941033" y="932155"/>
            <a:ext cx="9978501" cy="132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688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0FAE-98A2-463C-8203-6FB8E1927291}"/>
              </a:ext>
            </a:extLst>
          </p:cNvPr>
          <p:cNvSpPr>
            <a:spLocks noGrp="1"/>
          </p:cNvSpPr>
          <p:nvPr>
            <p:ph type="title"/>
          </p:nvPr>
        </p:nvSpPr>
        <p:spPr/>
        <p:txBody>
          <a:bodyPr/>
          <a:lstStyle/>
          <a:p>
            <a:r>
              <a:rPr lang="en-US" dirty="0"/>
              <a:t>Data Visualization:</a:t>
            </a:r>
            <a:endParaRPr lang="en-IN" dirty="0"/>
          </a:p>
        </p:txBody>
      </p:sp>
      <p:sp>
        <p:nvSpPr>
          <p:cNvPr id="3" name="Content Placeholder 2">
            <a:extLst>
              <a:ext uri="{FF2B5EF4-FFF2-40B4-BE49-F238E27FC236}">
                <a16:creationId xmlns:a16="http://schemas.microsoft.com/office/drawing/2014/main" id="{F0CCFFDA-EA3B-4E5E-A8DD-64E01D4FAAD2}"/>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We have two libraries for the visualization purpose of the dataset namely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Matplotlib.pyplot</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plt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seaborn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sns</a:t>
            </a:r>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visualozed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usinf</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countplots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barplots</a:t>
            </a:r>
            <a:r>
              <a:rPr lang="en-IN" sz="1800" dirty="0">
                <a:effectLst/>
                <a:latin typeface="Calibri" panose="020F0502020204030204" pitchFamily="34" charset="0"/>
                <a:ea typeface="Calibri" panose="020F0502020204030204" pitchFamily="34" charset="0"/>
                <a:cs typeface="Times New Roman" panose="02020603050405020304" pitchFamily="18" charset="0"/>
              </a:rPr>
              <a:t>, histograms,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distplots,etc</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plot shows that the data is imbalances and the defaulter rate is less than non - defaulter.</a:t>
            </a:r>
          </a:p>
          <a:p>
            <a:endParaRPr lang="en-IN" dirty="0"/>
          </a:p>
        </p:txBody>
      </p:sp>
      <p:pic>
        <p:nvPicPr>
          <p:cNvPr id="4" name="Picture 3">
            <a:extLst>
              <a:ext uri="{FF2B5EF4-FFF2-40B4-BE49-F238E27FC236}">
                <a16:creationId xmlns:a16="http://schemas.microsoft.com/office/drawing/2014/main" id="{C8889AC6-FED7-4F9E-BA6E-E19D72C6FD4C}"/>
              </a:ext>
            </a:extLst>
          </p:cNvPr>
          <p:cNvPicPr/>
          <p:nvPr/>
        </p:nvPicPr>
        <p:blipFill>
          <a:blip r:embed="rId2">
            <a:extLst>
              <a:ext uri="{28A0092B-C50C-407E-A947-70E740481C1C}">
                <a14:useLocalDpi xmlns:a14="http://schemas.microsoft.com/office/drawing/2010/main" val="0"/>
              </a:ext>
            </a:extLst>
          </a:blip>
          <a:stretch>
            <a:fillRect/>
          </a:stretch>
        </p:blipFill>
        <p:spPr>
          <a:xfrm>
            <a:off x="2171826" y="3067235"/>
            <a:ext cx="6253083" cy="2863048"/>
          </a:xfrm>
          <a:prstGeom prst="rect">
            <a:avLst/>
          </a:prstGeom>
        </p:spPr>
      </p:pic>
    </p:spTree>
    <p:extLst>
      <p:ext uri="{BB962C8B-B14F-4D97-AF65-F5344CB8AC3E}">
        <p14:creationId xmlns:p14="http://schemas.microsoft.com/office/powerpoint/2010/main" val="379943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C6C0-B5AE-40BD-9522-58556A8FA5F6}"/>
              </a:ext>
            </a:extLst>
          </p:cNvPr>
          <p:cNvSpPr>
            <a:spLocks noGrp="1"/>
          </p:cNvSpPr>
          <p:nvPr>
            <p:ph type="title"/>
          </p:nvPr>
        </p:nvSpPr>
        <p:spPr>
          <a:xfrm>
            <a:off x="838200" y="365125"/>
            <a:ext cx="10515600" cy="389477"/>
          </a:xfrm>
        </p:spPr>
        <p:txBody>
          <a:bodyPr>
            <a:normAutofit/>
          </a:bodyPr>
          <a:lstStyle/>
          <a:p>
            <a:r>
              <a:rPr lang="en-US" sz="1800" dirty="0"/>
              <a:t>Count plots for various features</a:t>
            </a:r>
            <a:endParaRPr lang="en-IN" sz="1800" dirty="0"/>
          </a:p>
        </p:txBody>
      </p:sp>
      <p:pic>
        <p:nvPicPr>
          <p:cNvPr id="4" name="Content Placeholder 3">
            <a:extLst>
              <a:ext uri="{FF2B5EF4-FFF2-40B4-BE49-F238E27FC236}">
                <a16:creationId xmlns:a16="http://schemas.microsoft.com/office/drawing/2014/main" id="{6DFD6C2C-2717-48DA-8430-37C289D08BC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740545" y="908320"/>
            <a:ext cx="5074329" cy="1826003"/>
          </a:xfrm>
          <a:prstGeom prst="rect">
            <a:avLst/>
          </a:prstGeom>
        </p:spPr>
      </p:pic>
      <p:pic>
        <p:nvPicPr>
          <p:cNvPr id="5" name="Picture 4">
            <a:extLst>
              <a:ext uri="{FF2B5EF4-FFF2-40B4-BE49-F238E27FC236}">
                <a16:creationId xmlns:a16="http://schemas.microsoft.com/office/drawing/2014/main" id="{5DAC0B1C-D98D-4687-B4BA-8470236E69F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7965" y="2888041"/>
            <a:ext cx="5176909" cy="1881505"/>
          </a:xfrm>
          <a:prstGeom prst="rect">
            <a:avLst/>
          </a:prstGeom>
        </p:spPr>
      </p:pic>
      <p:pic>
        <p:nvPicPr>
          <p:cNvPr id="6" name="Picture 5">
            <a:extLst>
              <a:ext uri="{FF2B5EF4-FFF2-40B4-BE49-F238E27FC236}">
                <a16:creationId xmlns:a16="http://schemas.microsoft.com/office/drawing/2014/main" id="{BD4FC2DB-2B16-439D-B517-58882C20635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37965" y="5021740"/>
            <a:ext cx="5247930" cy="1885950"/>
          </a:xfrm>
          <a:prstGeom prst="rect">
            <a:avLst/>
          </a:prstGeom>
        </p:spPr>
      </p:pic>
      <p:pic>
        <p:nvPicPr>
          <p:cNvPr id="7" name="Picture 6">
            <a:extLst>
              <a:ext uri="{FF2B5EF4-FFF2-40B4-BE49-F238E27FC236}">
                <a16:creationId xmlns:a16="http://schemas.microsoft.com/office/drawing/2014/main" id="{23FB7F5F-2FD7-4219-AFC7-53A72A78204F}"/>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310797" y="848373"/>
            <a:ext cx="5731510" cy="1885950"/>
          </a:xfrm>
          <a:prstGeom prst="rect">
            <a:avLst/>
          </a:prstGeom>
        </p:spPr>
      </p:pic>
      <p:pic>
        <p:nvPicPr>
          <p:cNvPr id="8" name="Picture 7">
            <a:extLst>
              <a:ext uri="{FF2B5EF4-FFF2-40B4-BE49-F238E27FC236}">
                <a16:creationId xmlns:a16="http://schemas.microsoft.com/office/drawing/2014/main" id="{4B401F1B-F876-4269-AB21-349504648CA1}"/>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6310797" y="2888041"/>
            <a:ext cx="5731510" cy="1885950"/>
          </a:xfrm>
          <a:prstGeom prst="rect">
            <a:avLst/>
          </a:prstGeom>
        </p:spPr>
      </p:pic>
      <p:pic>
        <p:nvPicPr>
          <p:cNvPr id="9" name="Picture 8">
            <a:extLst>
              <a:ext uri="{FF2B5EF4-FFF2-40B4-BE49-F238E27FC236}">
                <a16:creationId xmlns:a16="http://schemas.microsoft.com/office/drawing/2014/main" id="{1897B6A8-98C8-4974-B8A7-25B64000BFC3}"/>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6460490" y="5021740"/>
            <a:ext cx="5581817" cy="1877695"/>
          </a:xfrm>
          <a:prstGeom prst="rect">
            <a:avLst/>
          </a:prstGeom>
        </p:spPr>
      </p:pic>
    </p:spTree>
    <p:extLst>
      <p:ext uri="{BB962C8B-B14F-4D97-AF65-F5344CB8AC3E}">
        <p14:creationId xmlns:p14="http://schemas.microsoft.com/office/powerpoint/2010/main" val="2134524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1158</Words>
  <Application>Microsoft Office PowerPoint</Application>
  <PresentationFormat>Widescreen</PresentationFormat>
  <Paragraphs>32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Micro Credit Loan Defaulter</vt:lpstr>
      <vt:lpstr>Problem Definition </vt:lpstr>
      <vt:lpstr>Data Feature and Analysis</vt:lpstr>
      <vt:lpstr>Datatypes of dataset: we use info command to display all                                       Null Values: We use df.isnull().sum() to check the null values in the dataset the description of dataset.  It contain 209593 rows and 37 column.                                     and it has no null values.    Label column is our target variable. It has 21 float type columns,  3 object type columns, 13 int type columns. The memory  occupied is 59.2MB. </vt:lpstr>
      <vt:lpstr>Statistical summary: We use df.describe() method to see the statistical summary of the dataset. It allows us to see the mean, median, count, standard deviation, minimum, maximum, percentile values of all numeric columns.   From the summary we can see that some of the column contains negative values which can be outliers. So we need to treat them.   In some columns the mean is greater than the median. So data is right skewed. We need to normalize the data.</vt:lpstr>
      <vt:lpstr>We drop unnecessary columns like “sr_no.” , “msisdn” as they contain all the unique values which does not contribute in the analysis of dataset. We also drop “pcircle” column as it contain single unique value. So it is not helpful in our analysis.   We have also removed the negative values from dataset as percentage loss was 3% which is in the range of 8%. The code is shown below.</vt:lpstr>
      <vt:lpstr>Correlation:  </vt:lpstr>
      <vt:lpstr>Data Visualization:</vt:lpstr>
      <vt:lpstr>Count plots for various features</vt:lpstr>
      <vt:lpstr>PowerPoint Presentation</vt:lpstr>
      <vt:lpstr>Histograms:</vt:lpstr>
      <vt:lpstr>From the first plot we can see that there are more defaulter with 6 rupees loan compared to 10 rupees loan. From the second plot we can say : 1.Approx. 30% of Users having negative or zero balance are defaulters, which is very high.  2- Approx. 10% to 12% Users are defaulters which falls in the category of Average and Low balance category.  3- Users having high balance and are defaulters are very less in number </vt:lpstr>
      <vt:lpstr>From the [plot we can say that: 1- Users who did not take any loans are non-defaulters  2- Most of the Users (i.e. 88%) who take large amount of loans comes under non defaulter category </vt:lpstr>
      <vt:lpstr>From the plot we can say that:   a. 35% of the users who are defaulters are the new users  b. Old Users are trusted and they are mostly non defaulters </vt:lpstr>
      <vt:lpstr>Data Pre-Processing:  1. From sklearn.preprocessing import StandardScaler 2. From sklearn.pre-processing import Label Encoder 3. from sklearn. model_selection import train_test_split, cross_val_score  </vt:lpstr>
      <vt:lpstr>Model evaluation:  we have taken 5 algorithm for our analysis. They are as follows: Logistic regression, Decision Tree Classifier, AdaBoost classifier, Gradient boost classifier, Random forest classifier  there performance are as follows.</vt:lpstr>
      <vt:lpstr>PowerPoint Presentation</vt:lpstr>
      <vt:lpstr>PowerPoint Presentation</vt:lpstr>
      <vt:lpstr>PowerPoint Presentation</vt:lpstr>
      <vt:lpstr>PowerPoint Presentation</vt:lpstr>
      <vt:lpstr>Choosing final model:  From the above 5 algorithms, we have seen the best algorithm used to train the machine according to the dataset is Random Forest Classifier as all the values along the metrics were highest.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dc:title>
  <dc:creator>rahsha17@gmail.com</dc:creator>
  <cp:lastModifiedBy>rahsha17@gmail.com</cp:lastModifiedBy>
  <cp:revision>10</cp:revision>
  <dcterms:created xsi:type="dcterms:W3CDTF">2021-03-18T14:23:09Z</dcterms:created>
  <dcterms:modified xsi:type="dcterms:W3CDTF">2021-03-18T15:46:30Z</dcterms:modified>
</cp:coreProperties>
</file>