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7" r:id="rId2"/>
    <p:sldId id="258" r:id="rId3"/>
    <p:sldId id="259" r:id="rId4"/>
    <p:sldId id="260" r:id="rId5"/>
    <p:sldId id="283" r:id="rId6"/>
    <p:sldId id="266" r:id="rId7"/>
    <p:sldId id="267" r:id="rId8"/>
    <p:sldId id="268" r:id="rId9"/>
    <p:sldId id="269" r:id="rId10"/>
    <p:sldId id="271" r:id="rId11"/>
    <p:sldId id="282" r:id="rId12"/>
    <p:sldId id="273" r:id="rId13"/>
    <p:sldId id="285" r:id="rId14"/>
    <p:sldId id="286" r:id="rId15"/>
    <p:sldId id="287" r:id="rId16"/>
    <p:sldId id="288" r:id="rId17"/>
    <p:sldId id="289" r:id="rId18"/>
    <p:sldId id="291" r:id="rId19"/>
    <p:sldId id="290" r:id="rId20"/>
    <p:sldId id="275" r:id="rId21"/>
    <p:sldId id="276" r:id="rId22"/>
    <p:sldId id="284" r:id="rId23"/>
    <p:sldId id="281"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B3DBE-B685-4014-A066-F29D3DAD3D21}" type="datetimeFigureOut">
              <a:rPr lang="en-IN" smtClean="0"/>
              <a:t>25-07-2021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BE726-C405-472B-97DF-6452A13C3C8E}" type="slidenum">
              <a:rPr lang="en-IN" smtClean="0"/>
              <a:t>‹#›</a:t>
            </a:fld>
            <a:endParaRPr lang="en-IN"/>
          </a:p>
        </p:txBody>
      </p:sp>
    </p:spTree>
    <p:extLst>
      <p:ext uri="{BB962C8B-B14F-4D97-AF65-F5344CB8AC3E}">
        <p14:creationId xmlns:p14="http://schemas.microsoft.com/office/powerpoint/2010/main" val="901962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2D98C8-E5EF-4A63-9EFE-B93F0B717BC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5732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2D98C8-E5EF-4A63-9EFE-B93F0B717BC0}"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461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92145" y="5301209"/>
            <a:ext cx="2666157" cy="882119"/>
          </a:xfrm>
        </p:spPr>
        <p:txBody>
          <a:bodyPr>
            <a:normAutofit lnSpcReduction="10000"/>
          </a:bodyPr>
          <a:lstStyle/>
          <a:p>
            <a:pPr algn="just"/>
            <a:r>
              <a:rPr lang="en-IN" dirty="0">
                <a:solidFill>
                  <a:schemeClr val="tx1"/>
                </a:solidFill>
                <a:latin typeface="Arial" panose="020B0604020202020204" pitchFamily="34" charset="0"/>
                <a:cs typeface="Arial" panose="020B0604020202020204" pitchFamily="34" charset="0"/>
              </a:rPr>
              <a:t>Submitted by:</a:t>
            </a:r>
          </a:p>
          <a:p>
            <a:r>
              <a:rPr lang="en-IN" dirty="0">
                <a:latin typeface="Arial" panose="020B0604020202020204" pitchFamily="34" charset="0"/>
                <a:cs typeface="Arial" panose="020B0604020202020204" pitchFamily="34" charset="0"/>
              </a:rPr>
              <a:t> </a:t>
            </a:r>
            <a:r>
              <a:rPr lang="en-IN" dirty="0">
                <a:solidFill>
                  <a:schemeClr val="accent3">
                    <a:lumMod val="20000"/>
                    <a:lumOff val="80000"/>
                  </a:schemeClr>
                </a:solidFill>
                <a:latin typeface="Arial" panose="020B0604020202020204" pitchFamily="34" charset="0"/>
                <a:cs typeface="Arial" panose="020B0604020202020204" pitchFamily="34" charset="0"/>
              </a:rPr>
              <a:t>Rahul Sharma</a:t>
            </a:r>
          </a:p>
        </p:txBody>
      </p:sp>
      <p:sp>
        <p:nvSpPr>
          <p:cNvPr id="2" name="Title 1"/>
          <p:cNvSpPr>
            <a:spLocks noGrp="1"/>
          </p:cNvSpPr>
          <p:nvPr>
            <p:ph type="ctrTitle"/>
          </p:nvPr>
        </p:nvSpPr>
        <p:spPr>
          <a:xfrm>
            <a:off x="2508324" y="1161246"/>
            <a:ext cx="7175351" cy="1793167"/>
          </a:xfrm>
        </p:spPr>
        <p:txBody>
          <a:bodyPr>
            <a:noAutofit/>
          </a:bodyPr>
          <a:lstStyle/>
          <a:p>
            <a:pPr marL="182880" algn="ctr"/>
            <a:r>
              <a:rPr lang="en-US" sz="4400" i="1" dirty="0">
                <a:latin typeface="Arial" panose="020B0604020202020204" pitchFamily="34" charset="0"/>
                <a:cs typeface="Arial" panose="020B0604020202020204" pitchFamily="34" charset="0"/>
              </a:rPr>
              <a:t>FAKE NEWS DETECTION</a:t>
            </a:r>
            <a:br>
              <a:rPr lang="en-US" sz="4400" i="1" dirty="0">
                <a:latin typeface="Arial" panose="020B0604020202020204" pitchFamily="34" charset="0"/>
                <a:cs typeface="Arial" panose="020B0604020202020204" pitchFamily="34" charset="0"/>
              </a:rPr>
            </a:br>
            <a:r>
              <a:rPr lang="en-US" sz="4400" i="1" dirty="0">
                <a:latin typeface="Arial" panose="020B0604020202020204" pitchFamily="34" charset="0"/>
                <a:cs typeface="Arial" panose="020B0604020202020204" pitchFamily="34" charset="0"/>
              </a:rPr>
              <a:t>PROJECT</a:t>
            </a:r>
            <a:endParaRPr lang="en-IN" sz="8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957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404664"/>
            <a:ext cx="8496944" cy="1512168"/>
          </a:xfrm>
        </p:spPr>
        <p:txBody>
          <a:bodyPr>
            <a:noAutofit/>
          </a:bodyPr>
          <a:lstStyle/>
          <a:p>
            <a:pPr algn="l"/>
            <a:r>
              <a:rPr lang="en-US" sz="4800" b="1" u="sng" dirty="0">
                <a:latin typeface="Arial" panose="020B0604020202020204" pitchFamily="34" charset="0"/>
                <a:ea typeface="Calibri" panose="020F0502020204030204" pitchFamily="34" charset="0"/>
                <a:cs typeface="Arial" panose="020B0604020202020204" pitchFamily="34" charset="0"/>
              </a:rPr>
              <a:t>Model Building &amp; </a:t>
            </a:r>
            <a:r>
              <a:rPr lang="en-US" sz="4800" b="1" dirty="0">
                <a:latin typeface="Arial" panose="020B0604020202020204" pitchFamily="34" charset="0"/>
                <a:ea typeface="Calibri" panose="020F0502020204030204" pitchFamily="34" charset="0"/>
                <a:cs typeface="Arial" panose="020B0604020202020204" pitchFamily="34" charset="0"/>
              </a:rPr>
              <a:t>Performance</a:t>
            </a:r>
            <a:br>
              <a:rPr lang="en-IN" sz="2000" dirty="0">
                <a:latin typeface="Arial" panose="020B0604020202020204" pitchFamily="34" charset="0"/>
                <a:ea typeface="Calibri" panose="020F050202020403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2063552" y="2492896"/>
            <a:ext cx="8136904" cy="3960440"/>
          </a:xfrm>
        </p:spPr>
        <p:txBody>
          <a:bodyPr>
            <a:normAutofit fontScale="92500" lnSpcReduction="10000"/>
          </a:bodyPr>
          <a:lstStyle/>
          <a:p>
            <a:pPr>
              <a:buFont typeface="Wingdings" pitchFamily="2" charset="2"/>
              <a:buChar char="Ø"/>
            </a:pPr>
            <a:r>
              <a:rPr lang="en-US" b="1" dirty="0">
                <a:latin typeface="Arial" panose="020B0604020202020204" pitchFamily="34" charset="0"/>
                <a:cs typeface="Arial" panose="020B0604020202020204" pitchFamily="34" charset="0"/>
              </a:rPr>
              <a:t>it’s a binary classification type problem </a:t>
            </a:r>
            <a:r>
              <a:rPr lang="en-IN" b="1" dirty="0">
                <a:latin typeface="Arial" panose="020B0604020202020204" pitchFamily="34" charset="0"/>
                <a:ea typeface="Calibri" panose="020F0502020204030204" pitchFamily="34" charset="0"/>
                <a:cs typeface="Arial" panose="020B0604020202020204" pitchFamily="34" charset="0"/>
              </a:rPr>
              <a:t>and below models were used:</a:t>
            </a:r>
            <a:endParaRPr lang="en-IN" dirty="0">
              <a:latin typeface="Arial" panose="020B0604020202020204" pitchFamily="34" charset="0"/>
              <a:cs typeface="Arial" panose="020B0604020202020204" pitchFamily="34" charset="0"/>
            </a:endParaRPr>
          </a:p>
          <a:p>
            <a:pPr latinLnBrk="1"/>
            <a:r>
              <a:rPr lang="en-IN" dirty="0" err="1">
                <a:latin typeface="Arial" panose="020B0604020202020204" pitchFamily="34" charset="0"/>
                <a:cs typeface="Arial" panose="020B0604020202020204" pitchFamily="34" charset="0"/>
              </a:rPr>
              <a:t>LogisticRegression</a:t>
            </a:r>
            <a:endParaRPr lang="en-IN" dirty="0">
              <a:latin typeface="Arial" panose="020B0604020202020204" pitchFamily="34" charset="0"/>
              <a:cs typeface="Arial" panose="020B0604020202020204" pitchFamily="34" charset="0"/>
            </a:endParaRPr>
          </a:p>
          <a:p>
            <a:pPr latinLnBrk="1"/>
            <a:r>
              <a:rPr lang="en-IN" dirty="0" err="1">
                <a:latin typeface="Arial" panose="020B0604020202020204" pitchFamily="34" charset="0"/>
                <a:cs typeface="Arial" panose="020B0604020202020204" pitchFamily="34" charset="0"/>
              </a:rPr>
              <a:t>DecisionTreeClassifier</a:t>
            </a:r>
            <a:endParaRPr lang="en-IN" dirty="0">
              <a:latin typeface="Arial" panose="020B0604020202020204" pitchFamily="34" charset="0"/>
              <a:cs typeface="Arial" panose="020B0604020202020204" pitchFamily="34" charset="0"/>
            </a:endParaRPr>
          </a:p>
          <a:p>
            <a:pPr latinLnBrk="1"/>
            <a:r>
              <a:rPr lang="en-IN" dirty="0" err="1">
                <a:latin typeface="Arial" panose="020B0604020202020204" pitchFamily="34" charset="0"/>
                <a:cs typeface="Arial" panose="020B0604020202020204" pitchFamily="34" charset="0"/>
              </a:rPr>
              <a:t>RandomForestClassifier</a:t>
            </a:r>
            <a:endParaRPr lang="en-IN" dirty="0">
              <a:latin typeface="Arial" panose="020B0604020202020204" pitchFamily="34" charset="0"/>
              <a:cs typeface="Arial" panose="020B0604020202020204" pitchFamily="34" charset="0"/>
            </a:endParaRPr>
          </a:p>
          <a:p>
            <a:pPr latinLnBrk="1"/>
            <a:r>
              <a:rPr lang="en-IN" dirty="0" err="1">
                <a:latin typeface="Arial" panose="020B0604020202020204" pitchFamily="34" charset="0"/>
                <a:cs typeface="Arial" panose="020B0604020202020204" pitchFamily="34" charset="0"/>
              </a:rPr>
              <a:t>AdaBoostClassifier</a:t>
            </a:r>
            <a:endParaRPr lang="en-IN" dirty="0">
              <a:latin typeface="Arial" panose="020B0604020202020204" pitchFamily="34" charset="0"/>
              <a:cs typeface="Arial" panose="020B0604020202020204" pitchFamily="34" charset="0"/>
            </a:endParaRPr>
          </a:p>
          <a:p>
            <a:pPr latinLnBrk="1"/>
            <a:r>
              <a:rPr lang="en-IN" dirty="0" err="1">
                <a:latin typeface="Arial" panose="020B0604020202020204" pitchFamily="34" charset="0"/>
                <a:cs typeface="Arial" panose="020B0604020202020204" pitchFamily="34" charset="0"/>
              </a:rPr>
              <a:t>MultinomialNB</a:t>
            </a:r>
            <a:endParaRPr lang="en-IN" dirty="0">
              <a:latin typeface="Arial" panose="020B0604020202020204" pitchFamily="34" charset="0"/>
              <a:cs typeface="Arial" panose="020B0604020202020204" pitchFamily="34" charset="0"/>
            </a:endParaRPr>
          </a:p>
          <a:p>
            <a:pPr latinLnBrk="1"/>
            <a:r>
              <a:rPr lang="en-IN" dirty="0" err="1">
                <a:latin typeface="Arial" panose="020B0604020202020204" pitchFamily="34" charset="0"/>
                <a:cs typeface="Arial" panose="020B0604020202020204" pitchFamily="34" charset="0"/>
              </a:rPr>
              <a:t>XGBoost</a:t>
            </a:r>
            <a:r>
              <a:rPr lang="en-IN" dirty="0">
                <a:latin typeface="Arial" panose="020B0604020202020204" pitchFamily="34" charset="0"/>
                <a:cs typeface="Arial" panose="020B0604020202020204" pitchFamily="34" charset="0"/>
              </a:rPr>
              <a:t> Classifier</a:t>
            </a:r>
          </a:p>
        </p:txBody>
      </p:sp>
    </p:spTree>
    <p:extLst>
      <p:ext uri="{BB962C8B-B14F-4D97-AF65-F5344CB8AC3E}">
        <p14:creationId xmlns:p14="http://schemas.microsoft.com/office/powerpoint/2010/main" val="56567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213" y="730464"/>
            <a:ext cx="7024744" cy="961176"/>
          </a:xfrm>
        </p:spPr>
        <p:txBody>
          <a:bodyPr>
            <a:noAutofit/>
          </a:bodyPr>
          <a:lstStyle/>
          <a:p>
            <a:pPr marL="91440" indent="-127000">
              <a:spcBef>
                <a:spcPts val="0"/>
              </a:spcBef>
            </a:pPr>
            <a:r>
              <a:rPr lang="en-IN" sz="4000" b="1" dirty="0">
                <a:latin typeface="Arial" panose="020B0604020202020204" pitchFamily="34" charset="0"/>
                <a:cs typeface="Arial" panose="020B0604020202020204" pitchFamily="34" charset="0"/>
              </a:rPr>
              <a:t>Evaluation Metrices</a:t>
            </a:r>
            <a:br>
              <a:rPr lang="en-IN" sz="4000" b="1" dirty="0">
                <a:latin typeface="Arial" panose="020B0604020202020204" pitchFamily="34" charset="0"/>
                <a:cs typeface="Arial" panose="020B0604020202020204" pitchFamily="34" charset="0"/>
              </a:rPr>
            </a:b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2153316" y="1691640"/>
            <a:ext cx="8208912" cy="3474720"/>
          </a:xfrm>
        </p:spPr>
        <p:txBody>
          <a:bodyPr>
            <a:noAutofit/>
          </a:bodyPr>
          <a:lstStyle/>
          <a:p>
            <a:pPr>
              <a:buFont typeface="Wingdings" pitchFamily="2" charset="2"/>
              <a:buChar char="v"/>
            </a:pPr>
            <a:r>
              <a:rPr lang="en-IN" sz="1800" b="1" dirty="0">
                <a:latin typeface="Arial" panose="020B0604020202020204" pitchFamily="34" charset="0"/>
                <a:cs typeface="Arial" panose="020B0604020202020204" pitchFamily="34" charset="0"/>
              </a:rPr>
              <a:t>Accuracy </a:t>
            </a:r>
            <a:r>
              <a:rPr lang="en-IN" sz="1800" dirty="0">
                <a:latin typeface="Arial" panose="020B0604020202020204" pitchFamily="34" charset="0"/>
                <a:cs typeface="Arial" panose="020B0604020202020204" pitchFamily="34" charset="0"/>
              </a:rPr>
              <a:t>- it determines how often a model predicts default and non default correctly.</a:t>
            </a:r>
            <a:br>
              <a:rPr lang="en-IN" sz="1800"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Confusion matrices</a:t>
            </a:r>
            <a:r>
              <a:rPr lang="en-IN" sz="1800" dirty="0">
                <a:latin typeface="Arial" panose="020B0604020202020204" pitchFamily="34" charset="0"/>
                <a:cs typeface="Arial" panose="020B0604020202020204" pitchFamily="34" charset="0"/>
              </a:rPr>
              <a:t> :It gives direct comparisons of values like True Positives, False Positives, True Negatives and False Negatives</a:t>
            </a:r>
            <a:endParaRPr lang="en-IN" sz="1800" b="1" dirty="0">
              <a:latin typeface="Arial" panose="020B0604020202020204" pitchFamily="34" charset="0"/>
              <a:cs typeface="Arial" panose="020B0604020202020204" pitchFamily="34" charset="0"/>
            </a:endParaRPr>
          </a:p>
          <a:p>
            <a:pPr>
              <a:buFont typeface="Wingdings" pitchFamily="2" charset="2"/>
              <a:buChar char="v"/>
            </a:pPr>
            <a:r>
              <a:rPr lang="en-IN" sz="1800" b="1" dirty="0">
                <a:latin typeface="Arial" panose="020B0604020202020204" pitchFamily="34" charset="0"/>
                <a:cs typeface="Arial" panose="020B0604020202020204" pitchFamily="34" charset="0"/>
              </a:rPr>
              <a:t>classification report</a:t>
            </a:r>
            <a:r>
              <a:rPr lang="en-IN" sz="1800" dirty="0">
                <a:latin typeface="Arial" panose="020B0604020202020204" pitchFamily="34" charset="0"/>
                <a:cs typeface="Arial" panose="020B0604020202020204" pitchFamily="34" charset="0"/>
              </a:rPr>
              <a:t> :It displays the precision, recall, F1, and support scores for the model</a:t>
            </a:r>
          </a:p>
          <a:p>
            <a:pPr>
              <a:buFont typeface="Wingdings" pitchFamily="2" charset="2"/>
              <a:buChar char="v"/>
            </a:pPr>
            <a:r>
              <a:rPr lang="en-IN" sz="1800" b="1" dirty="0">
                <a:latin typeface="Arial" panose="020B0604020202020204" pitchFamily="34" charset="0"/>
                <a:cs typeface="Arial" panose="020B0604020202020204" pitchFamily="34" charset="0"/>
              </a:rPr>
              <a:t>F1 score </a:t>
            </a:r>
            <a:r>
              <a:rPr lang="en-IN" sz="1800" dirty="0">
                <a:latin typeface="Arial" panose="020B0604020202020204" pitchFamily="34" charset="0"/>
                <a:cs typeface="Arial" panose="020B0604020202020204" pitchFamily="34" charset="0"/>
              </a:rPr>
              <a:t>- the F1-score, is a measure of a model's accuracy on a dataset. It is used to evaluate binary classification systems, which classify examples into 'positive' or 'negative'.</a:t>
            </a:r>
            <a:br>
              <a:rPr lang="en-IN" sz="1800"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AUC: </a:t>
            </a:r>
            <a:r>
              <a:rPr lang="en-IN" sz="1800" dirty="0">
                <a:latin typeface="Arial" panose="020B0604020202020204" pitchFamily="34" charset="0"/>
                <a:cs typeface="Arial" panose="020B0604020202020204" pitchFamily="34" charset="0"/>
              </a:rPr>
              <a:t>It</a:t>
            </a:r>
            <a:r>
              <a:rPr lang="en-IN" sz="1800" b="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represents the degree or measure of </a:t>
            </a:r>
            <a:r>
              <a:rPr lang="en-IN" sz="1800" dirty="0" err="1">
                <a:latin typeface="Arial" panose="020B0604020202020204" pitchFamily="34" charset="0"/>
                <a:cs typeface="Arial" panose="020B0604020202020204" pitchFamily="34" charset="0"/>
              </a:rPr>
              <a:t>separability</a:t>
            </a:r>
            <a:r>
              <a:rPr lang="en-IN" sz="1800" dirty="0">
                <a:latin typeface="Arial" panose="020B0604020202020204" pitchFamily="34" charset="0"/>
                <a:cs typeface="Arial" panose="020B0604020202020204" pitchFamily="34" charset="0"/>
              </a:rPr>
              <a:t>. It tells how much the model is capable of distinguishing between</a:t>
            </a:r>
          </a:p>
          <a:p>
            <a:pPr>
              <a:buFont typeface="Wingdings" pitchFamily="2" charset="2"/>
              <a:buChar char="v"/>
            </a:pPr>
            <a:r>
              <a:rPr lang="en-IN" sz="1800" b="1" dirty="0" err="1">
                <a:latin typeface="Arial" panose="020B0604020202020204" pitchFamily="34" charset="0"/>
                <a:cs typeface="Arial" panose="020B0604020202020204" pitchFamily="34" charset="0"/>
              </a:rPr>
              <a:t>Log_Loss</a:t>
            </a:r>
            <a:r>
              <a:rPr lang="en-IN" sz="1800" dirty="0" err="1">
                <a:latin typeface="Arial" panose="020B0604020202020204" pitchFamily="34" charset="0"/>
                <a:cs typeface="Arial" panose="020B0604020202020204" pitchFamily="34" charset="0"/>
              </a:rPr>
              <a:t>:For</a:t>
            </a:r>
            <a:r>
              <a:rPr lang="en-IN" sz="1800" dirty="0">
                <a:latin typeface="Arial" panose="020B0604020202020204" pitchFamily="34" charset="0"/>
                <a:cs typeface="Arial" panose="020B0604020202020204" pitchFamily="34" charset="0"/>
              </a:rPr>
              <a:t> any given problem, a lower </a:t>
            </a:r>
            <a:r>
              <a:rPr lang="en-IN" sz="1800" b="1" dirty="0">
                <a:latin typeface="Arial" panose="020B0604020202020204" pitchFamily="34" charset="0"/>
                <a:cs typeface="Arial" panose="020B0604020202020204" pitchFamily="34" charset="0"/>
              </a:rPr>
              <a:t>log loss</a:t>
            </a:r>
            <a:r>
              <a:rPr lang="en-IN" sz="1800" dirty="0">
                <a:latin typeface="Arial" panose="020B0604020202020204" pitchFamily="34" charset="0"/>
                <a:cs typeface="Arial" panose="020B0604020202020204" pitchFamily="34" charset="0"/>
              </a:rPr>
              <a:t> value means better predictions</a:t>
            </a:r>
          </a:p>
        </p:txBody>
      </p:sp>
    </p:spTree>
    <p:extLst>
      <p:ext uri="{BB962C8B-B14F-4D97-AF65-F5344CB8AC3E}">
        <p14:creationId xmlns:p14="http://schemas.microsoft.com/office/powerpoint/2010/main" val="285981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644" y="404664"/>
            <a:ext cx="7024744" cy="216024"/>
          </a:xfrm>
        </p:spPr>
        <p:txBody>
          <a:bodyPr>
            <a:noAutofit/>
          </a:bodyPr>
          <a:lstStyle/>
          <a:p>
            <a:r>
              <a:rPr lang="en-IN" sz="2800" b="1" dirty="0">
                <a:latin typeface="Arial" panose="020B0604020202020204" pitchFamily="34" charset="0"/>
                <a:cs typeface="Arial" panose="020B0604020202020204" pitchFamily="34" charset="0"/>
              </a:rPr>
              <a:t>All algorithm by using for loop</a:t>
            </a:r>
          </a:p>
        </p:txBody>
      </p:sp>
      <p:pic>
        <p:nvPicPr>
          <p:cNvPr id="7" name="Picture 6"/>
          <p:cNvPicPr/>
          <p:nvPr/>
        </p:nvPicPr>
        <p:blipFill>
          <a:blip r:embed="rId2"/>
          <a:stretch>
            <a:fillRect/>
          </a:stretch>
        </p:blipFill>
        <p:spPr>
          <a:xfrm>
            <a:off x="1919536" y="1268761"/>
            <a:ext cx="5731510" cy="1679575"/>
          </a:xfrm>
          <a:prstGeom prst="rect">
            <a:avLst/>
          </a:prstGeom>
        </p:spPr>
      </p:pic>
      <p:pic>
        <p:nvPicPr>
          <p:cNvPr id="8" name="Picture 7"/>
          <p:cNvPicPr/>
          <p:nvPr/>
        </p:nvPicPr>
        <p:blipFill>
          <a:blip r:embed="rId3"/>
          <a:stretch>
            <a:fillRect/>
          </a:stretch>
        </p:blipFill>
        <p:spPr>
          <a:xfrm>
            <a:off x="4079776" y="3284985"/>
            <a:ext cx="5731510" cy="3185795"/>
          </a:xfrm>
          <a:prstGeom prst="rect">
            <a:avLst/>
          </a:prstGeom>
        </p:spPr>
      </p:pic>
    </p:spTree>
    <p:extLst>
      <p:ext uri="{BB962C8B-B14F-4D97-AF65-F5344CB8AC3E}">
        <p14:creationId xmlns:p14="http://schemas.microsoft.com/office/powerpoint/2010/main" val="234585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644" y="404664"/>
            <a:ext cx="7024744" cy="216024"/>
          </a:xfrm>
        </p:spPr>
        <p:txBody>
          <a:bodyPr>
            <a:noAutofit/>
          </a:bodyPr>
          <a:lstStyle/>
          <a:p>
            <a:r>
              <a:rPr lang="en-IN" sz="2800" b="1" dirty="0">
                <a:latin typeface="Arial" panose="020B0604020202020204" pitchFamily="34" charset="0"/>
                <a:cs typeface="Arial" panose="020B0604020202020204" pitchFamily="34" charset="0"/>
              </a:rPr>
              <a:t>All algorithm by using for loop</a:t>
            </a:r>
          </a:p>
        </p:txBody>
      </p:sp>
      <p:pic>
        <p:nvPicPr>
          <p:cNvPr id="5" name="Picture 4"/>
          <p:cNvPicPr/>
          <p:nvPr/>
        </p:nvPicPr>
        <p:blipFill>
          <a:blip r:embed="rId2"/>
          <a:stretch>
            <a:fillRect/>
          </a:stretch>
        </p:blipFill>
        <p:spPr>
          <a:xfrm>
            <a:off x="850761" y="1080470"/>
            <a:ext cx="5731510" cy="1960870"/>
          </a:xfrm>
          <a:prstGeom prst="rect">
            <a:avLst/>
          </a:prstGeom>
        </p:spPr>
      </p:pic>
      <p:pic>
        <p:nvPicPr>
          <p:cNvPr id="6" name="Picture 5"/>
          <p:cNvPicPr/>
          <p:nvPr/>
        </p:nvPicPr>
        <p:blipFill>
          <a:blip r:embed="rId3"/>
          <a:stretch>
            <a:fillRect/>
          </a:stretch>
        </p:blipFill>
        <p:spPr>
          <a:xfrm>
            <a:off x="6582271" y="3041340"/>
            <a:ext cx="5227454" cy="3646944"/>
          </a:xfrm>
          <a:prstGeom prst="rect">
            <a:avLst/>
          </a:prstGeom>
        </p:spPr>
      </p:pic>
    </p:spTree>
    <p:extLst>
      <p:ext uri="{BB962C8B-B14F-4D97-AF65-F5344CB8AC3E}">
        <p14:creationId xmlns:p14="http://schemas.microsoft.com/office/powerpoint/2010/main" val="2515801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644" y="404664"/>
            <a:ext cx="7024744" cy="216024"/>
          </a:xfrm>
        </p:spPr>
        <p:txBody>
          <a:bodyPr>
            <a:noAutofit/>
          </a:bodyPr>
          <a:lstStyle/>
          <a:p>
            <a:r>
              <a:rPr lang="en-IN" sz="2800" b="1" dirty="0">
                <a:latin typeface="Arial" panose="020B0604020202020204" pitchFamily="34" charset="0"/>
                <a:cs typeface="Arial" panose="020B0604020202020204" pitchFamily="34" charset="0"/>
              </a:rPr>
              <a:t>All algorithm by using for loop</a:t>
            </a:r>
          </a:p>
        </p:txBody>
      </p:sp>
      <p:pic>
        <p:nvPicPr>
          <p:cNvPr id="7" name="Picture 6"/>
          <p:cNvPicPr/>
          <p:nvPr/>
        </p:nvPicPr>
        <p:blipFill>
          <a:blip r:embed="rId2"/>
          <a:stretch>
            <a:fillRect/>
          </a:stretch>
        </p:blipFill>
        <p:spPr>
          <a:xfrm>
            <a:off x="983432" y="1073452"/>
            <a:ext cx="5112568" cy="2880320"/>
          </a:xfrm>
          <a:prstGeom prst="rect">
            <a:avLst/>
          </a:prstGeom>
        </p:spPr>
      </p:pic>
      <p:pic>
        <p:nvPicPr>
          <p:cNvPr id="8" name="Picture 7"/>
          <p:cNvPicPr/>
          <p:nvPr/>
        </p:nvPicPr>
        <p:blipFill>
          <a:blip r:embed="rId3"/>
          <a:stretch>
            <a:fillRect/>
          </a:stretch>
        </p:blipFill>
        <p:spPr>
          <a:xfrm>
            <a:off x="6429405" y="3101515"/>
            <a:ext cx="4860032" cy="2696344"/>
          </a:xfrm>
          <a:prstGeom prst="rect">
            <a:avLst/>
          </a:prstGeom>
        </p:spPr>
      </p:pic>
    </p:spTree>
    <p:extLst>
      <p:ext uri="{BB962C8B-B14F-4D97-AF65-F5344CB8AC3E}">
        <p14:creationId xmlns:p14="http://schemas.microsoft.com/office/powerpoint/2010/main" val="3844562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644" y="404664"/>
            <a:ext cx="7024744" cy="216024"/>
          </a:xfrm>
        </p:spPr>
        <p:txBody>
          <a:bodyPr>
            <a:noAutofit/>
          </a:bodyPr>
          <a:lstStyle/>
          <a:p>
            <a:r>
              <a:rPr lang="en-IN" sz="2800" b="1" dirty="0">
                <a:latin typeface="Arial" panose="020B0604020202020204" pitchFamily="34" charset="0"/>
                <a:cs typeface="Arial" panose="020B0604020202020204" pitchFamily="34" charset="0"/>
              </a:rPr>
              <a:t>All algorithm by using for loop</a:t>
            </a:r>
          </a:p>
        </p:txBody>
      </p:sp>
      <p:pic>
        <p:nvPicPr>
          <p:cNvPr id="5" name="Picture 4"/>
          <p:cNvPicPr/>
          <p:nvPr/>
        </p:nvPicPr>
        <p:blipFill>
          <a:blip r:embed="rId2"/>
          <a:stretch>
            <a:fillRect/>
          </a:stretch>
        </p:blipFill>
        <p:spPr>
          <a:xfrm>
            <a:off x="1919538" y="1124744"/>
            <a:ext cx="4896543" cy="2808312"/>
          </a:xfrm>
          <a:prstGeom prst="rect">
            <a:avLst/>
          </a:prstGeom>
        </p:spPr>
      </p:pic>
      <p:pic>
        <p:nvPicPr>
          <p:cNvPr id="6" name="Picture 5"/>
          <p:cNvPicPr/>
          <p:nvPr/>
        </p:nvPicPr>
        <p:blipFill>
          <a:blip r:embed="rId3"/>
          <a:stretch>
            <a:fillRect/>
          </a:stretch>
        </p:blipFill>
        <p:spPr>
          <a:xfrm>
            <a:off x="5824737" y="3933056"/>
            <a:ext cx="4964048" cy="2780928"/>
          </a:xfrm>
          <a:prstGeom prst="rect">
            <a:avLst/>
          </a:prstGeom>
        </p:spPr>
      </p:pic>
    </p:spTree>
    <p:extLst>
      <p:ext uri="{BB962C8B-B14F-4D97-AF65-F5344CB8AC3E}">
        <p14:creationId xmlns:p14="http://schemas.microsoft.com/office/powerpoint/2010/main" val="17286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644" y="404664"/>
            <a:ext cx="7024744" cy="216024"/>
          </a:xfrm>
        </p:spPr>
        <p:txBody>
          <a:bodyPr>
            <a:noAutofit/>
          </a:bodyPr>
          <a:lstStyle/>
          <a:p>
            <a:r>
              <a:rPr lang="en-IN" sz="2800" b="1" dirty="0">
                <a:latin typeface="Arial" panose="020B0604020202020204" pitchFamily="34" charset="0"/>
                <a:cs typeface="Arial" panose="020B0604020202020204" pitchFamily="34" charset="0"/>
              </a:rPr>
              <a:t>All algorithm by using for loop</a:t>
            </a:r>
          </a:p>
        </p:txBody>
      </p:sp>
      <p:pic>
        <p:nvPicPr>
          <p:cNvPr id="7" name="Picture 6"/>
          <p:cNvPicPr/>
          <p:nvPr/>
        </p:nvPicPr>
        <p:blipFill>
          <a:blip r:embed="rId2"/>
          <a:stretch>
            <a:fillRect/>
          </a:stretch>
        </p:blipFill>
        <p:spPr>
          <a:xfrm>
            <a:off x="3230245" y="1096645"/>
            <a:ext cx="5731510" cy="4664710"/>
          </a:xfrm>
          <a:prstGeom prst="rect">
            <a:avLst/>
          </a:prstGeom>
        </p:spPr>
      </p:pic>
    </p:spTree>
    <p:extLst>
      <p:ext uri="{BB962C8B-B14F-4D97-AF65-F5344CB8AC3E}">
        <p14:creationId xmlns:p14="http://schemas.microsoft.com/office/powerpoint/2010/main" val="278626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644" y="404664"/>
            <a:ext cx="7024744" cy="216024"/>
          </a:xfrm>
        </p:spPr>
        <p:txBody>
          <a:bodyPr>
            <a:noAutofit/>
          </a:bodyPr>
          <a:lstStyle/>
          <a:p>
            <a:r>
              <a:rPr lang="en-IN" sz="2800" b="1" dirty="0">
                <a:latin typeface="Arial" panose="020B0604020202020204" pitchFamily="34" charset="0"/>
                <a:cs typeface="Arial" panose="020B0604020202020204" pitchFamily="34" charset="0"/>
              </a:rPr>
              <a:t>All algorithm by using for loop</a:t>
            </a:r>
          </a:p>
        </p:txBody>
      </p:sp>
      <p:pic>
        <p:nvPicPr>
          <p:cNvPr id="4" name="Picture 3"/>
          <p:cNvPicPr/>
          <p:nvPr/>
        </p:nvPicPr>
        <p:blipFill>
          <a:blip r:embed="rId2"/>
          <a:stretch>
            <a:fillRect/>
          </a:stretch>
        </p:blipFill>
        <p:spPr>
          <a:xfrm>
            <a:off x="3287688" y="1556792"/>
            <a:ext cx="5731510" cy="4290060"/>
          </a:xfrm>
          <a:prstGeom prst="rect">
            <a:avLst/>
          </a:prstGeom>
        </p:spPr>
      </p:pic>
    </p:spTree>
    <p:extLst>
      <p:ext uri="{BB962C8B-B14F-4D97-AF65-F5344CB8AC3E}">
        <p14:creationId xmlns:p14="http://schemas.microsoft.com/office/powerpoint/2010/main" val="341585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644" y="404664"/>
            <a:ext cx="7024744" cy="216024"/>
          </a:xfrm>
        </p:spPr>
        <p:txBody>
          <a:bodyPr>
            <a:noAutofit/>
          </a:bodyPr>
          <a:lstStyle/>
          <a:p>
            <a:r>
              <a:rPr lang="en-IN" sz="2800" b="1" dirty="0">
                <a:latin typeface="Arial" panose="020B0604020202020204" pitchFamily="34" charset="0"/>
                <a:cs typeface="Arial" panose="020B0604020202020204" pitchFamily="34" charset="0"/>
              </a:rPr>
              <a:t>All algorithm by using for loop</a:t>
            </a:r>
          </a:p>
        </p:txBody>
      </p:sp>
      <p:pic>
        <p:nvPicPr>
          <p:cNvPr id="3" name="Picture 2"/>
          <p:cNvPicPr/>
          <p:nvPr/>
        </p:nvPicPr>
        <p:blipFill>
          <a:blip r:embed="rId2"/>
          <a:stretch>
            <a:fillRect/>
          </a:stretch>
        </p:blipFill>
        <p:spPr>
          <a:xfrm>
            <a:off x="3230245" y="1410970"/>
            <a:ext cx="5731510" cy="4036060"/>
          </a:xfrm>
          <a:prstGeom prst="rect">
            <a:avLst/>
          </a:prstGeom>
        </p:spPr>
      </p:pic>
    </p:spTree>
    <p:extLst>
      <p:ext uri="{BB962C8B-B14F-4D97-AF65-F5344CB8AC3E}">
        <p14:creationId xmlns:p14="http://schemas.microsoft.com/office/powerpoint/2010/main" val="3858102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644" y="404664"/>
            <a:ext cx="7024744" cy="216024"/>
          </a:xfrm>
        </p:spPr>
        <p:txBody>
          <a:bodyPr>
            <a:noAutofit/>
          </a:bodyPr>
          <a:lstStyle/>
          <a:p>
            <a:r>
              <a:rPr lang="en-IN" sz="2800" b="1" dirty="0">
                <a:latin typeface="Arial" panose="020B0604020202020204" pitchFamily="34" charset="0"/>
                <a:cs typeface="Arial" panose="020B0604020202020204" pitchFamily="34" charset="0"/>
              </a:rPr>
              <a:t>All algorithm by using for loop</a:t>
            </a:r>
          </a:p>
        </p:txBody>
      </p:sp>
      <p:pic>
        <p:nvPicPr>
          <p:cNvPr id="3" name="Picture 2"/>
          <p:cNvPicPr/>
          <p:nvPr/>
        </p:nvPicPr>
        <p:blipFill>
          <a:blip r:embed="rId2"/>
          <a:stretch>
            <a:fillRect/>
          </a:stretch>
        </p:blipFill>
        <p:spPr>
          <a:xfrm>
            <a:off x="3230245" y="1308418"/>
            <a:ext cx="5731510" cy="4241165"/>
          </a:xfrm>
          <a:prstGeom prst="rect">
            <a:avLst/>
          </a:prstGeom>
        </p:spPr>
      </p:pic>
    </p:spTree>
    <p:extLst>
      <p:ext uri="{BB962C8B-B14F-4D97-AF65-F5344CB8AC3E}">
        <p14:creationId xmlns:p14="http://schemas.microsoft.com/office/powerpoint/2010/main" val="100634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140991" y="2663301"/>
            <a:ext cx="7910017" cy="3034388"/>
          </a:xfrm>
        </p:spPr>
        <p:txBody>
          <a:bodyPr>
            <a:noAutofit/>
          </a:bodyPr>
          <a:lstStyle/>
          <a:p>
            <a:r>
              <a:rPr lang="en-IN" sz="1800" dirty="0">
                <a:latin typeface="Arial" panose="020B0604020202020204" pitchFamily="34" charset="0"/>
                <a:cs typeface="Arial" panose="020B0604020202020204" pitchFamily="34" charset="0"/>
              </a:rPr>
              <a:t>Fake news is a form of news consisting of deliberate disinformation or hoaxes spread via traditional news media or online social media. Such news items may contain false and/or exaggerated claims, and may end up being vitalized by algorithms, and users may end up in a filter bubble.</a:t>
            </a:r>
          </a:p>
          <a:p>
            <a:r>
              <a:rPr lang="en-IN" sz="1800" dirty="0">
                <a:latin typeface="Arial" panose="020B0604020202020204" pitchFamily="34" charset="0"/>
                <a:cs typeface="Arial" panose="020B0604020202020204" pitchFamily="34" charset="0"/>
              </a:rPr>
              <a:t>Fake news is not a recent concept, but it is a commonly occurring phenomenon in current times. .With the widespread dissemination of information via digital media platforms, it is of utmost importance for individuals and societies to be able to judge the credibility of it.</a:t>
            </a:r>
          </a:p>
        </p:txBody>
      </p:sp>
      <p:sp>
        <p:nvSpPr>
          <p:cNvPr id="5" name="TextBox 4">
            <a:extLst>
              <a:ext uri="{FF2B5EF4-FFF2-40B4-BE49-F238E27FC236}">
                <a16:creationId xmlns:a16="http://schemas.microsoft.com/office/drawing/2014/main" id="{EF9C2ADE-1221-4C4B-ABD7-F541673EF82A}"/>
              </a:ext>
            </a:extLst>
          </p:cNvPr>
          <p:cNvSpPr txBox="1"/>
          <p:nvPr/>
        </p:nvSpPr>
        <p:spPr>
          <a:xfrm flipH="1">
            <a:off x="2507942" y="975645"/>
            <a:ext cx="6241002" cy="58477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3511077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6144" y="4010986"/>
            <a:ext cx="7992888" cy="1569660"/>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We choose </a:t>
            </a:r>
            <a:r>
              <a:rPr lang="en-IN" sz="2400" b="1" i="1" dirty="0" err="1">
                <a:latin typeface="Arial" panose="020B0604020202020204" pitchFamily="34" charset="0"/>
                <a:cs typeface="Arial" panose="020B0604020202020204" pitchFamily="34" charset="0"/>
              </a:rPr>
              <a:t>XGBoost</a:t>
            </a:r>
            <a:r>
              <a:rPr lang="en-IN" sz="2400" b="1" i="1" dirty="0">
                <a:latin typeface="Arial" panose="020B0604020202020204" pitchFamily="34" charset="0"/>
                <a:cs typeface="Arial" panose="020B0604020202020204" pitchFamily="34" charset="0"/>
              </a:rPr>
              <a:t> Classifier model as the final one, as it gives </a:t>
            </a:r>
            <a:r>
              <a:rPr lang="en-IN" sz="2400" b="1" i="1" dirty="0" err="1">
                <a:latin typeface="Arial" panose="020B0604020202020204" pitchFamily="34" charset="0"/>
                <a:cs typeface="Arial" panose="020B0604020202020204" pitchFamily="34" charset="0"/>
              </a:rPr>
              <a:t>hightest</a:t>
            </a:r>
            <a:r>
              <a:rPr lang="en-IN" sz="2400" b="1" i="1" dirty="0">
                <a:latin typeface="Arial" panose="020B0604020202020204" pitchFamily="34" charset="0"/>
                <a:cs typeface="Arial" panose="020B0604020202020204" pitchFamily="34" charset="0"/>
              </a:rPr>
              <a:t> accuracy score &amp; also </a:t>
            </a:r>
            <a:r>
              <a:rPr lang="en-IN" sz="2400" b="1" i="1" dirty="0" err="1">
                <a:latin typeface="Arial" panose="020B0604020202020204" pitchFamily="34" charset="0"/>
                <a:cs typeface="Arial" panose="020B0604020202020204" pitchFamily="34" charset="0"/>
              </a:rPr>
              <a:t>log_loss</a:t>
            </a:r>
            <a:r>
              <a:rPr lang="en-IN" sz="2400" b="1" i="1" dirty="0">
                <a:latin typeface="Arial" panose="020B0604020202020204" pitchFamily="34" charset="0"/>
                <a:cs typeface="Arial" panose="020B0604020202020204" pitchFamily="34" charset="0"/>
              </a:rPr>
              <a:t> value is minimum which indicates better prediction.</a:t>
            </a:r>
          </a:p>
        </p:txBody>
      </p:sp>
      <p:pic>
        <p:nvPicPr>
          <p:cNvPr id="6" name="Picture 5"/>
          <p:cNvPicPr/>
          <p:nvPr/>
        </p:nvPicPr>
        <p:blipFill>
          <a:blip r:embed="rId2"/>
          <a:stretch>
            <a:fillRect/>
          </a:stretch>
        </p:blipFill>
        <p:spPr>
          <a:xfrm>
            <a:off x="2252120" y="404664"/>
            <a:ext cx="8164360" cy="2952328"/>
          </a:xfrm>
          <a:prstGeom prst="rect">
            <a:avLst/>
          </a:prstGeom>
        </p:spPr>
      </p:pic>
    </p:spTree>
    <p:extLst>
      <p:ext uri="{BB962C8B-B14F-4D97-AF65-F5344CB8AC3E}">
        <p14:creationId xmlns:p14="http://schemas.microsoft.com/office/powerpoint/2010/main" val="3839297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3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5" name="Picture 4"/>
          <p:cNvPicPr/>
          <p:nvPr/>
        </p:nvPicPr>
        <p:blipFill>
          <a:blip r:embed="rId2"/>
          <a:stretch>
            <a:fillRect/>
          </a:stretch>
        </p:blipFill>
        <p:spPr>
          <a:xfrm>
            <a:off x="3071664" y="1412776"/>
            <a:ext cx="5731510" cy="3672840"/>
          </a:xfrm>
          <a:prstGeom prst="rect">
            <a:avLst/>
          </a:prstGeom>
        </p:spPr>
      </p:pic>
    </p:spTree>
    <p:extLst>
      <p:ext uri="{BB962C8B-B14F-4D97-AF65-F5344CB8AC3E}">
        <p14:creationId xmlns:p14="http://schemas.microsoft.com/office/powerpoint/2010/main" val="399391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3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4" name="Picture 3"/>
          <p:cNvPicPr/>
          <p:nvPr/>
        </p:nvPicPr>
        <p:blipFill>
          <a:blip r:embed="rId2"/>
          <a:stretch>
            <a:fillRect/>
          </a:stretch>
        </p:blipFill>
        <p:spPr>
          <a:xfrm>
            <a:off x="3228975" y="1177290"/>
            <a:ext cx="5734050" cy="4503420"/>
          </a:xfrm>
          <a:prstGeom prst="rect">
            <a:avLst/>
          </a:prstGeom>
        </p:spPr>
      </p:pic>
    </p:spTree>
    <p:extLst>
      <p:ext uri="{BB962C8B-B14F-4D97-AF65-F5344CB8AC3E}">
        <p14:creationId xmlns:p14="http://schemas.microsoft.com/office/powerpoint/2010/main" val="2267356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91545" y="332656"/>
            <a:ext cx="3999813" cy="523220"/>
          </a:xfrm>
          <a:prstGeom prst="rect">
            <a:avLst/>
          </a:prstGeom>
        </p:spPr>
        <p:txBody>
          <a:bodyPr wrap="none">
            <a:spAutoFit/>
          </a:bodyPr>
          <a:lstStyle/>
          <a:p>
            <a:pPr lvl="0"/>
            <a:r>
              <a:rPr lang="en-IN" sz="2800" b="1" dirty="0">
                <a:latin typeface="Arial" panose="020B0604020202020204" pitchFamily="34" charset="0"/>
                <a:cs typeface="Arial" panose="020B0604020202020204" pitchFamily="34" charset="0"/>
              </a:rPr>
              <a:t>Saving the best model</a:t>
            </a:r>
            <a:endParaRPr lang="en-IN" sz="2800"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2063552" y="1043568"/>
            <a:ext cx="4069080" cy="5372100"/>
          </a:xfrm>
          <a:prstGeom prst="rect">
            <a:avLst/>
          </a:prstGeom>
        </p:spPr>
      </p:pic>
      <p:pic>
        <p:nvPicPr>
          <p:cNvPr id="7" name="Picture 6"/>
          <p:cNvPicPr/>
          <p:nvPr/>
        </p:nvPicPr>
        <p:blipFill>
          <a:blip r:embed="rId3"/>
          <a:stretch>
            <a:fillRect/>
          </a:stretch>
        </p:blipFill>
        <p:spPr>
          <a:xfrm>
            <a:off x="6621052" y="2890458"/>
            <a:ext cx="4640580" cy="662940"/>
          </a:xfrm>
          <a:prstGeom prst="rect">
            <a:avLst/>
          </a:prstGeom>
        </p:spPr>
      </p:pic>
    </p:spTree>
    <p:extLst>
      <p:ext uri="{BB962C8B-B14F-4D97-AF65-F5344CB8AC3E}">
        <p14:creationId xmlns:p14="http://schemas.microsoft.com/office/powerpoint/2010/main" val="3899700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4136" y="705535"/>
            <a:ext cx="6512511" cy="1143000"/>
          </a:xfrm>
        </p:spPr>
        <p:txBody>
          <a:bodyPr>
            <a:noAutofit/>
          </a:bodyPr>
          <a:lstStyle/>
          <a:p>
            <a:r>
              <a:rPr lang="en-US" sz="4400" spc="-50" dirty="0">
                <a:latin typeface="Arial" panose="020B0604020202020204" pitchFamily="34" charset="0"/>
                <a:cs typeface="Arial" panose="020B0604020202020204" pitchFamily="34" charset="0"/>
              </a:rPr>
              <a:t>Conclusion</a:t>
            </a:r>
            <a:endParaRPr lang="en-IN" sz="44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951328" y="2419895"/>
            <a:ext cx="8208912" cy="4896544"/>
          </a:xfrm>
        </p:spPr>
        <p:txBody>
          <a:bodyPr>
            <a:noAutofit/>
          </a:bodyPr>
          <a:lstStyle/>
          <a:p>
            <a:pPr>
              <a:lnSpc>
                <a:spcPct val="90000"/>
              </a:lnSpc>
              <a:buClrTx/>
            </a:pPr>
            <a:r>
              <a:rPr lang="en-US" sz="2000" dirty="0">
                <a:latin typeface="Arial" panose="020B0604020202020204" pitchFamily="34" charset="0"/>
                <a:cs typeface="Arial" panose="020B0604020202020204" pitchFamily="34" charset="0"/>
              </a:rPr>
              <a:t>Machine Learning Algorithms like </a:t>
            </a:r>
            <a:r>
              <a:rPr lang="en-US" sz="2000" dirty="0" err="1">
                <a:latin typeface="Arial" panose="020B0604020202020204" pitchFamily="34" charset="0"/>
                <a:cs typeface="Arial" panose="020B0604020202020204" pitchFamily="34" charset="0"/>
              </a:rPr>
              <a:t>XGBoost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Adaboost</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Randomforest</a:t>
            </a:r>
            <a:r>
              <a:rPr lang="en-US" sz="2000" dirty="0">
                <a:latin typeface="Arial" panose="020B0604020202020204" pitchFamily="34" charset="0"/>
                <a:cs typeface="Arial" panose="020B0604020202020204" pitchFamily="34" charset="0"/>
              </a:rPr>
              <a:t> Classifier took 	an enormous amount of time to build the model. Using Hyper-parameter tuning for XGB would have resulted in some more accuracy.</a:t>
            </a:r>
          </a:p>
          <a:p>
            <a:pPr>
              <a:lnSpc>
                <a:spcPct val="90000"/>
              </a:lnSpc>
              <a:buClrTx/>
            </a:pPr>
            <a:r>
              <a:rPr lang="en-US" sz="2000" dirty="0">
                <a:latin typeface="Arial" panose="020B0604020202020204" pitchFamily="34" charset="0"/>
                <a:cs typeface="Arial" panose="020B0604020202020204" pitchFamily="34" charset="0"/>
              </a:rPr>
              <a:t>The saved model now can help to give an estimate of probability about the type of news being fake or real.</a:t>
            </a:r>
          </a:p>
          <a:p>
            <a:pPr>
              <a:lnSpc>
                <a:spcPct val="90000"/>
              </a:lnSpc>
              <a:buClrTx/>
            </a:pPr>
            <a:r>
              <a:rPr lang="en-US" sz="2000" dirty="0">
                <a:latin typeface="Arial" panose="020B0604020202020204" pitchFamily="34" charset="0"/>
                <a:cs typeface="Arial" panose="020B0604020202020204" pitchFamily="34" charset="0"/>
              </a:rPr>
              <a:t> It was overall a nice experience on working on a real time project of NLP domain  to see how data science and machine learning is useful in this field.</a:t>
            </a:r>
          </a:p>
        </p:txBody>
      </p:sp>
    </p:spTree>
    <p:extLst>
      <p:ext uri="{BB962C8B-B14F-4D97-AF65-F5344CB8AC3E}">
        <p14:creationId xmlns:p14="http://schemas.microsoft.com/office/powerpoint/2010/main" val="416175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464" y="704222"/>
            <a:ext cx="6512511" cy="1143000"/>
          </a:xfrm>
        </p:spPr>
        <p:txBody>
          <a:bodyPr>
            <a:noAutofit/>
          </a:bodyPr>
          <a:lstStyle/>
          <a:p>
            <a:r>
              <a:rPr lang="en-US" altLang="en-US" sz="4400" dirty="0">
                <a:latin typeface="Arial" panose="020B0604020202020204" pitchFamily="34" charset="0"/>
                <a:cs typeface="Arial" panose="020B0604020202020204" pitchFamily="34" charset="0"/>
              </a:rPr>
              <a:t>Problem statement</a:t>
            </a:r>
            <a:endParaRPr lang="en-IN" sz="44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926454" y="2379215"/>
            <a:ext cx="8777069" cy="3203063"/>
          </a:xfrm>
        </p:spPr>
        <p:txBody>
          <a:bodyPr>
            <a:noAutofit/>
          </a:bodyPr>
          <a:lstStyle/>
          <a:p>
            <a:r>
              <a:rPr lang="en-IN" sz="1800" dirty="0">
                <a:latin typeface="Arial" panose="020B0604020202020204" pitchFamily="34" charset="0"/>
                <a:cs typeface="Arial" panose="020B0604020202020204" pitchFamily="34" charset="0"/>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p>
          <a:p>
            <a:r>
              <a:rPr lang="en-IN" sz="1800" dirty="0">
                <a:latin typeface="Arial" panose="020B0604020202020204" pitchFamily="34" charset="0"/>
                <a:cs typeface="Arial" panose="020B0604020202020204" pitchFamily="34" charset="0"/>
              </a:rPr>
              <a:t>The goal of this project is to use natural language processing techniques to automate stance detection, since it is not practical for humans to fact check every piece of information produced by the media</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24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764704"/>
            <a:ext cx="8280920" cy="936104"/>
          </a:xfrm>
        </p:spPr>
        <p:txBody>
          <a:bodyPr>
            <a:noAutofit/>
          </a:bodyPr>
          <a:lstStyle/>
          <a:p>
            <a:pPr algn="l"/>
            <a:r>
              <a:rPr lang="en-US" sz="4400" dirty="0">
                <a:latin typeface="Arial" panose="020B0604020202020204" pitchFamily="34" charset="0"/>
                <a:ea typeface="Calibri" panose="020F0502020204030204" pitchFamily="34" charset="0"/>
                <a:cs typeface="Arial" panose="020B0604020202020204" pitchFamily="34" charset="0"/>
              </a:rPr>
              <a:t>Exploratory Data Analysis</a:t>
            </a:r>
            <a:br>
              <a:rPr lang="en-IN" sz="4400" dirty="0">
                <a:latin typeface="Arial" panose="020B0604020202020204" pitchFamily="34" charset="0"/>
                <a:ea typeface="Calibri" panose="020F0502020204030204" pitchFamily="34" charset="0"/>
                <a:cs typeface="Arial" panose="020B0604020202020204" pitchFamily="34" charset="0"/>
              </a:rPr>
            </a:br>
            <a:endParaRPr lang="en-IN" sz="44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2063552" y="2189080"/>
            <a:ext cx="8064896" cy="5472608"/>
          </a:xfrm>
        </p:spPr>
        <p:txBody>
          <a:bodyPr>
            <a:noAutofit/>
          </a:bodyPr>
          <a:lstStyle/>
          <a:p>
            <a:pPr marL="285750" indent="-285750">
              <a:lnSpc>
                <a:spcPct val="90000"/>
              </a:lnSpc>
              <a:buFont typeface="Wingdings" pitchFamily="2" charset="2"/>
              <a:buChar char="v"/>
            </a:pPr>
            <a:r>
              <a:rPr lang="en-US" sz="2000" dirty="0">
                <a:latin typeface="Arial" panose="020B0604020202020204" pitchFamily="34" charset="0"/>
                <a:cs typeface="Arial" panose="020B0604020202020204" pitchFamily="34" charset="0"/>
              </a:rPr>
              <a:t>Checking shape of data.</a:t>
            </a:r>
          </a:p>
          <a:p>
            <a:pPr marL="285750" indent="-285750">
              <a:lnSpc>
                <a:spcPct val="90000"/>
              </a:lnSpc>
              <a:buFont typeface="Wingdings" pitchFamily="2" charset="2"/>
              <a:buChar char="v"/>
            </a:pPr>
            <a:r>
              <a:rPr lang="en-US" sz="2000" dirty="0">
                <a:latin typeface="Arial" panose="020B0604020202020204" pitchFamily="34" charset="0"/>
                <a:cs typeface="Arial" panose="020B0604020202020204" pitchFamily="34" charset="0"/>
              </a:rPr>
              <a:t>Checking data types of each features using dataframe.info() function.</a:t>
            </a:r>
          </a:p>
          <a:p>
            <a:pPr marL="285750" indent="-285750">
              <a:lnSpc>
                <a:spcPct val="90000"/>
              </a:lnSpc>
              <a:buFont typeface="Wingdings" pitchFamily="2" charset="2"/>
              <a:buChar char="v"/>
            </a:pPr>
            <a:r>
              <a:rPr lang="en-US" sz="2000" dirty="0">
                <a:latin typeface="Arial" panose="020B0604020202020204" pitchFamily="34" charset="0"/>
                <a:cs typeface="Arial" panose="020B0604020202020204" pitchFamily="34" charset="0"/>
              </a:rPr>
              <a:t>checking for null values in each </a:t>
            </a:r>
            <a:r>
              <a:rPr lang="en-US" sz="2000" dirty="0" err="1">
                <a:latin typeface="Arial" panose="020B0604020202020204" pitchFamily="34" charset="0"/>
                <a:cs typeface="Arial" panose="020B0604020202020204" pitchFamily="34" charset="0"/>
              </a:rPr>
              <a:t>column,and</a:t>
            </a:r>
            <a:r>
              <a:rPr lang="en-US" sz="2000" dirty="0">
                <a:latin typeface="Arial" panose="020B0604020202020204" pitchFamily="34" charset="0"/>
                <a:cs typeface="Arial" panose="020B0604020202020204" pitchFamily="34" charset="0"/>
              </a:rPr>
              <a:t> treating them.</a:t>
            </a:r>
          </a:p>
          <a:p>
            <a:pPr marL="285750" indent="-285750">
              <a:lnSpc>
                <a:spcPct val="90000"/>
              </a:lnSpc>
              <a:buFont typeface="Wingdings" pitchFamily="2" charset="2"/>
              <a:buChar char="v"/>
            </a:pPr>
            <a:r>
              <a:rPr lang="en-US" sz="2000" dirty="0">
                <a:latin typeface="Arial" panose="020B0604020202020204" pitchFamily="34" charset="0"/>
                <a:cs typeface="Arial" panose="020B0604020202020204" pitchFamily="34" charset="0"/>
              </a:rPr>
              <a:t>Pointing out irrelevant features in dataset like ‘id’,unnamed:0’.</a:t>
            </a:r>
          </a:p>
          <a:p>
            <a:pPr marL="285750" indent="-285750">
              <a:lnSpc>
                <a:spcPct val="90000"/>
              </a:lnSpc>
              <a:buFont typeface="Wingdings" pitchFamily="2" charset="2"/>
              <a:buChar char="v"/>
            </a:pPr>
            <a:r>
              <a:rPr lang="en-US" sz="2000" dirty="0">
                <a:latin typeface="Arial" panose="020B0604020202020204" pitchFamily="34" charset="0"/>
                <a:cs typeface="Arial" panose="020B0604020202020204" pitchFamily="34" charset="0"/>
              </a:rPr>
              <a:t>Addition of new features to check the length of headline and news before and after preprocessing.</a:t>
            </a:r>
          </a:p>
          <a:p>
            <a:pPr marL="285750" indent="-285750">
              <a:lnSpc>
                <a:spcPct val="90000"/>
              </a:lnSpc>
              <a:buFont typeface="Wingdings" pitchFamily="2" charset="2"/>
              <a:buChar char="v"/>
            </a:pPr>
            <a:r>
              <a:rPr lang="en-IN" sz="2000" dirty="0">
                <a:latin typeface="Arial" pitchFamily="34" charset="0"/>
                <a:cs typeface="Arial" pitchFamily="34" charset="0"/>
              </a:rPr>
              <a:t>Cleaning the raw data-It involves deletion of words or special characters that do not add meaning to the text.</a:t>
            </a:r>
            <a:endParaRPr lang="en-IN"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142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806132"/>
            <a:ext cx="8280920" cy="936104"/>
          </a:xfrm>
        </p:spPr>
        <p:txBody>
          <a:bodyPr>
            <a:noAutofit/>
          </a:bodyPr>
          <a:lstStyle/>
          <a:p>
            <a:pPr algn="l"/>
            <a:r>
              <a:rPr lang="en-US" sz="4400" dirty="0">
                <a:latin typeface="Arial" panose="020B0604020202020204" pitchFamily="34" charset="0"/>
                <a:ea typeface="Calibri" panose="020F0502020204030204" pitchFamily="34" charset="0"/>
                <a:cs typeface="Arial" panose="020B0604020202020204" pitchFamily="34" charset="0"/>
              </a:rPr>
              <a:t>Exploratory Data Analysis</a:t>
            </a:r>
            <a:br>
              <a:rPr lang="en-IN" sz="4400" dirty="0">
                <a:latin typeface="Arial" panose="020B0604020202020204" pitchFamily="34" charset="0"/>
                <a:ea typeface="Calibri" panose="020F0502020204030204" pitchFamily="34" charset="0"/>
                <a:cs typeface="Arial" panose="020B0604020202020204" pitchFamily="34" charset="0"/>
              </a:rPr>
            </a:br>
            <a:endParaRPr lang="en-IN" sz="44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847528" y="1484784"/>
            <a:ext cx="8280920" cy="5112568"/>
          </a:xfrm>
        </p:spPr>
        <p:txBody>
          <a:bodyPr>
            <a:noAutofit/>
          </a:bodyPr>
          <a:lstStyle/>
          <a:p>
            <a:pPr marL="285750" indent="-285750">
              <a:lnSpc>
                <a:spcPct val="90000"/>
              </a:lnSpc>
              <a:buFont typeface="Wingdings" pitchFamily="2" charset="2"/>
              <a:buChar char="v"/>
            </a:pPr>
            <a:endParaRPr lang="en-IN" dirty="0">
              <a:latin typeface="Arial" pitchFamily="34" charset="0"/>
              <a:cs typeface="Arial" pitchFamily="34" charset="0"/>
            </a:endParaRPr>
          </a:p>
          <a:p>
            <a:pPr lvl="0">
              <a:buFont typeface="Wingdings" pitchFamily="2" charset="2"/>
              <a:buChar char="v"/>
            </a:pPr>
            <a:r>
              <a:rPr lang="en-IN" sz="1800" dirty="0">
                <a:latin typeface="Arial" pitchFamily="34" charset="0"/>
                <a:cs typeface="Arial" pitchFamily="34" charset="0"/>
              </a:rPr>
              <a:t>     </a:t>
            </a:r>
            <a:r>
              <a:rPr lang="en-IN" sz="1800" b="1" dirty="0">
                <a:latin typeface="Arial" panose="020B0604020202020204" pitchFamily="34" charset="0"/>
                <a:cs typeface="Arial" panose="020B0604020202020204" pitchFamily="34" charset="0"/>
              </a:rPr>
              <a:t>Important cleaning steps are:</a:t>
            </a:r>
          </a:p>
          <a:p>
            <a:pPr lvl="0"/>
            <a:r>
              <a:rPr lang="en-IN" sz="1800" dirty="0">
                <a:latin typeface="Arial" panose="020B0604020202020204" pitchFamily="34" charset="0"/>
                <a:cs typeface="Arial" panose="020B0604020202020204" pitchFamily="34" charset="0"/>
              </a:rPr>
              <a:t>Lowering case</a:t>
            </a:r>
          </a:p>
          <a:p>
            <a:pPr lvl="0"/>
            <a:r>
              <a:rPr lang="en-IN" sz="1800" dirty="0">
                <a:latin typeface="Arial" panose="020B0604020202020204" pitchFamily="34" charset="0"/>
                <a:cs typeface="Arial" panose="020B0604020202020204" pitchFamily="34" charset="0"/>
              </a:rPr>
              <a:t>Handling of special characters</a:t>
            </a:r>
          </a:p>
          <a:p>
            <a:pPr lvl="0"/>
            <a:r>
              <a:rPr lang="en-IN" sz="1800" dirty="0">
                <a:latin typeface="Arial" panose="020B0604020202020204" pitchFamily="34" charset="0"/>
                <a:cs typeface="Arial" panose="020B0604020202020204" pitchFamily="34" charset="0"/>
              </a:rPr>
              <a:t>Removal of </a:t>
            </a:r>
            <a:r>
              <a:rPr lang="en-IN" sz="1800" dirty="0" err="1">
                <a:latin typeface="Arial" panose="020B0604020202020204" pitchFamily="34" charset="0"/>
                <a:cs typeface="Arial" panose="020B0604020202020204" pitchFamily="34" charset="0"/>
              </a:rPr>
              <a:t>stopwords</a:t>
            </a:r>
            <a:endParaRPr lang="en-IN" sz="1800" dirty="0">
              <a:latin typeface="Arial" panose="020B0604020202020204" pitchFamily="34" charset="0"/>
              <a:cs typeface="Arial" panose="020B0604020202020204" pitchFamily="34" charset="0"/>
            </a:endParaRPr>
          </a:p>
          <a:p>
            <a:pPr lvl="0"/>
            <a:r>
              <a:rPr lang="en-IN" sz="1800" dirty="0">
                <a:latin typeface="Arial" panose="020B0604020202020204" pitchFamily="34" charset="0"/>
                <a:cs typeface="Arial" panose="020B0604020202020204" pitchFamily="34" charset="0"/>
              </a:rPr>
              <a:t>Handling of hyperlinks</a:t>
            </a:r>
          </a:p>
          <a:p>
            <a:pPr lvl="0"/>
            <a:r>
              <a:rPr lang="en-IN" sz="1800" dirty="0">
                <a:latin typeface="Arial" panose="020B0604020202020204" pitchFamily="34" charset="0"/>
                <a:cs typeface="Arial" panose="020B0604020202020204" pitchFamily="34" charset="0"/>
              </a:rPr>
              <a:t>Removing leading and trailing white space</a:t>
            </a:r>
          </a:p>
          <a:p>
            <a:pPr lvl="0"/>
            <a:r>
              <a:rPr lang="en-IN" sz="1800" dirty="0">
                <a:latin typeface="Arial" panose="020B0604020202020204" pitchFamily="34" charset="0"/>
                <a:cs typeface="Arial" panose="020B0604020202020204" pitchFamily="34" charset="0"/>
              </a:rPr>
              <a:t>Replacing </a:t>
            </a:r>
            <a:r>
              <a:rPr lang="en-IN" sz="1800" dirty="0" err="1">
                <a:latin typeface="Arial" panose="020B0604020202020204" pitchFamily="34" charset="0"/>
                <a:cs typeface="Arial" panose="020B0604020202020204" pitchFamily="34" charset="0"/>
              </a:rPr>
              <a:t>urls</a:t>
            </a:r>
            <a:r>
              <a:rPr lang="en-IN" sz="1800" dirty="0">
                <a:latin typeface="Arial" panose="020B0604020202020204" pitchFamily="34" charset="0"/>
                <a:cs typeface="Arial" panose="020B0604020202020204" pitchFamily="34" charset="0"/>
              </a:rPr>
              <a:t> with web address</a:t>
            </a:r>
          </a:p>
          <a:p>
            <a:pPr lvl="0"/>
            <a:r>
              <a:rPr lang="en-IN" sz="1800" dirty="0">
                <a:latin typeface="Arial" panose="020B0604020202020204" pitchFamily="34" charset="0"/>
                <a:cs typeface="Arial" panose="020B0604020202020204" pitchFamily="34" charset="0"/>
              </a:rPr>
              <a:t>Converted words to most suitable base form by using lemmatization</a:t>
            </a:r>
            <a:endParaRPr lang="en-IN" sz="1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614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19536" y="116632"/>
            <a:ext cx="8280920" cy="1143000"/>
          </a:xfrm>
        </p:spPr>
        <p:txBody>
          <a:bodyPr>
            <a:normAutofit fontScale="90000"/>
          </a:bodyPr>
          <a:lstStyle/>
          <a:p>
            <a:pPr algn="l"/>
            <a:r>
              <a:rPr lang="en-IN" sz="2800" b="1" dirty="0">
                <a:latin typeface="Arial" panose="020B0604020202020204" pitchFamily="34" charset="0"/>
                <a:cs typeface="Arial" panose="020B0604020202020204" pitchFamily="34" charset="0"/>
              </a:rPr>
              <a:t>graph to show distribution of word count before cleaning  and after cleaning</a:t>
            </a:r>
            <a:endParaRPr lang="en-IN" sz="28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729423" y="1153330"/>
            <a:ext cx="4233907" cy="2365553"/>
          </a:xfrm>
          <a:prstGeom prst="rect">
            <a:avLst/>
          </a:prstGeom>
        </p:spPr>
      </p:pic>
      <p:sp>
        <p:nvSpPr>
          <p:cNvPr id="6" name="Rectangle 5"/>
          <p:cNvSpPr/>
          <p:nvPr/>
        </p:nvSpPr>
        <p:spPr>
          <a:xfrm>
            <a:off x="6384032" y="1391721"/>
            <a:ext cx="2592288" cy="369332"/>
          </a:xfrm>
          <a:prstGeom prst="rect">
            <a:avLst/>
          </a:prstGeom>
        </p:spPr>
        <p:txBody>
          <a:bodyPr wrap="square">
            <a:spAutoFit/>
          </a:bodyPr>
          <a:lstStyle/>
          <a:p>
            <a:r>
              <a:rPr lang="en-IN" b="1" dirty="0"/>
              <a:t>News Before cleaning</a:t>
            </a:r>
            <a:endParaRPr lang="en-IN" dirty="0"/>
          </a:p>
        </p:txBody>
      </p:sp>
      <p:sp>
        <p:nvSpPr>
          <p:cNvPr id="8" name="Rectangle 7"/>
          <p:cNvSpPr/>
          <p:nvPr/>
        </p:nvSpPr>
        <p:spPr>
          <a:xfrm>
            <a:off x="2477069" y="4149080"/>
            <a:ext cx="2610819" cy="369332"/>
          </a:xfrm>
          <a:prstGeom prst="rect">
            <a:avLst/>
          </a:prstGeom>
        </p:spPr>
        <p:txBody>
          <a:bodyPr wrap="square">
            <a:spAutoFit/>
          </a:bodyPr>
          <a:lstStyle/>
          <a:p>
            <a:r>
              <a:rPr lang="en-IN" b="1" dirty="0"/>
              <a:t>News After cleaning</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951985" y="3284984"/>
            <a:ext cx="4233907" cy="2088232"/>
          </a:xfrm>
          <a:prstGeom prst="rect">
            <a:avLst/>
          </a:prstGeom>
        </p:spPr>
      </p:pic>
      <p:sp>
        <p:nvSpPr>
          <p:cNvPr id="9" name="Rectangle 8"/>
          <p:cNvSpPr/>
          <p:nvPr/>
        </p:nvSpPr>
        <p:spPr>
          <a:xfrm>
            <a:off x="1847528" y="5399145"/>
            <a:ext cx="8568952" cy="1015663"/>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To get better view of words contained in news. A word dictionary (</a:t>
            </a:r>
            <a:r>
              <a:rPr lang="en-IN" sz="2000" dirty="0" err="1">
                <a:latin typeface="Arial" panose="020B0604020202020204" pitchFamily="34" charset="0"/>
                <a:cs typeface="Arial" panose="020B0604020202020204" pitchFamily="34" charset="0"/>
              </a:rPr>
              <a:t>wordcloud</a:t>
            </a:r>
            <a:r>
              <a:rPr lang="en-IN" sz="2000" dirty="0">
                <a:latin typeface="Arial" panose="020B0604020202020204" pitchFamily="34" charset="0"/>
                <a:cs typeface="Arial" panose="020B0604020202020204" pitchFamily="34" charset="0"/>
              </a:rPr>
              <a:t>) was made showing the first 200 words highly occurred  in fake and real news for both headline and news column.</a:t>
            </a:r>
          </a:p>
        </p:txBody>
      </p:sp>
    </p:spTree>
    <p:extLst>
      <p:ext uri="{BB962C8B-B14F-4D97-AF65-F5344CB8AC3E}">
        <p14:creationId xmlns:p14="http://schemas.microsoft.com/office/powerpoint/2010/main" val="212979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23592" y="1412776"/>
            <a:ext cx="3024336" cy="817160"/>
          </a:xfrm>
        </p:spPr>
        <p:txBody>
          <a:bodyPr>
            <a:noAutofit/>
          </a:bodyPr>
          <a:lstStyle/>
          <a:p>
            <a:r>
              <a:rPr lang="en-IN" sz="2400" b="1" i="1" dirty="0">
                <a:latin typeface="Arial" panose="020B0604020202020204" pitchFamily="34" charset="0"/>
                <a:cs typeface="Arial" panose="020B0604020202020204" pitchFamily="34" charset="0"/>
              </a:rPr>
              <a:t>loud </a:t>
            </a:r>
            <a:r>
              <a:rPr lang="en-IN" sz="2400" i="1" dirty="0">
                <a:latin typeface="Arial" panose="020B0604020202020204" pitchFamily="34" charset="0"/>
                <a:ea typeface="+mn-ea"/>
                <a:cs typeface="Arial" panose="020B0604020202020204" pitchFamily="34" charset="0"/>
              </a:rPr>
              <a:t>words</a:t>
            </a:r>
            <a:r>
              <a:rPr lang="en-IN" sz="2400" b="1" i="1" dirty="0">
                <a:latin typeface="Arial" panose="020B0604020202020204" pitchFamily="34" charset="0"/>
                <a:cs typeface="Arial" panose="020B0604020202020204" pitchFamily="34" charset="0"/>
              </a:rPr>
              <a:t> in real News - Headline</a:t>
            </a:r>
            <a:br>
              <a:rPr lang="en-IN"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951984" y="408769"/>
            <a:ext cx="4320480" cy="3141330"/>
          </a:xfrm>
          <a:prstGeom prst="rect">
            <a:avLst/>
          </a:prstGeom>
        </p:spPr>
      </p:pic>
      <p:sp>
        <p:nvSpPr>
          <p:cNvPr id="5" name="Rectangle 4"/>
          <p:cNvSpPr/>
          <p:nvPr/>
        </p:nvSpPr>
        <p:spPr>
          <a:xfrm>
            <a:off x="6960096" y="4221089"/>
            <a:ext cx="3096344" cy="1200329"/>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fake News - Headline</a:t>
            </a:r>
            <a:br>
              <a:rPr lang="en-IN" sz="2400" b="1" i="1" dirty="0">
                <a:latin typeface="Arial" panose="020B0604020202020204" pitchFamily="34" charset="0"/>
                <a:cs typeface="Arial" panose="020B0604020202020204" pitchFamily="34" charset="0"/>
              </a:rPr>
            </a:br>
            <a:endParaRPr lang="en-IN" sz="2400" i="1" dirty="0">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2063552" y="3573016"/>
            <a:ext cx="4320480" cy="2933700"/>
          </a:xfrm>
          <a:prstGeom prst="rect">
            <a:avLst/>
          </a:prstGeom>
        </p:spPr>
      </p:pic>
    </p:spTree>
    <p:extLst>
      <p:ext uri="{BB962C8B-B14F-4D97-AF65-F5344CB8AC3E}">
        <p14:creationId xmlns:p14="http://schemas.microsoft.com/office/powerpoint/2010/main" val="204490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19536" y="1196753"/>
            <a:ext cx="39604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Not Fake News - Articles</a:t>
            </a:r>
            <a:endParaRPr lang="en-IN" sz="2400" b="1" dirty="0">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879976" y="332656"/>
            <a:ext cx="4680520" cy="2793060"/>
          </a:xfrm>
          <a:prstGeom prst="rect">
            <a:avLst/>
          </a:prstGeom>
        </p:spPr>
      </p:pic>
      <p:sp>
        <p:nvSpPr>
          <p:cNvPr id="4" name="Rectangle 3"/>
          <p:cNvSpPr/>
          <p:nvPr/>
        </p:nvSpPr>
        <p:spPr>
          <a:xfrm>
            <a:off x="7248128" y="4296204"/>
            <a:ext cx="32653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Fake News - Articles</a:t>
            </a:r>
            <a:endParaRPr lang="en-IN" sz="2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063552" y="3356992"/>
            <a:ext cx="4752528" cy="3261764"/>
          </a:xfrm>
          <a:prstGeom prst="rect">
            <a:avLst/>
          </a:prstGeom>
        </p:spPr>
      </p:pic>
    </p:spTree>
    <p:extLst>
      <p:ext uri="{BB962C8B-B14F-4D97-AF65-F5344CB8AC3E}">
        <p14:creationId xmlns:p14="http://schemas.microsoft.com/office/powerpoint/2010/main" val="226391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7568" y="692696"/>
            <a:ext cx="7416942" cy="1728192"/>
          </a:xfrm>
        </p:spPr>
        <p:txBody>
          <a:bodyPr>
            <a:noAutofit/>
          </a:bodyPr>
          <a:lstStyle/>
          <a:p>
            <a:pPr algn="l"/>
            <a:r>
              <a:rPr lang="en-IN" sz="2400" dirty="0">
                <a:latin typeface="Arial" panose="020B0604020202020204" pitchFamily="34" charset="0"/>
                <a:cs typeface="Arial" panose="020B0604020202020204" pitchFamily="34" charset="0"/>
              </a:rPr>
              <a:t>Training Classifier: </a:t>
            </a:r>
            <a:br>
              <a:rPr lang="en-IN" sz="2400" dirty="0">
                <a:latin typeface="Arial" panose="020B0604020202020204" pitchFamily="34" charset="0"/>
                <a:cs typeface="Arial" panose="020B0604020202020204" pitchFamily="34" charset="0"/>
              </a:rPr>
            </a:br>
            <a:r>
              <a:rPr lang="en-IN" sz="2400" dirty="0">
                <a:latin typeface="Arial" panose="020B0604020202020204" pitchFamily="34" charset="0"/>
                <a:cs typeface="Arial" panose="020B0604020202020204" pitchFamily="34" charset="0"/>
              </a:rPr>
              <a:t>We converted all the comment text into vectors , using TF-IDF. Then we have split features and label.</a:t>
            </a:r>
            <a:br>
              <a:rPr lang="en-IN"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pic>
        <p:nvPicPr>
          <p:cNvPr id="7" name="Content Placeholder 6"/>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2567609" y="2852936"/>
            <a:ext cx="6777037" cy="3024336"/>
          </a:xfrm>
          <a:prstGeom prst="rect">
            <a:avLst/>
          </a:prstGeom>
        </p:spPr>
      </p:pic>
    </p:spTree>
    <p:extLst>
      <p:ext uri="{BB962C8B-B14F-4D97-AF65-F5344CB8AC3E}">
        <p14:creationId xmlns:p14="http://schemas.microsoft.com/office/powerpoint/2010/main" val="2021367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TotalTime>
  <Words>789</Words>
  <Application>Microsoft Office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Tw Cen MT</vt:lpstr>
      <vt:lpstr>Wingdings</vt:lpstr>
      <vt:lpstr>Circuit</vt:lpstr>
      <vt:lpstr>FAKE NEWS DETECTION PROJECT</vt:lpstr>
      <vt:lpstr>PowerPoint Presentation</vt:lpstr>
      <vt:lpstr>Problem statement</vt:lpstr>
      <vt:lpstr>Exploratory Data Analysis </vt:lpstr>
      <vt:lpstr>Exploratory Data Analysis </vt:lpstr>
      <vt:lpstr>graph to show distribution of word count before cleaning  and after cleaning</vt:lpstr>
      <vt:lpstr>loud words in real News - Headline </vt:lpstr>
      <vt:lpstr>PowerPoint Presentation</vt:lpstr>
      <vt:lpstr>Training Classifier:  We converted all the comment text into vectors , using TF-IDF. Then we have split features and label. </vt:lpstr>
      <vt:lpstr>Model Building &amp; Performance </vt:lpstr>
      <vt:lpstr>Evaluation Metrices </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PROJECT</dc:title>
  <dc:creator>rahsha17@gmail.com</dc:creator>
  <cp:lastModifiedBy>rahsha17@gmail.com</cp:lastModifiedBy>
  <cp:revision>1</cp:revision>
  <dcterms:created xsi:type="dcterms:W3CDTF">2021-07-25T07:36:51Z</dcterms:created>
  <dcterms:modified xsi:type="dcterms:W3CDTF">2021-07-25T07:50:48Z</dcterms:modified>
</cp:coreProperties>
</file>