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3" r:id="rId1"/>
  </p:sldMasterIdLst>
  <p:notesMasterIdLst>
    <p:notesMasterId r:id="rId36"/>
  </p:notesMasterIdLst>
  <p:sldIdLst>
    <p:sldId id="302" r:id="rId2"/>
    <p:sldId id="257" r:id="rId3"/>
    <p:sldId id="303" r:id="rId4"/>
    <p:sldId id="258" r:id="rId5"/>
    <p:sldId id="286" r:id="rId6"/>
    <p:sldId id="304" r:id="rId7"/>
    <p:sldId id="305" r:id="rId8"/>
    <p:sldId id="306" r:id="rId9"/>
    <p:sldId id="307" r:id="rId10"/>
    <p:sldId id="308" r:id="rId11"/>
    <p:sldId id="265" r:id="rId12"/>
    <p:sldId id="310" r:id="rId13"/>
    <p:sldId id="311" r:id="rId14"/>
    <p:sldId id="312" r:id="rId15"/>
    <p:sldId id="313" r:id="rId16"/>
    <p:sldId id="309" r:id="rId17"/>
    <p:sldId id="288" r:id="rId18"/>
    <p:sldId id="289" r:id="rId19"/>
    <p:sldId id="314" r:id="rId20"/>
    <p:sldId id="316" r:id="rId21"/>
    <p:sldId id="317" r:id="rId22"/>
    <p:sldId id="318" r:id="rId23"/>
    <p:sldId id="319" r:id="rId24"/>
    <p:sldId id="320" r:id="rId25"/>
    <p:sldId id="321" r:id="rId26"/>
    <p:sldId id="322" r:id="rId27"/>
    <p:sldId id="324" r:id="rId28"/>
    <p:sldId id="325" r:id="rId29"/>
    <p:sldId id="326" r:id="rId30"/>
    <p:sldId id="327" r:id="rId31"/>
    <p:sldId id="331" r:id="rId32"/>
    <p:sldId id="270" r:id="rId33"/>
    <p:sldId id="332" r:id="rId34"/>
    <p:sldId id="333"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mar Gourabh" initials="K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F1B039-BF79-4EB8-AFB5-C4D06EB80066}" type="datetimeFigureOut">
              <a:rPr lang="en-US" smtClean="0"/>
              <a:t>7/11/2021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DA57E6-510D-48C4-B3CB-0A4B36D3AED0}" type="slidenum">
              <a:rPr lang="en-US" smtClean="0"/>
              <a:t>‹#›</a:t>
            </a:fld>
            <a:endParaRPr lang="en-US"/>
          </a:p>
        </p:txBody>
      </p:sp>
    </p:spTree>
    <p:extLst>
      <p:ext uri="{BB962C8B-B14F-4D97-AF65-F5344CB8AC3E}">
        <p14:creationId xmlns:p14="http://schemas.microsoft.com/office/powerpoint/2010/main" val="4213902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150378-18D8-42B2-AA1B-885D515A0878}" type="datetime1">
              <a:rPr lang="en-US" smtClean="0"/>
              <a:t>7/11/2021</a:t>
            </a:fld>
            <a:endParaRPr lang="en-US"/>
          </a:p>
        </p:txBody>
      </p:sp>
      <p:sp>
        <p:nvSpPr>
          <p:cNvPr id="5" name="Footer Placeholder 4"/>
          <p:cNvSpPr>
            <a:spLocks noGrp="1"/>
          </p:cNvSpPr>
          <p:nvPr>
            <p:ph type="ftr" sz="quarter" idx="11"/>
          </p:nvPr>
        </p:nvSpPr>
        <p:spPr/>
        <p:txBody>
          <a:bodyPr/>
          <a:lstStyle/>
          <a:p>
            <a:r>
              <a:rPr lang="en-US"/>
              <a:t>FLIPROBO TECHNOLOGIES</a:t>
            </a:r>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792743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1D4EAF-84EB-4409-BD44-13319F1F106B}" type="datetime1">
              <a:rPr lang="en-US" smtClean="0"/>
              <a:t>7/11/2021</a:t>
            </a:fld>
            <a:endParaRPr lang="en-US" dirty="0"/>
          </a:p>
        </p:txBody>
      </p:sp>
      <p:sp>
        <p:nvSpPr>
          <p:cNvPr id="6" name="Footer Placeholder 5"/>
          <p:cNvSpPr>
            <a:spLocks noGrp="1"/>
          </p:cNvSpPr>
          <p:nvPr>
            <p:ph type="ftr" sz="quarter" idx="11"/>
          </p:nvPr>
        </p:nvSpPr>
        <p:spPr/>
        <p:txBody>
          <a:bodyPr/>
          <a:lstStyle/>
          <a:p>
            <a:r>
              <a:rPr lang="en-US"/>
              <a:t>FLIPROBO TECHNOLOGIES</a:t>
            </a:r>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807014425"/>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71D4EAF-84EB-4409-BD44-13319F1F106B}" type="datetime1">
              <a:rPr lang="en-US" smtClean="0"/>
              <a:t>7/11/2021</a:t>
            </a:fld>
            <a:endParaRPr lang="en-US" dirty="0"/>
          </a:p>
        </p:txBody>
      </p:sp>
      <p:sp>
        <p:nvSpPr>
          <p:cNvPr id="5" name="Footer Placeholder 4"/>
          <p:cNvSpPr>
            <a:spLocks noGrp="1"/>
          </p:cNvSpPr>
          <p:nvPr>
            <p:ph type="ftr" sz="quarter" idx="11"/>
          </p:nvPr>
        </p:nvSpPr>
        <p:spPr/>
        <p:txBody>
          <a:bodyPr/>
          <a:lstStyle/>
          <a:p>
            <a:r>
              <a:rPr lang="en-US"/>
              <a:t>FLIPROBO TECHNOLOGIES</a:t>
            </a:r>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8189976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71D4EAF-84EB-4409-BD44-13319F1F106B}" type="datetime1">
              <a:rPr lang="en-US" smtClean="0"/>
              <a:t>7/11/2021</a:t>
            </a:fld>
            <a:endParaRPr lang="en-US" dirty="0"/>
          </a:p>
        </p:txBody>
      </p:sp>
      <p:sp>
        <p:nvSpPr>
          <p:cNvPr id="5" name="Footer Placeholder 4"/>
          <p:cNvSpPr>
            <a:spLocks noGrp="1"/>
          </p:cNvSpPr>
          <p:nvPr>
            <p:ph type="ftr" sz="quarter" idx="11"/>
          </p:nvPr>
        </p:nvSpPr>
        <p:spPr/>
        <p:txBody>
          <a:bodyPr/>
          <a:lstStyle/>
          <a:p>
            <a:r>
              <a:rPr lang="en-US"/>
              <a:t>FLIPROBO TECHNOLOGIES</a:t>
            </a:r>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6487614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1D4EAF-84EB-4409-BD44-13319F1F106B}" type="datetime1">
              <a:rPr lang="en-US" smtClean="0"/>
              <a:t>7/11/2021</a:t>
            </a:fld>
            <a:endParaRPr lang="en-US" dirty="0"/>
          </a:p>
        </p:txBody>
      </p:sp>
      <p:sp>
        <p:nvSpPr>
          <p:cNvPr id="5" name="Footer Placeholder 4"/>
          <p:cNvSpPr>
            <a:spLocks noGrp="1"/>
          </p:cNvSpPr>
          <p:nvPr>
            <p:ph type="ftr" sz="quarter" idx="11"/>
          </p:nvPr>
        </p:nvSpPr>
        <p:spPr/>
        <p:txBody>
          <a:bodyPr/>
          <a:lstStyle/>
          <a:p>
            <a:r>
              <a:rPr lang="en-US"/>
              <a:t>FLIPROBO TECHNOLOGIES</a:t>
            </a:r>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461230370"/>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71D4EAF-84EB-4409-BD44-13319F1F106B}" type="datetime1">
              <a:rPr lang="en-US" smtClean="0"/>
              <a:t>7/11/2021</a:t>
            </a:fld>
            <a:endParaRPr lang="en-US" dirty="0"/>
          </a:p>
        </p:txBody>
      </p:sp>
      <p:sp>
        <p:nvSpPr>
          <p:cNvPr id="4" name="Footer Placeholder 4"/>
          <p:cNvSpPr>
            <a:spLocks noGrp="1"/>
          </p:cNvSpPr>
          <p:nvPr>
            <p:ph type="ftr" sz="quarter" idx="11"/>
          </p:nvPr>
        </p:nvSpPr>
        <p:spPr/>
        <p:txBody>
          <a:bodyPr/>
          <a:lstStyle/>
          <a:p>
            <a:r>
              <a:rPr lang="en-US"/>
              <a:t>FLIPROBO TECHNOLOGIES</a:t>
            </a:r>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966260972"/>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71D4EAF-84EB-4409-BD44-13319F1F106B}" type="datetime1">
              <a:rPr lang="en-US" smtClean="0"/>
              <a:t>7/11/2021</a:t>
            </a:fld>
            <a:endParaRPr lang="en-US" dirty="0"/>
          </a:p>
        </p:txBody>
      </p:sp>
      <p:sp>
        <p:nvSpPr>
          <p:cNvPr id="4" name="Footer Placeholder 4"/>
          <p:cNvSpPr>
            <a:spLocks noGrp="1"/>
          </p:cNvSpPr>
          <p:nvPr>
            <p:ph type="ftr" sz="quarter" idx="11"/>
          </p:nvPr>
        </p:nvSpPr>
        <p:spPr/>
        <p:txBody>
          <a:bodyPr/>
          <a:lstStyle/>
          <a:p>
            <a:r>
              <a:rPr lang="en-US"/>
              <a:t>FLIPROBO TECHNOLOGIES</a:t>
            </a:r>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185700358"/>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AE4107-DB88-45ED-B7F6-795A4EB31485}" type="datetime1">
              <a:rPr lang="en-US" smtClean="0"/>
              <a:t>7/11/2021</a:t>
            </a:fld>
            <a:endParaRPr lang="en-US"/>
          </a:p>
        </p:txBody>
      </p:sp>
      <p:sp>
        <p:nvSpPr>
          <p:cNvPr id="5" name="Footer Placeholder 4"/>
          <p:cNvSpPr>
            <a:spLocks noGrp="1"/>
          </p:cNvSpPr>
          <p:nvPr>
            <p:ph type="ftr" sz="quarter" idx="11"/>
          </p:nvPr>
        </p:nvSpPr>
        <p:spPr/>
        <p:txBody>
          <a:bodyPr/>
          <a:lstStyle/>
          <a:p>
            <a:r>
              <a:rPr lang="en-US"/>
              <a:t>FLIPROBO TECHNOLOGIES</a:t>
            </a:r>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56801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A6C211-6F50-479E-A223-F582297FD514}" type="datetime1">
              <a:rPr lang="en-US" smtClean="0"/>
              <a:t>7/11/2021</a:t>
            </a:fld>
            <a:endParaRPr lang="en-US"/>
          </a:p>
        </p:txBody>
      </p:sp>
      <p:sp>
        <p:nvSpPr>
          <p:cNvPr id="5" name="Footer Placeholder 4"/>
          <p:cNvSpPr>
            <a:spLocks noGrp="1"/>
          </p:cNvSpPr>
          <p:nvPr>
            <p:ph type="ftr" sz="quarter" idx="11"/>
          </p:nvPr>
        </p:nvSpPr>
        <p:spPr/>
        <p:txBody>
          <a:bodyPr/>
          <a:lstStyle/>
          <a:p>
            <a:r>
              <a:rPr lang="en-US"/>
              <a:t>FLIPROBO TECHNOLOGIES</a:t>
            </a:r>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79612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B720B8A-2C47-434D-837A-0448726D90E2}" type="datetime1">
              <a:rPr lang="en-US" smtClean="0"/>
              <a:t>7/11/2021</a:t>
            </a:fld>
            <a:endParaRPr lang="en-US" dirty="0"/>
          </a:p>
        </p:txBody>
      </p:sp>
      <p:sp>
        <p:nvSpPr>
          <p:cNvPr id="5" name="Footer Placeholder 4"/>
          <p:cNvSpPr>
            <a:spLocks noGrp="1"/>
          </p:cNvSpPr>
          <p:nvPr>
            <p:ph type="ftr" sz="quarter" idx="11"/>
          </p:nvPr>
        </p:nvSpPr>
        <p:spPr/>
        <p:txBody>
          <a:bodyPr/>
          <a:lstStyle/>
          <a:p>
            <a:r>
              <a:rPr lang="en-US"/>
              <a:t>FLIPROBO TECHNOLOGIES</a:t>
            </a:r>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55216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FA951A-F4D3-4955-8F24-92D20D315AD8}" type="datetime1">
              <a:rPr lang="en-US" smtClean="0"/>
              <a:t>7/11/2021</a:t>
            </a:fld>
            <a:endParaRPr lang="en-US"/>
          </a:p>
        </p:txBody>
      </p:sp>
      <p:sp>
        <p:nvSpPr>
          <p:cNvPr id="5" name="Footer Placeholder 4"/>
          <p:cNvSpPr>
            <a:spLocks noGrp="1"/>
          </p:cNvSpPr>
          <p:nvPr>
            <p:ph type="ftr" sz="quarter" idx="11"/>
          </p:nvPr>
        </p:nvSpPr>
        <p:spPr/>
        <p:txBody>
          <a:bodyPr/>
          <a:lstStyle/>
          <a:p>
            <a:r>
              <a:rPr lang="en-US"/>
              <a:t>FLIPROBO TECHNOLOGIES</a:t>
            </a:r>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57719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070479-45E2-494C-BE9A-1E178E8B44ED}" type="datetime1">
              <a:rPr lang="en-US" smtClean="0"/>
              <a:t>7/11/2021</a:t>
            </a:fld>
            <a:endParaRPr lang="en-US"/>
          </a:p>
        </p:txBody>
      </p:sp>
      <p:sp>
        <p:nvSpPr>
          <p:cNvPr id="6" name="Footer Placeholder 5"/>
          <p:cNvSpPr>
            <a:spLocks noGrp="1"/>
          </p:cNvSpPr>
          <p:nvPr>
            <p:ph type="ftr" sz="quarter" idx="11"/>
          </p:nvPr>
        </p:nvSpPr>
        <p:spPr/>
        <p:txBody>
          <a:bodyPr/>
          <a:lstStyle/>
          <a:p>
            <a:r>
              <a:rPr lang="en-US"/>
              <a:t>FLIPROBO TECHNOLOGIES</a:t>
            </a:r>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0224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96CBD-9C7E-4F39-8ADD-3A5CDE2B7B13}" type="datetime1">
              <a:rPr lang="en-US" smtClean="0"/>
              <a:t>7/11/2021</a:t>
            </a:fld>
            <a:endParaRPr lang="en-US"/>
          </a:p>
        </p:txBody>
      </p:sp>
      <p:sp>
        <p:nvSpPr>
          <p:cNvPr id="8" name="Footer Placeholder 7"/>
          <p:cNvSpPr>
            <a:spLocks noGrp="1"/>
          </p:cNvSpPr>
          <p:nvPr>
            <p:ph type="ftr" sz="quarter" idx="11"/>
          </p:nvPr>
        </p:nvSpPr>
        <p:spPr/>
        <p:txBody>
          <a:bodyPr/>
          <a:lstStyle/>
          <a:p>
            <a:r>
              <a:rPr lang="en-US"/>
              <a:t>FLIPROBO TECHNOLOGIES</a:t>
            </a:r>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02574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772D75A-B0FD-4720-A136-ADD1126BAEC8}" type="datetime1">
              <a:rPr lang="en-US" smtClean="0"/>
              <a:t>7/11/2021</a:t>
            </a:fld>
            <a:endParaRPr lang="en-US"/>
          </a:p>
        </p:txBody>
      </p:sp>
      <p:sp>
        <p:nvSpPr>
          <p:cNvPr id="5" name="Footer Placeholder 3"/>
          <p:cNvSpPr>
            <a:spLocks noGrp="1"/>
          </p:cNvSpPr>
          <p:nvPr>
            <p:ph type="ftr" sz="quarter" idx="11"/>
          </p:nvPr>
        </p:nvSpPr>
        <p:spPr/>
        <p:txBody>
          <a:bodyPr/>
          <a:lstStyle/>
          <a:p>
            <a:r>
              <a:rPr lang="en-US"/>
              <a:t>FLIPROBO TECHNOLOGIES</a:t>
            </a:r>
          </a:p>
        </p:txBody>
      </p:sp>
      <p:sp>
        <p:nvSpPr>
          <p:cNvPr id="6"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73899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67BC663-FC9E-456C-B417-73D232E00C02}" type="datetime1">
              <a:rPr lang="en-US" smtClean="0"/>
              <a:t>7/11/2021</a:t>
            </a:fld>
            <a:endParaRPr lang="en-US"/>
          </a:p>
        </p:txBody>
      </p:sp>
      <p:sp>
        <p:nvSpPr>
          <p:cNvPr id="5" name="Footer Placeholder 2"/>
          <p:cNvSpPr>
            <a:spLocks noGrp="1"/>
          </p:cNvSpPr>
          <p:nvPr>
            <p:ph type="ftr" sz="quarter" idx="11"/>
          </p:nvPr>
        </p:nvSpPr>
        <p:spPr/>
        <p:txBody>
          <a:bodyPr/>
          <a:lstStyle/>
          <a:p>
            <a:r>
              <a:rPr lang="en-US"/>
              <a:t>FLIPROBO TECHNOLOGIES</a:t>
            </a:r>
          </a:p>
        </p:txBody>
      </p:sp>
      <p:sp>
        <p:nvSpPr>
          <p:cNvPr id="6"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41626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9E65B47-C464-4D94-B714-1364E5111C69}" type="datetime1">
              <a:rPr lang="en-US" smtClean="0"/>
              <a:t>7/11/2021</a:t>
            </a:fld>
            <a:endParaRPr lang="en-US"/>
          </a:p>
        </p:txBody>
      </p:sp>
      <p:sp>
        <p:nvSpPr>
          <p:cNvPr id="5" name="Footer Placeholder 5"/>
          <p:cNvSpPr>
            <a:spLocks noGrp="1"/>
          </p:cNvSpPr>
          <p:nvPr>
            <p:ph type="ftr" sz="quarter" idx="11"/>
          </p:nvPr>
        </p:nvSpPr>
        <p:spPr/>
        <p:txBody>
          <a:bodyPr/>
          <a:lstStyle/>
          <a:p>
            <a:r>
              <a:rPr lang="en-US"/>
              <a:t>FLIPROBO TECHNOLOGIES</a:t>
            </a:r>
          </a:p>
        </p:txBody>
      </p:sp>
      <p:sp>
        <p:nvSpPr>
          <p:cNvPr id="6"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44553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E58EE0-12FC-478C-B733-FC29126B9262}" type="datetime1">
              <a:rPr lang="en-US" smtClean="0"/>
              <a:t>7/11/2021</a:t>
            </a:fld>
            <a:endParaRPr lang="en-US"/>
          </a:p>
        </p:txBody>
      </p:sp>
      <p:sp>
        <p:nvSpPr>
          <p:cNvPr id="6" name="Footer Placeholder 5"/>
          <p:cNvSpPr>
            <a:spLocks noGrp="1"/>
          </p:cNvSpPr>
          <p:nvPr>
            <p:ph type="ftr" sz="quarter" idx="11"/>
          </p:nvPr>
        </p:nvSpPr>
        <p:spPr/>
        <p:txBody>
          <a:bodyPr/>
          <a:lstStyle/>
          <a:p>
            <a:r>
              <a:rPr lang="en-US"/>
              <a:t>FLIPROBO TECHNOLOGIES</a:t>
            </a:r>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277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71D4EAF-84EB-4409-BD44-13319F1F106B}" type="datetime1">
              <a:rPr lang="en-US" smtClean="0"/>
              <a:t>7/11/2021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FLIPROBO TECHNOLOGIES</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754557281"/>
      </p:ext>
    </p:extLst>
  </p:cSld>
  <p:clrMap bg1="dk1" tx1="lt1" bg2="dk2"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Lst>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2336" y="1514858"/>
            <a:ext cx="11551920" cy="1829761"/>
          </a:xfrm>
        </p:spPr>
        <p:txBody>
          <a:bodyPr>
            <a:normAutofit/>
          </a:bodyPr>
          <a:lstStyle/>
          <a:p>
            <a:pPr algn="ctr"/>
            <a:r>
              <a:rPr lang="en-US" sz="5400" dirty="0">
                <a:solidFill>
                  <a:srgbClr val="FFFF00"/>
                </a:solidFill>
                <a:effectLst/>
                <a:latin typeface="Cooper Black" panose="0208090404030B020404" pitchFamily="18" charset="0"/>
                <a:cs typeface="Arial" panose="020B0604020202020204" pitchFamily="34" charset="0"/>
              </a:rPr>
              <a:t>Malignant Comment Classifier Project</a:t>
            </a:r>
            <a:endParaRPr lang="en-IN" sz="5400" dirty="0">
              <a:solidFill>
                <a:srgbClr val="FFFF00"/>
              </a:solidFill>
              <a:effectLst/>
              <a:latin typeface="Cooper Black" panose="0208090404030B020404" pitchFamily="18" charset="0"/>
              <a:cs typeface="Arial" panose="020B0604020202020204" pitchFamily="34" charset="0"/>
            </a:endParaRPr>
          </a:p>
        </p:txBody>
      </p:sp>
      <p:sp>
        <p:nvSpPr>
          <p:cNvPr id="3" name="Subtitle 2"/>
          <p:cNvSpPr>
            <a:spLocks noGrp="1"/>
          </p:cNvSpPr>
          <p:nvPr>
            <p:ph type="subTitle" idx="1"/>
          </p:nvPr>
        </p:nvSpPr>
        <p:spPr>
          <a:xfrm>
            <a:off x="402336" y="4858237"/>
            <a:ext cx="4913376" cy="484905"/>
          </a:xfrm>
        </p:spPr>
        <p:txBody>
          <a:bodyPr>
            <a:noAutofit/>
          </a:bodyPr>
          <a:lstStyle/>
          <a:p>
            <a:r>
              <a:rPr lang="en-US" sz="2400" b="1" dirty="0">
                <a:solidFill>
                  <a:schemeClr val="tx1"/>
                </a:solidFill>
                <a:latin typeface="Arial" panose="020B0604020202020204" pitchFamily="34" charset="0"/>
                <a:cs typeface="Arial" panose="020B0604020202020204" pitchFamily="34" charset="0"/>
              </a:rPr>
              <a:t>Submitted by:			 </a:t>
            </a:r>
          </a:p>
          <a:p>
            <a:r>
              <a:rPr lang="en-US" sz="2400" b="1" dirty="0">
                <a:solidFill>
                  <a:schemeClr val="tx1"/>
                </a:solidFill>
                <a:latin typeface="Arial" panose="020B0604020202020204" pitchFamily="34" charset="0"/>
                <a:cs typeface="Arial" panose="020B0604020202020204" pitchFamily="34" charset="0"/>
              </a:rPr>
              <a:t>Rahul </a:t>
            </a:r>
            <a:r>
              <a:rPr lang="en-US" sz="2400" b="1" dirty="0" err="1">
                <a:solidFill>
                  <a:schemeClr val="tx1"/>
                </a:solidFill>
                <a:latin typeface="Arial" panose="020B0604020202020204" pitchFamily="34" charset="0"/>
                <a:cs typeface="Arial" panose="020B0604020202020204" pitchFamily="34" charset="0"/>
              </a:rPr>
              <a:t>sharma</a:t>
            </a:r>
            <a:endParaRPr lang="en-IN" sz="24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6522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5B26-1ACF-4F7B-B840-AF3836B92BB8}"/>
              </a:ext>
            </a:extLst>
          </p:cNvPr>
          <p:cNvSpPr>
            <a:spLocks noGrp="1"/>
          </p:cNvSpPr>
          <p:nvPr>
            <p:ph type="title"/>
          </p:nvPr>
        </p:nvSpPr>
        <p:spPr/>
        <p:txBody>
          <a:bodyPr>
            <a:normAutofit/>
          </a:bodyPr>
          <a:lstStyle/>
          <a:p>
            <a:r>
              <a:rPr lang="en-IN" sz="4400" dirty="0">
                <a:solidFill>
                  <a:schemeClr val="tx1"/>
                </a:solidFill>
                <a:effectLst/>
                <a:latin typeface="Arial" panose="020B0604020202020204" pitchFamily="34" charset="0"/>
                <a:cs typeface="Arial" panose="020B0604020202020204" pitchFamily="34" charset="0"/>
              </a:rPr>
              <a:t>DATA PRE PROCESSING</a:t>
            </a:r>
          </a:p>
        </p:txBody>
      </p:sp>
      <p:sp>
        <p:nvSpPr>
          <p:cNvPr id="5" name="Slide Number Placeholder 4"/>
          <p:cNvSpPr>
            <a:spLocks noGrp="1"/>
          </p:cNvSpPr>
          <p:nvPr>
            <p:ph type="sldNum" sz="quarter" idx="12"/>
          </p:nvPr>
        </p:nvSpPr>
        <p:spPr/>
        <p:txBody>
          <a:bodyPr/>
          <a:lstStyle/>
          <a:p>
            <a:fld id="{73B850FF-6169-4056-8077-06FFA93A5366}" type="slidenum">
              <a:rPr lang="en-US" smtClean="0"/>
              <a:t>10</a:t>
            </a:fld>
            <a:endParaRPr lang="en-US"/>
          </a:p>
        </p:txBody>
      </p:sp>
      <p:sp>
        <p:nvSpPr>
          <p:cNvPr id="3" name="Rectangle 2"/>
          <p:cNvSpPr/>
          <p:nvPr/>
        </p:nvSpPr>
        <p:spPr>
          <a:xfrm>
            <a:off x="795041" y="1480263"/>
            <a:ext cx="3095719"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Cleaning the data set</a:t>
            </a:r>
            <a:endParaRPr lang="en-US" sz="2400" dirty="0"/>
          </a:p>
        </p:txBody>
      </p:sp>
      <p:pic>
        <p:nvPicPr>
          <p:cNvPr id="9" name="Picture 8"/>
          <p:cNvPicPr/>
          <p:nvPr/>
        </p:nvPicPr>
        <p:blipFill>
          <a:blip r:embed="rId2"/>
          <a:stretch>
            <a:fillRect/>
          </a:stretch>
        </p:blipFill>
        <p:spPr>
          <a:xfrm>
            <a:off x="135890" y="2337208"/>
            <a:ext cx="5731510" cy="3195955"/>
          </a:xfrm>
          <a:prstGeom prst="rect">
            <a:avLst/>
          </a:prstGeom>
        </p:spPr>
      </p:pic>
      <p:pic>
        <p:nvPicPr>
          <p:cNvPr id="10" name="Picture 9"/>
          <p:cNvPicPr/>
          <p:nvPr/>
        </p:nvPicPr>
        <p:blipFill>
          <a:blip r:embed="rId3"/>
          <a:stretch>
            <a:fillRect/>
          </a:stretch>
        </p:blipFill>
        <p:spPr>
          <a:xfrm>
            <a:off x="6096000" y="1941928"/>
            <a:ext cx="5731510" cy="3925570"/>
          </a:xfrm>
          <a:prstGeom prst="rect">
            <a:avLst/>
          </a:prstGeom>
        </p:spPr>
      </p:pic>
    </p:spTree>
    <p:extLst>
      <p:ext uri="{BB962C8B-B14F-4D97-AF65-F5344CB8AC3E}">
        <p14:creationId xmlns:p14="http://schemas.microsoft.com/office/powerpoint/2010/main" val="3106268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586E-75FF-43C7-BDD4-13700468F851}"/>
              </a:ext>
            </a:extLst>
          </p:cNvPr>
          <p:cNvSpPr>
            <a:spLocks noGrp="1"/>
          </p:cNvSpPr>
          <p:nvPr>
            <p:ph type="title"/>
          </p:nvPr>
        </p:nvSpPr>
        <p:spPr>
          <a:xfrm>
            <a:off x="258710" y="360599"/>
            <a:ext cx="10515600" cy="1325563"/>
          </a:xfrm>
        </p:spPr>
        <p:txBody>
          <a:bodyPr>
            <a:noAutofit/>
          </a:bodyPr>
          <a:lstStyle/>
          <a:p>
            <a:r>
              <a:rPr lang="en-IN" sz="4400" dirty="0">
                <a:solidFill>
                  <a:schemeClr val="tx1"/>
                </a:solidFill>
                <a:effectLst/>
                <a:latin typeface="Arial" panose="020B0604020202020204" pitchFamily="34" charset="0"/>
                <a:cs typeface="Arial" panose="020B0604020202020204" pitchFamily="34" charset="0"/>
              </a:rPr>
              <a:t>EXPLORATORY DATA ANALYSIS (EDA)</a:t>
            </a:r>
          </a:p>
        </p:txBody>
      </p:sp>
      <p:sp>
        <p:nvSpPr>
          <p:cNvPr id="4" name="Slide Number Placeholder 3"/>
          <p:cNvSpPr>
            <a:spLocks noGrp="1"/>
          </p:cNvSpPr>
          <p:nvPr>
            <p:ph type="sldNum" sz="quarter" idx="12"/>
          </p:nvPr>
        </p:nvSpPr>
        <p:spPr/>
        <p:txBody>
          <a:bodyPr/>
          <a:lstStyle/>
          <a:p>
            <a:fld id="{73B850FF-6169-4056-8077-06FFA93A5366}" type="slidenum">
              <a:rPr lang="en-US" smtClean="0"/>
              <a:t>11</a:t>
            </a:fld>
            <a:endParaRPr lang="en-US"/>
          </a:p>
        </p:txBody>
      </p:sp>
      <p:pic>
        <p:nvPicPr>
          <p:cNvPr id="8" name="Picture 7"/>
          <p:cNvPicPr/>
          <p:nvPr/>
        </p:nvPicPr>
        <p:blipFill>
          <a:blip r:embed="rId2"/>
          <a:stretch>
            <a:fillRect/>
          </a:stretch>
        </p:blipFill>
        <p:spPr>
          <a:xfrm>
            <a:off x="813616" y="1896835"/>
            <a:ext cx="10273484" cy="4291693"/>
          </a:xfrm>
          <a:prstGeom prst="rect">
            <a:avLst/>
          </a:prstGeom>
        </p:spPr>
      </p:pic>
    </p:spTree>
    <p:extLst>
      <p:ext uri="{BB962C8B-B14F-4D97-AF65-F5344CB8AC3E}">
        <p14:creationId xmlns:p14="http://schemas.microsoft.com/office/powerpoint/2010/main" val="1074252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586E-75FF-43C7-BDD4-13700468F851}"/>
              </a:ext>
            </a:extLst>
          </p:cNvPr>
          <p:cNvSpPr>
            <a:spLocks noGrp="1"/>
          </p:cNvSpPr>
          <p:nvPr>
            <p:ph type="title"/>
          </p:nvPr>
        </p:nvSpPr>
        <p:spPr>
          <a:xfrm>
            <a:off x="258710" y="369930"/>
            <a:ext cx="10515600" cy="1325563"/>
          </a:xfrm>
        </p:spPr>
        <p:txBody>
          <a:bodyPr>
            <a:noAutofit/>
          </a:bodyPr>
          <a:lstStyle/>
          <a:p>
            <a:r>
              <a:rPr lang="en-IN" sz="4400" dirty="0">
                <a:solidFill>
                  <a:schemeClr val="tx1"/>
                </a:solidFill>
                <a:effectLst/>
                <a:latin typeface="Arial" panose="020B0604020202020204" pitchFamily="34" charset="0"/>
                <a:cs typeface="Arial" panose="020B0604020202020204" pitchFamily="34" charset="0"/>
              </a:rPr>
              <a:t>EXPLORATORY DATA ANALYSIS (EDA)</a:t>
            </a: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lstStyle/>
          <a:p>
            <a:fld id="{73B850FF-6169-4056-8077-06FFA93A5366}" type="slidenum">
              <a:rPr lang="en-US" smtClean="0"/>
              <a:t>12</a:t>
            </a:fld>
            <a:endParaRPr lang="en-US"/>
          </a:p>
        </p:txBody>
      </p:sp>
      <p:pic>
        <p:nvPicPr>
          <p:cNvPr id="6" name="Picture 5"/>
          <p:cNvPicPr/>
          <p:nvPr/>
        </p:nvPicPr>
        <p:blipFill>
          <a:blip r:embed="rId2"/>
          <a:stretch>
            <a:fillRect/>
          </a:stretch>
        </p:blipFill>
        <p:spPr>
          <a:xfrm>
            <a:off x="6313895" y="4310743"/>
            <a:ext cx="5723255" cy="1870710"/>
          </a:xfrm>
          <a:prstGeom prst="rect">
            <a:avLst/>
          </a:prstGeom>
        </p:spPr>
      </p:pic>
      <p:pic>
        <p:nvPicPr>
          <p:cNvPr id="7" name="Picture 6"/>
          <p:cNvPicPr/>
          <p:nvPr/>
        </p:nvPicPr>
        <p:blipFill>
          <a:blip r:embed="rId3"/>
          <a:stretch>
            <a:fillRect/>
          </a:stretch>
        </p:blipFill>
        <p:spPr>
          <a:xfrm>
            <a:off x="6302830" y="1550405"/>
            <a:ext cx="5731510" cy="2493645"/>
          </a:xfrm>
          <a:prstGeom prst="rect">
            <a:avLst/>
          </a:prstGeom>
        </p:spPr>
      </p:pic>
      <p:pic>
        <p:nvPicPr>
          <p:cNvPr id="9" name="Picture 8"/>
          <p:cNvPicPr/>
          <p:nvPr/>
        </p:nvPicPr>
        <p:blipFill>
          <a:blip r:embed="rId4"/>
          <a:stretch>
            <a:fillRect/>
          </a:stretch>
        </p:blipFill>
        <p:spPr>
          <a:xfrm>
            <a:off x="157662" y="1768658"/>
            <a:ext cx="5731510" cy="4701540"/>
          </a:xfrm>
          <a:prstGeom prst="rect">
            <a:avLst/>
          </a:prstGeom>
        </p:spPr>
      </p:pic>
    </p:spTree>
    <p:extLst>
      <p:ext uri="{BB962C8B-B14F-4D97-AF65-F5344CB8AC3E}">
        <p14:creationId xmlns:p14="http://schemas.microsoft.com/office/powerpoint/2010/main" val="815933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586E-75FF-43C7-BDD4-13700468F851}"/>
              </a:ext>
            </a:extLst>
          </p:cNvPr>
          <p:cNvSpPr>
            <a:spLocks noGrp="1"/>
          </p:cNvSpPr>
          <p:nvPr>
            <p:ph type="title"/>
          </p:nvPr>
        </p:nvSpPr>
        <p:spPr>
          <a:xfrm>
            <a:off x="258710" y="369930"/>
            <a:ext cx="10515600" cy="1325563"/>
          </a:xfrm>
        </p:spPr>
        <p:txBody>
          <a:bodyPr>
            <a:noAutofit/>
          </a:bodyPr>
          <a:lstStyle/>
          <a:p>
            <a:r>
              <a:rPr lang="en-IN" sz="4400" dirty="0">
                <a:solidFill>
                  <a:schemeClr val="tx1"/>
                </a:solidFill>
                <a:effectLst/>
                <a:latin typeface="Arial" panose="020B0604020202020204" pitchFamily="34" charset="0"/>
                <a:cs typeface="Arial" panose="020B0604020202020204" pitchFamily="34" charset="0"/>
              </a:rPr>
              <a:t>EXPLORATORY DATA ANALYSIS (EDA)</a:t>
            </a:r>
          </a:p>
        </p:txBody>
      </p:sp>
      <p:sp>
        <p:nvSpPr>
          <p:cNvPr id="4" name="Slide Number Placeholder 3"/>
          <p:cNvSpPr>
            <a:spLocks noGrp="1"/>
          </p:cNvSpPr>
          <p:nvPr>
            <p:ph type="sldNum" sz="quarter" idx="12"/>
          </p:nvPr>
        </p:nvSpPr>
        <p:spPr/>
        <p:txBody>
          <a:bodyPr/>
          <a:lstStyle/>
          <a:p>
            <a:fld id="{73B850FF-6169-4056-8077-06FFA93A5366}" type="slidenum">
              <a:rPr lang="en-US" smtClean="0"/>
              <a:t>13</a:t>
            </a:fld>
            <a:endParaRPr lang="en-US"/>
          </a:p>
        </p:txBody>
      </p:sp>
      <p:pic>
        <p:nvPicPr>
          <p:cNvPr id="8" name="Picture 7"/>
          <p:cNvPicPr/>
          <p:nvPr/>
        </p:nvPicPr>
        <p:blipFill>
          <a:blip r:embed="rId2"/>
          <a:stretch>
            <a:fillRect/>
          </a:stretch>
        </p:blipFill>
        <p:spPr>
          <a:xfrm>
            <a:off x="315141" y="2281646"/>
            <a:ext cx="5585460" cy="3535680"/>
          </a:xfrm>
          <a:prstGeom prst="rect">
            <a:avLst/>
          </a:prstGeom>
        </p:spPr>
      </p:pic>
      <p:pic>
        <p:nvPicPr>
          <p:cNvPr id="10" name="Picture 9"/>
          <p:cNvPicPr/>
          <p:nvPr/>
        </p:nvPicPr>
        <p:blipFill>
          <a:blip r:embed="rId3"/>
          <a:stretch>
            <a:fillRect/>
          </a:stretch>
        </p:blipFill>
        <p:spPr>
          <a:xfrm>
            <a:off x="6200502" y="1712686"/>
            <a:ext cx="5507355" cy="4673600"/>
          </a:xfrm>
          <a:prstGeom prst="rect">
            <a:avLst/>
          </a:prstGeom>
        </p:spPr>
      </p:pic>
    </p:spTree>
    <p:extLst>
      <p:ext uri="{BB962C8B-B14F-4D97-AF65-F5344CB8AC3E}">
        <p14:creationId xmlns:p14="http://schemas.microsoft.com/office/powerpoint/2010/main" val="858046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586E-75FF-43C7-BDD4-13700468F851}"/>
              </a:ext>
            </a:extLst>
          </p:cNvPr>
          <p:cNvSpPr>
            <a:spLocks noGrp="1"/>
          </p:cNvSpPr>
          <p:nvPr>
            <p:ph type="title"/>
          </p:nvPr>
        </p:nvSpPr>
        <p:spPr>
          <a:xfrm>
            <a:off x="258710" y="369930"/>
            <a:ext cx="10515600" cy="1325563"/>
          </a:xfrm>
        </p:spPr>
        <p:txBody>
          <a:bodyPr>
            <a:noAutofit/>
          </a:bodyPr>
          <a:lstStyle/>
          <a:p>
            <a:r>
              <a:rPr lang="en-IN" sz="4400" dirty="0">
                <a:solidFill>
                  <a:schemeClr val="tx1"/>
                </a:solidFill>
                <a:effectLst/>
                <a:latin typeface="Arial" panose="020B0604020202020204" pitchFamily="34" charset="0"/>
                <a:cs typeface="Arial" panose="020B0604020202020204" pitchFamily="34" charset="0"/>
              </a:rPr>
              <a:t>EXPLORATORY DATA ANALYSIS (EDA)</a:t>
            </a:r>
          </a:p>
        </p:txBody>
      </p:sp>
      <p:sp>
        <p:nvSpPr>
          <p:cNvPr id="4" name="Slide Number Placeholder 3"/>
          <p:cNvSpPr>
            <a:spLocks noGrp="1"/>
          </p:cNvSpPr>
          <p:nvPr>
            <p:ph type="sldNum" sz="quarter" idx="12"/>
          </p:nvPr>
        </p:nvSpPr>
        <p:spPr/>
        <p:txBody>
          <a:bodyPr/>
          <a:lstStyle/>
          <a:p>
            <a:fld id="{73B850FF-6169-4056-8077-06FFA93A5366}" type="slidenum">
              <a:rPr lang="en-US" smtClean="0"/>
              <a:t>14</a:t>
            </a:fld>
            <a:endParaRPr lang="en-US"/>
          </a:p>
        </p:txBody>
      </p:sp>
      <p:pic>
        <p:nvPicPr>
          <p:cNvPr id="7" name="Picture 6"/>
          <p:cNvPicPr/>
          <p:nvPr/>
        </p:nvPicPr>
        <p:blipFill>
          <a:blip r:embed="rId2"/>
          <a:stretch>
            <a:fillRect/>
          </a:stretch>
        </p:blipFill>
        <p:spPr>
          <a:xfrm>
            <a:off x="264704" y="1695493"/>
            <a:ext cx="5316855" cy="4834255"/>
          </a:xfrm>
          <a:prstGeom prst="rect">
            <a:avLst/>
          </a:prstGeom>
        </p:spPr>
      </p:pic>
      <p:pic>
        <p:nvPicPr>
          <p:cNvPr id="9" name="Picture 8"/>
          <p:cNvPicPr/>
          <p:nvPr/>
        </p:nvPicPr>
        <p:blipFill>
          <a:blip r:embed="rId3"/>
          <a:stretch>
            <a:fillRect/>
          </a:stretch>
        </p:blipFill>
        <p:spPr>
          <a:xfrm>
            <a:off x="5992106" y="2085852"/>
            <a:ext cx="5731510" cy="3582035"/>
          </a:xfrm>
          <a:prstGeom prst="rect">
            <a:avLst/>
          </a:prstGeom>
        </p:spPr>
      </p:pic>
    </p:spTree>
    <p:extLst>
      <p:ext uri="{BB962C8B-B14F-4D97-AF65-F5344CB8AC3E}">
        <p14:creationId xmlns:p14="http://schemas.microsoft.com/office/powerpoint/2010/main" val="986160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586E-75FF-43C7-BDD4-13700468F851}"/>
              </a:ext>
            </a:extLst>
          </p:cNvPr>
          <p:cNvSpPr>
            <a:spLocks noGrp="1"/>
          </p:cNvSpPr>
          <p:nvPr>
            <p:ph type="title"/>
          </p:nvPr>
        </p:nvSpPr>
        <p:spPr>
          <a:xfrm>
            <a:off x="258710" y="369930"/>
            <a:ext cx="10515600" cy="1325563"/>
          </a:xfrm>
        </p:spPr>
        <p:txBody>
          <a:bodyPr>
            <a:noAutofit/>
          </a:bodyPr>
          <a:lstStyle/>
          <a:p>
            <a:r>
              <a:rPr lang="en-IN" sz="4400" dirty="0">
                <a:solidFill>
                  <a:schemeClr val="tx1"/>
                </a:solidFill>
                <a:effectLst/>
                <a:latin typeface="Arial" panose="020B0604020202020204" pitchFamily="34" charset="0"/>
                <a:cs typeface="Arial" panose="020B0604020202020204" pitchFamily="34" charset="0"/>
              </a:rPr>
              <a:t>EXPLORATORY DATA ANALYSIS (EDA)</a:t>
            </a:r>
          </a:p>
        </p:txBody>
      </p:sp>
      <p:sp>
        <p:nvSpPr>
          <p:cNvPr id="4" name="Slide Number Placeholder 3"/>
          <p:cNvSpPr>
            <a:spLocks noGrp="1"/>
          </p:cNvSpPr>
          <p:nvPr>
            <p:ph type="sldNum" sz="quarter" idx="12"/>
          </p:nvPr>
        </p:nvSpPr>
        <p:spPr/>
        <p:txBody>
          <a:bodyPr/>
          <a:lstStyle/>
          <a:p>
            <a:fld id="{73B850FF-6169-4056-8077-06FFA93A5366}" type="slidenum">
              <a:rPr lang="en-US" smtClean="0"/>
              <a:t>15</a:t>
            </a:fld>
            <a:endParaRPr lang="en-US"/>
          </a:p>
        </p:txBody>
      </p:sp>
      <p:pic>
        <p:nvPicPr>
          <p:cNvPr id="8" name="Picture 7"/>
          <p:cNvPicPr/>
          <p:nvPr/>
        </p:nvPicPr>
        <p:blipFill>
          <a:blip r:embed="rId2"/>
          <a:stretch>
            <a:fillRect/>
          </a:stretch>
        </p:blipFill>
        <p:spPr>
          <a:xfrm>
            <a:off x="364490" y="2243273"/>
            <a:ext cx="5731510" cy="4004310"/>
          </a:xfrm>
          <a:prstGeom prst="rect">
            <a:avLst/>
          </a:prstGeom>
        </p:spPr>
      </p:pic>
      <p:pic>
        <p:nvPicPr>
          <p:cNvPr id="10" name="Picture 9"/>
          <p:cNvPicPr/>
          <p:nvPr/>
        </p:nvPicPr>
        <p:blipFill>
          <a:blip r:embed="rId3"/>
          <a:stretch>
            <a:fillRect/>
          </a:stretch>
        </p:blipFill>
        <p:spPr>
          <a:xfrm>
            <a:off x="6198637" y="1895928"/>
            <a:ext cx="5730875" cy="4351655"/>
          </a:xfrm>
          <a:prstGeom prst="rect">
            <a:avLst/>
          </a:prstGeom>
        </p:spPr>
      </p:pic>
    </p:spTree>
    <p:extLst>
      <p:ext uri="{BB962C8B-B14F-4D97-AF65-F5344CB8AC3E}">
        <p14:creationId xmlns:p14="http://schemas.microsoft.com/office/powerpoint/2010/main" val="3639017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586E-75FF-43C7-BDD4-13700468F851}"/>
              </a:ext>
            </a:extLst>
          </p:cNvPr>
          <p:cNvSpPr>
            <a:spLocks noGrp="1"/>
          </p:cNvSpPr>
          <p:nvPr>
            <p:ph type="title"/>
          </p:nvPr>
        </p:nvSpPr>
        <p:spPr>
          <a:xfrm>
            <a:off x="258710" y="369930"/>
            <a:ext cx="10515600" cy="1325563"/>
          </a:xfrm>
        </p:spPr>
        <p:txBody>
          <a:bodyPr>
            <a:noAutofit/>
          </a:bodyPr>
          <a:lstStyle/>
          <a:p>
            <a:r>
              <a:rPr lang="en-IN" sz="4400" dirty="0">
                <a:solidFill>
                  <a:schemeClr val="tx1"/>
                </a:solidFill>
                <a:effectLst/>
                <a:latin typeface="Arial" panose="020B0604020202020204" pitchFamily="34" charset="0"/>
                <a:cs typeface="Arial" panose="020B0604020202020204" pitchFamily="34" charset="0"/>
              </a:rPr>
              <a:t>EXPLORATORY DATA ANALYSIS (EDA)</a:t>
            </a:r>
          </a:p>
        </p:txBody>
      </p:sp>
      <p:sp>
        <p:nvSpPr>
          <p:cNvPr id="4" name="Slide Number Placeholder 3"/>
          <p:cNvSpPr>
            <a:spLocks noGrp="1"/>
          </p:cNvSpPr>
          <p:nvPr>
            <p:ph type="sldNum" sz="quarter" idx="12"/>
          </p:nvPr>
        </p:nvSpPr>
        <p:spPr/>
        <p:txBody>
          <a:bodyPr/>
          <a:lstStyle/>
          <a:p>
            <a:fld id="{73B850FF-6169-4056-8077-06FFA93A5366}" type="slidenum">
              <a:rPr lang="en-US" smtClean="0"/>
              <a:t>16</a:t>
            </a:fld>
            <a:endParaRPr lang="en-US"/>
          </a:p>
        </p:txBody>
      </p:sp>
      <p:pic>
        <p:nvPicPr>
          <p:cNvPr id="6" name="Picture 5"/>
          <p:cNvPicPr/>
          <p:nvPr/>
        </p:nvPicPr>
        <p:blipFill>
          <a:blip r:embed="rId2"/>
          <a:stretch>
            <a:fillRect/>
          </a:stretch>
        </p:blipFill>
        <p:spPr>
          <a:xfrm>
            <a:off x="209459" y="2482305"/>
            <a:ext cx="5731510" cy="3362960"/>
          </a:xfrm>
          <a:prstGeom prst="rect">
            <a:avLst/>
          </a:prstGeom>
        </p:spPr>
      </p:pic>
      <p:sp>
        <p:nvSpPr>
          <p:cNvPr id="5" name="Rectangle 4"/>
          <p:cNvSpPr/>
          <p:nvPr/>
        </p:nvSpPr>
        <p:spPr>
          <a:xfrm>
            <a:off x="209459" y="1987034"/>
            <a:ext cx="2135521" cy="369332"/>
          </a:xfrm>
          <a:prstGeom prst="rect">
            <a:avLst/>
          </a:prstGeom>
        </p:spPr>
        <p:txBody>
          <a:bodyPr wrap="none">
            <a:spAutoFit/>
          </a:bodyPr>
          <a:lstStyle/>
          <a:p>
            <a:r>
              <a:rPr lang="en-US" b="1" dirty="0"/>
              <a:t>Malignant Words:</a:t>
            </a:r>
            <a:endParaRPr lang="en-US" dirty="0"/>
          </a:p>
        </p:txBody>
      </p:sp>
      <p:pic>
        <p:nvPicPr>
          <p:cNvPr id="9" name="Picture 8"/>
          <p:cNvPicPr/>
          <p:nvPr/>
        </p:nvPicPr>
        <p:blipFill>
          <a:blip r:embed="rId3"/>
          <a:stretch>
            <a:fillRect/>
          </a:stretch>
        </p:blipFill>
        <p:spPr>
          <a:xfrm>
            <a:off x="6096000" y="2482305"/>
            <a:ext cx="5731510" cy="3379470"/>
          </a:xfrm>
          <a:prstGeom prst="rect">
            <a:avLst/>
          </a:prstGeom>
        </p:spPr>
      </p:pic>
      <p:sp>
        <p:nvSpPr>
          <p:cNvPr id="7" name="Rectangle 6"/>
          <p:cNvSpPr/>
          <p:nvPr/>
        </p:nvSpPr>
        <p:spPr>
          <a:xfrm>
            <a:off x="7441881" y="1987034"/>
            <a:ext cx="2638864" cy="369332"/>
          </a:xfrm>
          <a:prstGeom prst="rect">
            <a:avLst/>
          </a:prstGeom>
        </p:spPr>
        <p:txBody>
          <a:bodyPr wrap="none">
            <a:spAutoFit/>
          </a:bodyPr>
          <a:lstStyle/>
          <a:p>
            <a:r>
              <a:rPr lang="en-US" b="1" dirty="0"/>
              <a:t>Non Malignant Words:</a:t>
            </a:r>
            <a:endParaRPr lang="en-US" dirty="0"/>
          </a:p>
        </p:txBody>
      </p:sp>
      <p:sp>
        <p:nvSpPr>
          <p:cNvPr id="10" name="Rectangle 9"/>
          <p:cNvSpPr/>
          <p:nvPr/>
        </p:nvSpPr>
        <p:spPr>
          <a:xfrm>
            <a:off x="3709460" y="1487427"/>
            <a:ext cx="3353803" cy="584775"/>
          </a:xfrm>
          <a:prstGeom prst="rect">
            <a:avLst/>
          </a:prstGeom>
        </p:spPr>
        <p:txBody>
          <a:bodyPr wrap="none">
            <a:spAutoFit/>
          </a:bodyPr>
          <a:lstStyle/>
          <a:p>
            <a:r>
              <a:rPr lang="en-US" sz="3200" b="1" dirty="0">
                <a:solidFill>
                  <a:srgbClr val="C00000"/>
                </a:solidFill>
                <a:latin typeface="Arial" panose="020B0604020202020204" pitchFamily="34" charset="0"/>
                <a:cs typeface="Arial" panose="020B0604020202020204" pitchFamily="34" charset="0"/>
              </a:rPr>
              <a:t>WORD-CLOUDS</a:t>
            </a:r>
          </a:p>
        </p:txBody>
      </p:sp>
    </p:spTree>
    <p:extLst>
      <p:ext uri="{BB962C8B-B14F-4D97-AF65-F5344CB8AC3E}">
        <p14:creationId xmlns:p14="http://schemas.microsoft.com/office/powerpoint/2010/main" val="2440542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A65D6DF-CC9F-41AD-A218-733BCE2D368D}"/>
              </a:ext>
            </a:extLst>
          </p:cNvPr>
          <p:cNvPicPr>
            <a:picLocks noChangeAspect="1"/>
          </p:cNvPicPr>
          <p:nvPr/>
        </p:nvPicPr>
        <p:blipFill>
          <a:blip r:embed="rId2"/>
          <a:stretch>
            <a:fillRect/>
          </a:stretch>
        </p:blipFill>
        <p:spPr>
          <a:xfrm>
            <a:off x="85639" y="2012533"/>
            <a:ext cx="8212055" cy="3305353"/>
          </a:xfrm>
          <a:prstGeom prst="rect">
            <a:avLst/>
          </a:prstGeom>
        </p:spPr>
      </p:pic>
      <p:sp>
        <p:nvSpPr>
          <p:cNvPr id="2" name="Title 1">
            <a:extLst>
              <a:ext uri="{FF2B5EF4-FFF2-40B4-BE49-F238E27FC236}">
                <a16:creationId xmlns:a16="http://schemas.microsoft.com/office/drawing/2014/main" id="{0A5B9515-BC8C-43CC-A83C-A0ACE07F7D38}"/>
              </a:ext>
            </a:extLst>
          </p:cNvPr>
          <p:cNvSpPr>
            <a:spLocks noGrp="1"/>
          </p:cNvSpPr>
          <p:nvPr>
            <p:ph type="title"/>
          </p:nvPr>
        </p:nvSpPr>
        <p:spPr/>
        <p:txBody>
          <a:bodyPr>
            <a:noAutofit/>
          </a:bodyPr>
          <a:lstStyle/>
          <a:p>
            <a:r>
              <a:rPr lang="en-US" sz="4400" dirty="0">
                <a:solidFill>
                  <a:schemeClr val="tx1"/>
                </a:solidFill>
                <a:effectLst/>
                <a:latin typeface="Arial" panose="020B0604020202020204" pitchFamily="34" charset="0"/>
                <a:cs typeface="Arial" panose="020B0604020202020204" pitchFamily="34" charset="0"/>
              </a:rPr>
              <a:t>ADDED NEW FEATURE – COMMENT LABEL</a:t>
            </a:r>
            <a:endParaRPr lang="en-IN" sz="4400" dirty="0">
              <a:solidFill>
                <a:schemeClr val="tx1"/>
              </a:solidFill>
              <a:effectLst/>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3B850FF-6169-4056-8077-06FFA93A5366}" type="slidenum">
              <a:rPr lang="en-US" smtClean="0"/>
              <a:t>17</a:t>
            </a:fld>
            <a:endParaRPr lang="en-US"/>
          </a:p>
        </p:txBody>
      </p:sp>
      <p:pic>
        <p:nvPicPr>
          <p:cNvPr id="7" name="Picture 6">
            <a:extLst>
              <a:ext uri="{FF2B5EF4-FFF2-40B4-BE49-F238E27FC236}">
                <a16:creationId xmlns:a16="http://schemas.microsoft.com/office/drawing/2014/main" id="{A44FC827-7A0D-4649-97DA-04AC34B69F63}"/>
              </a:ext>
            </a:extLst>
          </p:cNvPr>
          <p:cNvPicPr>
            <a:picLocks noChangeAspect="1"/>
          </p:cNvPicPr>
          <p:nvPr/>
        </p:nvPicPr>
        <p:blipFill>
          <a:blip r:embed="rId3"/>
          <a:stretch>
            <a:fillRect/>
          </a:stretch>
        </p:blipFill>
        <p:spPr>
          <a:xfrm>
            <a:off x="8425842" y="2012533"/>
            <a:ext cx="3548908" cy="3305353"/>
          </a:xfrm>
          <a:prstGeom prst="rect">
            <a:avLst/>
          </a:prstGeom>
        </p:spPr>
      </p:pic>
      <p:pic>
        <p:nvPicPr>
          <p:cNvPr id="8" name="Picture 7">
            <a:extLst>
              <a:ext uri="{FF2B5EF4-FFF2-40B4-BE49-F238E27FC236}">
                <a16:creationId xmlns:a16="http://schemas.microsoft.com/office/drawing/2014/main" id="{B1785966-F414-48E8-830F-347E9255D7A4}"/>
              </a:ext>
            </a:extLst>
          </p:cNvPr>
          <p:cNvPicPr>
            <a:picLocks noChangeAspect="1"/>
          </p:cNvPicPr>
          <p:nvPr/>
        </p:nvPicPr>
        <p:blipFill>
          <a:blip r:embed="rId4"/>
          <a:stretch>
            <a:fillRect/>
          </a:stretch>
        </p:blipFill>
        <p:spPr>
          <a:xfrm>
            <a:off x="3861551" y="5639097"/>
            <a:ext cx="6562272" cy="578874"/>
          </a:xfrm>
          <a:prstGeom prst="rect">
            <a:avLst/>
          </a:prstGeom>
        </p:spPr>
      </p:pic>
    </p:spTree>
    <p:extLst>
      <p:ext uri="{BB962C8B-B14F-4D97-AF65-F5344CB8AC3E}">
        <p14:creationId xmlns:p14="http://schemas.microsoft.com/office/powerpoint/2010/main" val="609945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a:solidFill>
                  <a:schemeClr val="tx1"/>
                </a:solidFill>
                <a:effectLst/>
                <a:latin typeface="Arial" panose="020B0604020202020204" pitchFamily="34" charset="0"/>
                <a:cs typeface="Arial" panose="020B0604020202020204" pitchFamily="34" charset="0"/>
              </a:rPr>
              <a:t>MODEL PREPRATION</a:t>
            </a:r>
            <a:endParaRPr lang="en-IN" sz="4400" dirty="0">
              <a:solidFill>
                <a:schemeClr val="tx1"/>
              </a:solidFill>
              <a:effectLst/>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3B850FF-6169-4056-8077-06FFA93A5366}" type="slidenum">
              <a:rPr lang="en-US" smtClean="0"/>
              <a:t>18</a:t>
            </a:fld>
            <a:endParaRPr lang="en-US"/>
          </a:p>
        </p:txBody>
      </p:sp>
      <p:pic>
        <p:nvPicPr>
          <p:cNvPr id="8" name="Picture 7"/>
          <p:cNvPicPr/>
          <p:nvPr/>
        </p:nvPicPr>
        <p:blipFill>
          <a:blip r:embed="rId2"/>
          <a:stretch>
            <a:fillRect/>
          </a:stretch>
        </p:blipFill>
        <p:spPr>
          <a:xfrm>
            <a:off x="218609" y="1703485"/>
            <a:ext cx="5731510" cy="2122066"/>
          </a:xfrm>
          <a:prstGeom prst="rect">
            <a:avLst/>
          </a:prstGeom>
        </p:spPr>
      </p:pic>
      <p:pic>
        <p:nvPicPr>
          <p:cNvPr id="9" name="Picture 8"/>
          <p:cNvPicPr/>
          <p:nvPr/>
        </p:nvPicPr>
        <p:blipFill>
          <a:blip r:embed="rId3"/>
          <a:stretch>
            <a:fillRect/>
          </a:stretch>
        </p:blipFill>
        <p:spPr>
          <a:xfrm>
            <a:off x="218609" y="4189445"/>
            <a:ext cx="5731510" cy="2348982"/>
          </a:xfrm>
          <a:prstGeom prst="rect">
            <a:avLst/>
          </a:prstGeom>
        </p:spPr>
      </p:pic>
      <p:pic>
        <p:nvPicPr>
          <p:cNvPr id="10" name="Picture 9"/>
          <p:cNvPicPr/>
          <p:nvPr/>
        </p:nvPicPr>
        <p:blipFill>
          <a:blip r:embed="rId4"/>
          <a:stretch>
            <a:fillRect/>
          </a:stretch>
        </p:blipFill>
        <p:spPr>
          <a:xfrm>
            <a:off x="6241882" y="2620390"/>
            <a:ext cx="5725160" cy="3589655"/>
          </a:xfrm>
          <a:prstGeom prst="rect">
            <a:avLst/>
          </a:prstGeom>
        </p:spPr>
      </p:pic>
    </p:spTree>
    <p:extLst>
      <p:ext uri="{BB962C8B-B14F-4D97-AF65-F5344CB8AC3E}">
        <p14:creationId xmlns:p14="http://schemas.microsoft.com/office/powerpoint/2010/main" val="2942688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a:solidFill>
                  <a:schemeClr val="tx1"/>
                </a:solidFill>
                <a:effectLst/>
                <a:latin typeface="Arial" panose="020B0604020202020204" pitchFamily="34" charset="0"/>
                <a:cs typeface="Arial" panose="020B0604020202020204" pitchFamily="34" charset="0"/>
              </a:rPr>
              <a:t>MODEL PREPRATION</a:t>
            </a:r>
            <a:endParaRPr lang="en-IN" sz="4400" dirty="0">
              <a:solidFill>
                <a:schemeClr val="tx1"/>
              </a:solidFill>
              <a:effectLst/>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3B850FF-6169-4056-8077-06FFA93A5366}" type="slidenum">
              <a:rPr lang="en-US" smtClean="0"/>
              <a:t>19</a:t>
            </a:fld>
            <a:endParaRPr lang="en-US"/>
          </a:p>
        </p:txBody>
      </p:sp>
      <p:pic>
        <p:nvPicPr>
          <p:cNvPr id="11" name="Picture 10"/>
          <p:cNvPicPr/>
          <p:nvPr/>
        </p:nvPicPr>
        <p:blipFill>
          <a:blip r:embed="rId2"/>
          <a:stretch>
            <a:fillRect/>
          </a:stretch>
        </p:blipFill>
        <p:spPr>
          <a:xfrm>
            <a:off x="209460" y="2519265"/>
            <a:ext cx="5731510" cy="2425960"/>
          </a:xfrm>
          <a:prstGeom prst="rect">
            <a:avLst/>
          </a:prstGeom>
        </p:spPr>
      </p:pic>
      <p:pic>
        <p:nvPicPr>
          <p:cNvPr id="12" name="Picture 11"/>
          <p:cNvPicPr/>
          <p:nvPr/>
        </p:nvPicPr>
        <p:blipFill>
          <a:blip r:embed="rId3"/>
          <a:stretch>
            <a:fillRect/>
          </a:stretch>
        </p:blipFill>
        <p:spPr>
          <a:xfrm>
            <a:off x="6251030" y="1628606"/>
            <a:ext cx="5731510" cy="3944620"/>
          </a:xfrm>
          <a:prstGeom prst="rect">
            <a:avLst/>
          </a:prstGeom>
        </p:spPr>
      </p:pic>
    </p:spTree>
    <p:extLst>
      <p:ext uri="{BB962C8B-B14F-4D97-AF65-F5344CB8AC3E}">
        <p14:creationId xmlns:p14="http://schemas.microsoft.com/office/powerpoint/2010/main" val="2429718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96374-EF3E-49F9-9124-DA6705E44C7F}"/>
              </a:ext>
            </a:extLst>
          </p:cNvPr>
          <p:cNvSpPr>
            <a:spLocks noGrp="1"/>
          </p:cNvSpPr>
          <p:nvPr>
            <p:ph type="title"/>
          </p:nvPr>
        </p:nvSpPr>
        <p:spPr/>
        <p:txBody>
          <a:bodyPr>
            <a:normAutofit/>
          </a:bodyPr>
          <a:lstStyle/>
          <a:p>
            <a:r>
              <a:rPr lang="en-IN" sz="4400" dirty="0">
                <a:solidFill>
                  <a:schemeClr val="tx1"/>
                </a:solidFill>
                <a:effectLst/>
                <a:latin typeface="Arial" panose="020B0604020202020204" pitchFamily="34" charset="0"/>
                <a:cs typeface="Arial" panose="020B0604020202020204" pitchFamily="34" charset="0"/>
              </a:rPr>
              <a:t>BUSINESS PROBLEM FRAMING</a:t>
            </a:r>
            <a:endParaRPr lang="en-US" sz="4400" dirty="0">
              <a:solidFill>
                <a:schemeClr val="tx1"/>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3C248A7-C68C-4C5D-9A8F-96DB900E1245}"/>
              </a:ext>
            </a:extLst>
          </p:cNvPr>
          <p:cNvSpPr>
            <a:spLocks noGrp="1"/>
          </p:cNvSpPr>
          <p:nvPr>
            <p:ph idx="1"/>
          </p:nvPr>
        </p:nvSpPr>
        <p:spPr>
          <a:xfrm>
            <a:off x="1104293" y="1447800"/>
            <a:ext cx="8946541" cy="4195481"/>
          </a:xfrm>
        </p:spPr>
        <p:txBody>
          <a:bodyPr>
            <a:noAutofit/>
          </a:bodyPr>
          <a:lstStyle/>
          <a:p>
            <a:pPr lvl="0"/>
            <a:r>
              <a:rPr lang="en-IN" dirty="0">
                <a:latin typeface="Arial" panose="020B0604020202020204" pitchFamily="34" charset="0"/>
                <a:cs typeface="Arial" panose="020B0604020202020204" pitchFamily="34"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lang="en-US"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Online hate, described as abusive language, aggression, cyberbullying, hatefulness and many others has been identified as a major threat on online social media platforms. Social media platforms are the most prominent grounds for such toxic behaviour.   </a:t>
            </a:r>
            <a:endParaRPr lang="en-US"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There has been a remarkable increase in the cases of cyberbullying and trolls on various social media platforms. Many celebrities and influences are facing backlashes from people and have to come across hateful and</a:t>
            </a:r>
            <a:endParaRPr lang="en-IN" dirty="0">
              <a:effectLst/>
              <a:latin typeface="Arial" panose="020B0604020202020204" pitchFamily="34" charset="0"/>
              <a:ea typeface="Calibri" panose="020F050202020403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73B850FF-6169-4056-8077-06FFA93A5366}" type="slidenum">
              <a:rPr lang="en-US" smtClean="0"/>
              <a:t>2</a:t>
            </a:fld>
            <a:endParaRPr lang="en-US"/>
          </a:p>
        </p:txBody>
      </p:sp>
    </p:spTree>
    <p:extLst>
      <p:ext uri="{BB962C8B-B14F-4D97-AF65-F5344CB8AC3E}">
        <p14:creationId xmlns:p14="http://schemas.microsoft.com/office/powerpoint/2010/main" val="1768427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a:solidFill>
                  <a:schemeClr val="tx1"/>
                </a:solidFill>
                <a:effectLst/>
                <a:latin typeface="Arial" panose="020B0604020202020204" pitchFamily="34" charset="0"/>
                <a:cs typeface="Arial" panose="020B0604020202020204" pitchFamily="34" charset="0"/>
              </a:rPr>
              <a:t>MODEL OUTPUT</a:t>
            </a:r>
            <a:endParaRPr lang="en-IN" sz="4400" dirty="0">
              <a:solidFill>
                <a:schemeClr val="tx1"/>
              </a:solidFill>
              <a:effectLst/>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3B850FF-6169-4056-8077-06FFA93A5366}" type="slidenum">
              <a:rPr lang="en-US" smtClean="0"/>
              <a:t>20</a:t>
            </a:fld>
            <a:endParaRPr lang="en-US"/>
          </a:p>
        </p:txBody>
      </p:sp>
      <p:pic>
        <p:nvPicPr>
          <p:cNvPr id="8" name="Picture 7"/>
          <p:cNvPicPr/>
          <p:nvPr/>
        </p:nvPicPr>
        <p:blipFill>
          <a:blip r:embed="rId2"/>
          <a:stretch>
            <a:fillRect/>
          </a:stretch>
        </p:blipFill>
        <p:spPr>
          <a:xfrm>
            <a:off x="246236" y="2361267"/>
            <a:ext cx="5318760" cy="3992880"/>
          </a:xfrm>
          <a:prstGeom prst="rect">
            <a:avLst/>
          </a:prstGeom>
        </p:spPr>
      </p:pic>
      <p:pic>
        <p:nvPicPr>
          <p:cNvPr id="9" name="Picture 8"/>
          <p:cNvPicPr/>
          <p:nvPr/>
        </p:nvPicPr>
        <p:blipFill>
          <a:blip r:embed="rId3"/>
          <a:stretch>
            <a:fillRect/>
          </a:stretch>
        </p:blipFill>
        <p:spPr>
          <a:xfrm>
            <a:off x="5986520" y="3285329"/>
            <a:ext cx="5731510" cy="2406650"/>
          </a:xfrm>
          <a:prstGeom prst="rect">
            <a:avLst/>
          </a:prstGeom>
        </p:spPr>
      </p:pic>
    </p:spTree>
    <p:extLst>
      <p:ext uri="{BB962C8B-B14F-4D97-AF65-F5344CB8AC3E}">
        <p14:creationId xmlns:p14="http://schemas.microsoft.com/office/powerpoint/2010/main" val="1198293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a:solidFill>
                  <a:schemeClr val="tx1"/>
                </a:solidFill>
                <a:effectLst/>
                <a:latin typeface="Arial" panose="020B0604020202020204" pitchFamily="34" charset="0"/>
                <a:cs typeface="Arial" panose="020B0604020202020204" pitchFamily="34" charset="0"/>
              </a:rPr>
              <a:t>MODEL OUTPUT</a:t>
            </a:r>
            <a:endParaRPr lang="en-IN" sz="4400" dirty="0">
              <a:solidFill>
                <a:schemeClr val="tx1"/>
              </a:solidFill>
              <a:effectLst/>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3B850FF-6169-4056-8077-06FFA93A5366}" type="slidenum">
              <a:rPr lang="en-US" smtClean="0"/>
              <a:t>21</a:t>
            </a:fld>
            <a:endParaRPr lang="en-US"/>
          </a:p>
        </p:txBody>
      </p:sp>
      <p:pic>
        <p:nvPicPr>
          <p:cNvPr id="11" name="Picture 10"/>
          <p:cNvPicPr/>
          <p:nvPr/>
        </p:nvPicPr>
        <p:blipFill>
          <a:blip r:embed="rId2"/>
          <a:stretch>
            <a:fillRect/>
          </a:stretch>
        </p:blipFill>
        <p:spPr>
          <a:xfrm>
            <a:off x="282031" y="1940767"/>
            <a:ext cx="5325110" cy="4515652"/>
          </a:xfrm>
          <a:prstGeom prst="rect">
            <a:avLst/>
          </a:prstGeom>
        </p:spPr>
      </p:pic>
      <p:pic>
        <p:nvPicPr>
          <p:cNvPr id="12" name="Picture 11"/>
          <p:cNvPicPr/>
          <p:nvPr/>
        </p:nvPicPr>
        <p:blipFill>
          <a:blip r:embed="rId3"/>
          <a:stretch>
            <a:fillRect/>
          </a:stretch>
        </p:blipFill>
        <p:spPr>
          <a:xfrm>
            <a:off x="6096000" y="2862002"/>
            <a:ext cx="5731510" cy="2268855"/>
          </a:xfrm>
          <a:prstGeom prst="rect">
            <a:avLst/>
          </a:prstGeom>
        </p:spPr>
      </p:pic>
    </p:spTree>
    <p:extLst>
      <p:ext uri="{BB962C8B-B14F-4D97-AF65-F5344CB8AC3E}">
        <p14:creationId xmlns:p14="http://schemas.microsoft.com/office/powerpoint/2010/main" val="2435375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a:solidFill>
                  <a:schemeClr val="tx1"/>
                </a:solidFill>
                <a:effectLst/>
                <a:latin typeface="Arial" panose="020B0604020202020204" pitchFamily="34" charset="0"/>
                <a:cs typeface="Arial" panose="020B0604020202020204" pitchFamily="34" charset="0"/>
              </a:rPr>
              <a:t>MODEL OUTPUT</a:t>
            </a:r>
            <a:endParaRPr lang="en-IN" sz="4400" dirty="0">
              <a:solidFill>
                <a:schemeClr val="tx1"/>
              </a:solidFill>
              <a:effectLst/>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3B850FF-6169-4056-8077-06FFA93A5366}" type="slidenum">
              <a:rPr lang="en-US" smtClean="0"/>
              <a:t>22</a:t>
            </a:fld>
            <a:endParaRPr lang="en-US"/>
          </a:p>
        </p:txBody>
      </p:sp>
      <p:pic>
        <p:nvPicPr>
          <p:cNvPr id="7" name="Picture 6"/>
          <p:cNvPicPr/>
          <p:nvPr/>
        </p:nvPicPr>
        <p:blipFill>
          <a:blip r:embed="rId2"/>
          <a:stretch>
            <a:fillRect/>
          </a:stretch>
        </p:blipFill>
        <p:spPr>
          <a:xfrm>
            <a:off x="133648" y="1950098"/>
            <a:ext cx="5410200" cy="4394718"/>
          </a:xfrm>
          <a:prstGeom prst="rect">
            <a:avLst/>
          </a:prstGeom>
        </p:spPr>
      </p:pic>
      <p:pic>
        <p:nvPicPr>
          <p:cNvPr id="8" name="Picture 7"/>
          <p:cNvPicPr/>
          <p:nvPr/>
        </p:nvPicPr>
        <p:blipFill>
          <a:blip r:embed="rId3"/>
          <a:stretch>
            <a:fillRect/>
          </a:stretch>
        </p:blipFill>
        <p:spPr>
          <a:xfrm>
            <a:off x="5965372" y="2921265"/>
            <a:ext cx="5731510" cy="2386330"/>
          </a:xfrm>
          <a:prstGeom prst="rect">
            <a:avLst/>
          </a:prstGeom>
        </p:spPr>
      </p:pic>
    </p:spTree>
    <p:extLst>
      <p:ext uri="{BB962C8B-B14F-4D97-AF65-F5344CB8AC3E}">
        <p14:creationId xmlns:p14="http://schemas.microsoft.com/office/powerpoint/2010/main" val="2687646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a:solidFill>
                  <a:schemeClr val="tx1"/>
                </a:solidFill>
                <a:effectLst/>
                <a:latin typeface="Arial" panose="020B0604020202020204" pitchFamily="34" charset="0"/>
                <a:cs typeface="Arial" panose="020B0604020202020204" pitchFamily="34" charset="0"/>
              </a:rPr>
              <a:t>MODEL OUTPUT</a:t>
            </a:r>
            <a:endParaRPr lang="en-IN" sz="4400" dirty="0">
              <a:solidFill>
                <a:schemeClr val="tx1"/>
              </a:solidFill>
              <a:effectLst/>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3B850FF-6169-4056-8077-06FFA93A5366}" type="slidenum">
              <a:rPr lang="en-US" smtClean="0"/>
              <a:t>23</a:t>
            </a:fld>
            <a:endParaRPr lang="en-US"/>
          </a:p>
        </p:txBody>
      </p:sp>
      <p:pic>
        <p:nvPicPr>
          <p:cNvPr id="7" name="Picture 6"/>
          <p:cNvPicPr/>
          <p:nvPr/>
        </p:nvPicPr>
        <p:blipFill>
          <a:blip r:embed="rId2"/>
          <a:stretch>
            <a:fillRect/>
          </a:stretch>
        </p:blipFill>
        <p:spPr>
          <a:xfrm>
            <a:off x="250194" y="1832996"/>
            <a:ext cx="5318760" cy="4301804"/>
          </a:xfrm>
          <a:prstGeom prst="rect">
            <a:avLst/>
          </a:prstGeom>
        </p:spPr>
      </p:pic>
      <p:pic>
        <p:nvPicPr>
          <p:cNvPr id="8" name="Picture 7"/>
          <p:cNvPicPr/>
          <p:nvPr/>
        </p:nvPicPr>
        <p:blipFill>
          <a:blip r:embed="rId3"/>
          <a:stretch>
            <a:fillRect/>
          </a:stretch>
        </p:blipFill>
        <p:spPr>
          <a:xfrm>
            <a:off x="5932871" y="2796597"/>
            <a:ext cx="5731510" cy="2334260"/>
          </a:xfrm>
          <a:prstGeom prst="rect">
            <a:avLst/>
          </a:prstGeom>
        </p:spPr>
      </p:pic>
    </p:spTree>
    <p:extLst>
      <p:ext uri="{BB962C8B-B14F-4D97-AF65-F5344CB8AC3E}">
        <p14:creationId xmlns:p14="http://schemas.microsoft.com/office/powerpoint/2010/main" val="3525584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a:solidFill>
                  <a:schemeClr val="tx1"/>
                </a:solidFill>
                <a:effectLst/>
                <a:latin typeface="Arial" panose="020B0604020202020204" pitchFamily="34" charset="0"/>
                <a:cs typeface="Arial" panose="020B0604020202020204" pitchFamily="34" charset="0"/>
              </a:rPr>
              <a:t>MODEL OUTPUT</a:t>
            </a:r>
            <a:endParaRPr lang="en-IN" sz="4400" dirty="0">
              <a:solidFill>
                <a:schemeClr val="tx1"/>
              </a:solidFill>
              <a:effectLst/>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3B850FF-6169-4056-8077-06FFA93A5366}" type="slidenum">
              <a:rPr lang="en-US" smtClean="0"/>
              <a:t>24</a:t>
            </a:fld>
            <a:endParaRPr lang="en-US"/>
          </a:p>
        </p:txBody>
      </p:sp>
      <p:pic>
        <p:nvPicPr>
          <p:cNvPr id="7" name="Picture 6"/>
          <p:cNvPicPr/>
          <p:nvPr/>
        </p:nvPicPr>
        <p:blipFill>
          <a:blip r:embed="rId2"/>
          <a:stretch>
            <a:fillRect/>
          </a:stretch>
        </p:blipFill>
        <p:spPr>
          <a:xfrm>
            <a:off x="249128" y="2098989"/>
            <a:ext cx="5501640" cy="3977640"/>
          </a:xfrm>
          <a:prstGeom prst="rect">
            <a:avLst/>
          </a:prstGeom>
        </p:spPr>
      </p:pic>
      <p:pic>
        <p:nvPicPr>
          <p:cNvPr id="8" name="Picture 7"/>
          <p:cNvPicPr/>
          <p:nvPr/>
        </p:nvPicPr>
        <p:blipFill>
          <a:blip r:embed="rId3"/>
          <a:stretch>
            <a:fillRect/>
          </a:stretch>
        </p:blipFill>
        <p:spPr>
          <a:xfrm>
            <a:off x="6096000" y="2886706"/>
            <a:ext cx="5731510" cy="2402205"/>
          </a:xfrm>
          <a:prstGeom prst="rect">
            <a:avLst/>
          </a:prstGeom>
        </p:spPr>
      </p:pic>
    </p:spTree>
    <p:extLst>
      <p:ext uri="{BB962C8B-B14F-4D97-AF65-F5344CB8AC3E}">
        <p14:creationId xmlns:p14="http://schemas.microsoft.com/office/powerpoint/2010/main" val="194555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a:solidFill>
                  <a:schemeClr val="tx1"/>
                </a:solidFill>
                <a:effectLst/>
                <a:latin typeface="Arial" panose="020B0604020202020204" pitchFamily="34" charset="0"/>
                <a:cs typeface="Arial" panose="020B0604020202020204" pitchFamily="34" charset="0"/>
              </a:rPr>
              <a:t>MODEL OUTPUT</a:t>
            </a:r>
            <a:endParaRPr lang="en-IN" sz="4400" dirty="0">
              <a:solidFill>
                <a:schemeClr val="tx1"/>
              </a:solidFill>
              <a:effectLst/>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3B850FF-6169-4056-8077-06FFA93A5366}" type="slidenum">
              <a:rPr lang="en-US" smtClean="0"/>
              <a:t>25</a:t>
            </a:fld>
            <a:endParaRPr lang="en-US"/>
          </a:p>
        </p:txBody>
      </p:sp>
      <p:pic>
        <p:nvPicPr>
          <p:cNvPr id="7" name="Picture 6"/>
          <p:cNvPicPr/>
          <p:nvPr/>
        </p:nvPicPr>
        <p:blipFill>
          <a:blip r:embed="rId2"/>
          <a:stretch>
            <a:fillRect/>
          </a:stretch>
        </p:blipFill>
        <p:spPr>
          <a:xfrm>
            <a:off x="133648" y="1940397"/>
            <a:ext cx="5623560" cy="4516022"/>
          </a:xfrm>
          <a:prstGeom prst="rect">
            <a:avLst/>
          </a:prstGeom>
        </p:spPr>
      </p:pic>
      <p:pic>
        <p:nvPicPr>
          <p:cNvPr id="8" name="Picture 7"/>
          <p:cNvPicPr/>
          <p:nvPr/>
        </p:nvPicPr>
        <p:blipFill>
          <a:blip r:embed="rId3"/>
          <a:stretch>
            <a:fillRect/>
          </a:stretch>
        </p:blipFill>
        <p:spPr>
          <a:xfrm>
            <a:off x="6096000" y="3195735"/>
            <a:ext cx="5731510" cy="2456815"/>
          </a:xfrm>
          <a:prstGeom prst="rect">
            <a:avLst/>
          </a:prstGeom>
        </p:spPr>
      </p:pic>
    </p:spTree>
    <p:extLst>
      <p:ext uri="{BB962C8B-B14F-4D97-AF65-F5344CB8AC3E}">
        <p14:creationId xmlns:p14="http://schemas.microsoft.com/office/powerpoint/2010/main" val="538837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a:solidFill>
                  <a:schemeClr val="tx1"/>
                </a:solidFill>
                <a:effectLst/>
                <a:latin typeface="Arial" panose="020B0604020202020204" pitchFamily="34" charset="0"/>
                <a:cs typeface="Arial" panose="020B0604020202020204" pitchFamily="34" charset="0"/>
              </a:rPr>
              <a:t>MODEL SCORE SUMMARY</a:t>
            </a:r>
            <a:endParaRPr lang="en-IN" sz="4400" dirty="0">
              <a:solidFill>
                <a:schemeClr val="tx1"/>
              </a:solidFill>
              <a:effectLst/>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3B850FF-6169-4056-8077-06FFA93A5366}" type="slidenum">
              <a:rPr lang="en-US" smtClean="0"/>
              <a:t>26</a:t>
            </a:fld>
            <a:endParaRPr lang="en-US"/>
          </a:p>
        </p:txBody>
      </p:sp>
      <p:pic>
        <p:nvPicPr>
          <p:cNvPr id="9" name="Picture 8"/>
          <p:cNvPicPr/>
          <p:nvPr/>
        </p:nvPicPr>
        <p:blipFill>
          <a:blip r:embed="rId2"/>
          <a:stretch>
            <a:fillRect/>
          </a:stretch>
        </p:blipFill>
        <p:spPr>
          <a:xfrm>
            <a:off x="936171" y="1727144"/>
            <a:ext cx="10319657" cy="2776326"/>
          </a:xfrm>
          <a:prstGeom prst="rect">
            <a:avLst/>
          </a:prstGeom>
        </p:spPr>
      </p:pic>
      <p:pic>
        <p:nvPicPr>
          <p:cNvPr id="5" name="Picture 4">
            <a:extLst>
              <a:ext uri="{FF2B5EF4-FFF2-40B4-BE49-F238E27FC236}">
                <a16:creationId xmlns:a16="http://schemas.microsoft.com/office/drawing/2014/main" id="{278D8C71-20B9-41E4-8D2E-956568CE03E6}"/>
              </a:ext>
            </a:extLst>
          </p:cNvPr>
          <p:cNvPicPr/>
          <p:nvPr/>
        </p:nvPicPr>
        <p:blipFill>
          <a:blip r:embed="rId3"/>
          <a:stretch>
            <a:fillRect/>
          </a:stretch>
        </p:blipFill>
        <p:spPr>
          <a:xfrm>
            <a:off x="1912296" y="4980711"/>
            <a:ext cx="9081498" cy="1196156"/>
          </a:xfrm>
          <a:prstGeom prst="rect">
            <a:avLst/>
          </a:prstGeom>
        </p:spPr>
      </p:pic>
    </p:spTree>
    <p:extLst>
      <p:ext uri="{BB962C8B-B14F-4D97-AF65-F5344CB8AC3E}">
        <p14:creationId xmlns:p14="http://schemas.microsoft.com/office/powerpoint/2010/main" val="1856066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a:solidFill>
                  <a:schemeClr val="tx1"/>
                </a:solidFill>
                <a:effectLst/>
                <a:latin typeface="Arial" panose="020B0604020202020204" pitchFamily="34" charset="0"/>
                <a:cs typeface="Arial" panose="020B0604020202020204" pitchFamily="34" charset="0"/>
              </a:rPr>
              <a:t>FINAL MODEL</a:t>
            </a:r>
            <a:endParaRPr lang="en-IN" sz="4400" dirty="0">
              <a:solidFill>
                <a:schemeClr val="tx1"/>
              </a:solidFill>
              <a:effectLst/>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3B850FF-6169-4056-8077-06FFA93A5366}" type="slidenum">
              <a:rPr lang="en-US" smtClean="0"/>
              <a:t>27</a:t>
            </a:fld>
            <a:endParaRPr lang="en-US"/>
          </a:p>
        </p:txBody>
      </p:sp>
      <p:pic>
        <p:nvPicPr>
          <p:cNvPr id="7" name="Picture 6"/>
          <p:cNvPicPr/>
          <p:nvPr/>
        </p:nvPicPr>
        <p:blipFill>
          <a:blip r:embed="rId2"/>
          <a:stretch>
            <a:fillRect/>
          </a:stretch>
        </p:blipFill>
        <p:spPr>
          <a:xfrm>
            <a:off x="942392" y="2332653"/>
            <a:ext cx="9410148" cy="3781485"/>
          </a:xfrm>
          <a:prstGeom prst="rect">
            <a:avLst/>
          </a:prstGeom>
        </p:spPr>
      </p:pic>
    </p:spTree>
    <p:extLst>
      <p:ext uri="{BB962C8B-B14F-4D97-AF65-F5344CB8AC3E}">
        <p14:creationId xmlns:p14="http://schemas.microsoft.com/office/powerpoint/2010/main" val="3929401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a:solidFill>
                  <a:schemeClr val="tx1"/>
                </a:solidFill>
                <a:effectLst/>
                <a:latin typeface="Arial" panose="020B0604020202020204" pitchFamily="34" charset="0"/>
                <a:cs typeface="Arial" panose="020B0604020202020204" pitchFamily="34" charset="0"/>
              </a:rPr>
              <a:t>FINAL MODEL</a:t>
            </a:r>
            <a:endParaRPr lang="en-IN" sz="4400" dirty="0">
              <a:solidFill>
                <a:schemeClr val="tx1"/>
              </a:solidFill>
              <a:effectLst/>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3B850FF-6169-4056-8077-06FFA93A5366}" type="slidenum">
              <a:rPr lang="en-US" smtClean="0"/>
              <a:t>28</a:t>
            </a:fld>
            <a:endParaRPr lang="en-US"/>
          </a:p>
        </p:txBody>
      </p:sp>
      <p:pic>
        <p:nvPicPr>
          <p:cNvPr id="8" name="Picture 7"/>
          <p:cNvPicPr/>
          <p:nvPr/>
        </p:nvPicPr>
        <p:blipFill>
          <a:blip r:embed="rId2"/>
          <a:stretch>
            <a:fillRect/>
          </a:stretch>
        </p:blipFill>
        <p:spPr>
          <a:xfrm>
            <a:off x="249069" y="2058205"/>
            <a:ext cx="5731510" cy="4515485"/>
          </a:xfrm>
          <a:prstGeom prst="rect">
            <a:avLst/>
          </a:prstGeom>
        </p:spPr>
      </p:pic>
      <p:pic>
        <p:nvPicPr>
          <p:cNvPr id="9" name="Picture 8"/>
          <p:cNvPicPr/>
          <p:nvPr/>
        </p:nvPicPr>
        <p:blipFill>
          <a:blip r:embed="rId3"/>
          <a:stretch>
            <a:fillRect/>
          </a:stretch>
        </p:blipFill>
        <p:spPr>
          <a:xfrm>
            <a:off x="6258076" y="2058205"/>
            <a:ext cx="5731510" cy="4515485"/>
          </a:xfrm>
          <a:prstGeom prst="rect">
            <a:avLst/>
          </a:prstGeom>
        </p:spPr>
      </p:pic>
    </p:spTree>
    <p:extLst>
      <p:ext uri="{BB962C8B-B14F-4D97-AF65-F5344CB8AC3E}">
        <p14:creationId xmlns:p14="http://schemas.microsoft.com/office/powerpoint/2010/main" val="3420760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a:solidFill>
                  <a:schemeClr val="tx1"/>
                </a:solidFill>
                <a:effectLst/>
                <a:latin typeface="Arial" panose="020B0604020202020204" pitchFamily="34" charset="0"/>
                <a:cs typeface="Arial" panose="020B0604020202020204" pitchFamily="34" charset="0"/>
              </a:rPr>
              <a:t>FINAL MODEL</a:t>
            </a:r>
            <a:endParaRPr lang="en-IN" sz="4400" dirty="0">
              <a:solidFill>
                <a:schemeClr val="tx1"/>
              </a:solidFill>
              <a:effectLst/>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3B850FF-6169-4056-8077-06FFA93A5366}" type="slidenum">
              <a:rPr lang="en-US" smtClean="0"/>
              <a:t>29</a:t>
            </a:fld>
            <a:endParaRPr lang="en-US"/>
          </a:p>
        </p:txBody>
      </p:sp>
      <p:pic>
        <p:nvPicPr>
          <p:cNvPr id="8" name="Picture 7"/>
          <p:cNvPicPr/>
          <p:nvPr/>
        </p:nvPicPr>
        <p:blipFill>
          <a:blip r:embed="rId2"/>
          <a:stretch>
            <a:fillRect/>
          </a:stretch>
        </p:blipFill>
        <p:spPr>
          <a:xfrm>
            <a:off x="1595535" y="1951400"/>
            <a:ext cx="7366220" cy="4261485"/>
          </a:xfrm>
          <a:prstGeom prst="rect">
            <a:avLst/>
          </a:prstGeom>
        </p:spPr>
      </p:pic>
    </p:spTree>
    <p:extLst>
      <p:ext uri="{BB962C8B-B14F-4D97-AF65-F5344CB8AC3E}">
        <p14:creationId xmlns:p14="http://schemas.microsoft.com/office/powerpoint/2010/main" val="4183317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96374-EF3E-49F9-9124-DA6705E44C7F}"/>
              </a:ext>
            </a:extLst>
          </p:cNvPr>
          <p:cNvSpPr>
            <a:spLocks noGrp="1"/>
          </p:cNvSpPr>
          <p:nvPr>
            <p:ph type="title"/>
          </p:nvPr>
        </p:nvSpPr>
        <p:spPr/>
        <p:txBody>
          <a:bodyPr>
            <a:normAutofit/>
          </a:bodyPr>
          <a:lstStyle/>
          <a:p>
            <a:r>
              <a:rPr lang="en-IN" sz="4400" dirty="0">
                <a:solidFill>
                  <a:schemeClr val="tx1"/>
                </a:solidFill>
                <a:effectLst/>
                <a:latin typeface="Arial" panose="020B0604020202020204" pitchFamily="34" charset="0"/>
                <a:cs typeface="Arial" panose="020B0604020202020204" pitchFamily="34" charset="0"/>
              </a:rPr>
              <a:t>BUSINESS PROBLEM FRAMING</a:t>
            </a:r>
            <a:endParaRPr lang="en-US" sz="4400" dirty="0">
              <a:solidFill>
                <a:schemeClr val="tx1"/>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3C248A7-C68C-4C5D-9A8F-96DB900E1245}"/>
              </a:ext>
            </a:extLst>
          </p:cNvPr>
          <p:cNvSpPr>
            <a:spLocks noGrp="1"/>
          </p:cNvSpPr>
          <p:nvPr>
            <p:ph idx="1"/>
          </p:nvPr>
        </p:nvSpPr>
        <p:spPr>
          <a:xfrm>
            <a:off x="609600" y="1350700"/>
            <a:ext cx="10972800" cy="4525963"/>
          </a:xfrm>
        </p:spPr>
        <p:txBody>
          <a:bodyPr>
            <a:noAutofit/>
          </a:bodyPr>
          <a:lstStyle/>
          <a:p>
            <a:pPr marL="109728" indent="0">
              <a:buNone/>
            </a:pPr>
            <a:r>
              <a:rPr lang="en-IN" dirty="0">
                <a:latin typeface="Arial" panose="020B0604020202020204" pitchFamily="34" charset="0"/>
                <a:cs typeface="Arial" panose="020B0604020202020204" pitchFamily="34" charset="0"/>
              </a:rPr>
              <a:t>   offensive comments. This can take a toll on anyone and affect them mentally   </a:t>
            </a:r>
          </a:p>
          <a:p>
            <a:pPr marL="109728" indent="0">
              <a:buNone/>
            </a:pPr>
            <a:r>
              <a:rPr lang="en-IN" dirty="0">
                <a:latin typeface="Arial" panose="020B0604020202020204" pitchFamily="34" charset="0"/>
                <a:cs typeface="Arial" panose="020B0604020202020204" pitchFamily="34" charset="0"/>
              </a:rPr>
              <a:t>   leading to depression, mental illness, self-hatred and suicidal thoughts.</a:t>
            </a:r>
            <a:endParaRPr lang="en-US"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a:t>
            </a:r>
            <a:r>
              <a:rPr lang="en-IN" dirty="0" err="1">
                <a:latin typeface="Arial" panose="020B0604020202020204" pitchFamily="34" charset="0"/>
                <a:cs typeface="Arial" panose="020B0604020202020204" pitchFamily="34" charset="0"/>
              </a:rPr>
              <a:t>unoffensive</a:t>
            </a:r>
            <a:r>
              <a:rPr lang="en-IN" dirty="0">
                <a:latin typeface="Arial" panose="020B0604020202020204" pitchFamily="34" charset="0"/>
                <a:cs typeface="Arial" panose="020B0604020202020204" pitchFamily="34" charset="0"/>
              </a:rPr>
              <a:t>, but “u are an idiot” is clearly offensive.</a:t>
            </a:r>
            <a:endParaRPr lang="en-US"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Our goal is to build a prototype of online hate and abuse comment classifier which can used to classify hate and offensive comments so that it can be controlled and restricted from spreading hatred and cyberbullying.</a:t>
            </a:r>
            <a:endParaRPr lang="en-IN" dirty="0">
              <a:effectLst/>
              <a:latin typeface="Arial" panose="020B0604020202020204" pitchFamily="34" charset="0"/>
              <a:ea typeface="Calibri" panose="020F050202020403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73B850FF-6169-4056-8077-06FFA93A5366}" type="slidenum">
              <a:rPr lang="en-US" smtClean="0"/>
              <a:t>3</a:t>
            </a:fld>
            <a:endParaRPr lang="en-US"/>
          </a:p>
        </p:txBody>
      </p:sp>
    </p:spTree>
    <p:extLst>
      <p:ext uri="{BB962C8B-B14F-4D97-AF65-F5344CB8AC3E}">
        <p14:creationId xmlns:p14="http://schemas.microsoft.com/office/powerpoint/2010/main" val="2695156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a:solidFill>
                  <a:schemeClr val="tx1"/>
                </a:solidFill>
                <a:effectLst/>
                <a:latin typeface="Arial" panose="020B0604020202020204" pitchFamily="34" charset="0"/>
                <a:cs typeface="Arial" panose="020B0604020202020204" pitchFamily="34" charset="0"/>
              </a:rPr>
              <a:t>PREDICTED VALUES</a:t>
            </a:r>
            <a:endParaRPr lang="en-IN" sz="4400" dirty="0">
              <a:solidFill>
                <a:schemeClr val="tx1"/>
              </a:solidFill>
              <a:effectLst/>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lstStyle/>
          <a:p>
            <a:fld id="{73B850FF-6169-4056-8077-06FFA93A5366}" type="slidenum">
              <a:rPr lang="en-US" smtClean="0"/>
              <a:t>30</a:t>
            </a:fld>
            <a:endParaRPr lang="en-US"/>
          </a:p>
        </p:txBody>
      </p:sp>
      <p:pic>
        <p:nvPicPr>
          <p:cNvPr id="8" name="Picture 7"/>
          <p:cNvPicPr/>
          <p:nvPr/>
        </p:nvPicPr>
        <p:blipFill>
          <a:blip r:embed="rId2"/>
          <a:stretch>
            <a:fillRect/>
          </a:stretch>
        </p:blipFill>
        <p:spPr>
          <a:xfrm>
            <a:off x="133648" y="2817845"/>
            <a:ext cx="5731510" cy="2757835"/>
          </a:xfrm>
          <a:prstGeom prst="rect">
            <a:avLst/>
          </a:prstGeom>
        </p:spPr>
      </p:pic>
      <p:pic>
        <p:nvPicPr>
          <p:cNvPr id="9" name="Picture 8"/>
          <p:cNvPicPr/>
          <p:nvPr/>
        </p:nvPicPr>
        <p:blipFill>
          <a:blip r:embed="rId3"/>
          <a:stretch>
            <a:fillRect/>
          </a:stretch>
        </p:blipFill>
        <p:spPr>
          <a:xfrm>
            <a:off x="6218039" y="1550406"/>
            <a:ext cx="5731510" cy="5011866"/>
          </a:xfrm>
          <a:prstGeom prst="rect">
            <a:avLst/>
          </a:prstGeom>
        </p:spPr>
      </p:pic>
    </p:spTree>
    <p:extLst>
      <p:ext uri="{BB962C8B-B14F-4D97-AF65-F5344CB8AC3E}">
        <p14:creationId xmlns:p14="http://schemas.microsoft.com/office/powerpoint/2010/main" val="37844548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a:solidFill>
                  <a:schemeClr val="tx1"/>
                </a:solidFill>
                <a:effectLst/>
                <a:latin typeface="Arial" panose="020B0604020202020204" pitchFamily="34" charset="0"/>
                <a:cs typeface="Arial" panose="020B0604020202020204" pitchFamily="34" charset="0"/>
              </a:rPr>
              <a:t>PREDICTED VALUES</a:t>
            </a:r>
            <a:endParaRPr lang="en-IN" sz="4400" dirty="0">
              <a:solidFill>
                <a:schemeClr val="tx1"/>
              </a:solidFill>
              <a:effectLst/>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3B850FF-6169-4056-8077-06FFA93A5366}" type="slidenum">
              <a:rPr lang="en-US" smtClean="0"/>
              <a:t>31</a:t>
            </a:fld>
            <a:endParaRPr lang="en-US"/>
          </a:p>
        </p:txBody>
      </p:sp>
      <p:pic>
        <p:nvPicPr>
          <p:cNvPr id="10" name="Picture 9"/>
          <p:cNvPicPr/>
          <p:nvPr/>
        </p:nvPicPr>
        <p:blipFill>
          <a:blip r:embed="rId2"/>
          <a:stretch>
            <a:fillRect/>
          </a:stretch>
        </p:blipFill>
        <p:spPr>
          <a:xfrm>
            <a:off x="202461" y="1447800"/>
            <a:ext cx="5731510" cy="5336449"/>
          </a:xfrm>
          <a:prstGeom prst="rect">
            <a:avLst/>
          </a:prstGeom>
        </p:spPr>
      </p:pic>
      <p:pic>
        <p:nvPicPr>
          <p:cNvPr id="11" name="Picture 10"/>
          <p:cNvPicPr/>
          <p:nvPr/>
        </p:nvPicPr>
        <p:blipFill>
          <a:blip r:embed="rId3"/>
          <a:stretch>
            <a:fillRect/>
          </a:stretch>
        </p:blipFill>
        <p:spPr>
          <a:xfrm>
            <a:off x="6258031" y="3247053"/>
            <a:ext cx="5731510" cy="2060542"/>
          </a:xfrm>
          <a:prstGeom prst="rect">
            <a:avLst/>
          </a:prstGeom>
        </p:spPr>
      </p:pic>
    </p:spTree>
    <p:extLst>
      <p:ext uri="{BB962C8B-B14F-4D97-AF65-F5344CB8AC3E}">
        <p14:creationId xmlns:p14="http://schemas.microsoft.com/office/powerpoint/2010/main" val="3919327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0BE5F-D4B1-4BBA-B071-1E8C573D3E35}"/>
              </a:ext>
            </a:extLst>
          </p:cNvPr>
          <p:cNvSpPr>
            <a:spLocks noGrp="1"/>
          </p:cNvSpPr>
          <p:nvPr>
            <p:ph type="title"/>
          </p:nvPr>
        </p:nvSpPr>
        <p:spPr/>
        <p:txBody>
          <a:bodyPr>
            <a:normAutofit/>
          </a:bodyPr>
          <a:lstStyle/>
          <a:p>
            <a:r>
              <a:rPr lang="en-US" sz="4400" dirty="0">
                <a:solidFill>
                  <a:schemeClr val="tx1"/>
                </a:solidFill>
                <a:effectLst/>
                <a:latin typeface="Arial" panose="020B0604020202020204" pitchFamily="34" charset="0"/>
                <a:cs typeface="Arial" panose="020B0604020202020204" pitchFamily="34" charset="0"/>
              </a:rPr>
              <a:t>CONCLUSION</a:t>
            </a:r>
            <a:endParaRPr lang="en-IN" sz="4400" dirty="0">
              <a:solidFill>
                <a:schemeClr val="tx1"/>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64939C5-42DD-44BB-B347-5D78C4D352DA}"/>
              </a:ext>
            </a:extLst>
          </p:cNvPr>
          <p:cNvSpPr>
            <a:spLocks noGrp="1"/>
          </p:cNvSpPr>
          <p:nvPr>
            <p:ph idx="1"/>
          </p:nvPr>
        </p:nvSpPr>
        <p:spPr/>
        <p:txBody>
          <a:bodyPr>
            <a:noAutofit/>
          </a:bodyPr>
          <a:lstStyle/>
          <a:p>
            <a:r>
              <a:rPr lang="en-US" dirty="0">
                <a:latin typeface="Arial" panose="020B0604020202020204" pitchFamily="34" charset="0"/>
                <a:cs typeface="Arial" panose="020B0604020202020204" pitchFamily="34" charset="0"/>
              </a:rPr>
              <a:t>Using a Random Forest Model, I have successfully predicted the comments given in the test data to be Negative vs Non-Negative (Positive and Neutral).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Limitations:</a:t>
            </a:r>
          </a:p>
          <a:p>
            <a:pPr marL="0" indent="0">
              <a:buNone/>
            </a:pPr>
            <a:r>
              <a:rPr lang="en-US" dirty="0">
                <a:latin typeface="Arial" panose="020B0604020202020204" pitchFamily="34" charset="0"/>
                <a:cs typeface="Arial" panose="020B0604020202020204" pitchFamily="34" charset="0"/>
              </a:rPr>
              <a:t>Some of the limitations can be:</a:t>
            </a: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model might not be able to understand sarcasm.</a:t>
            </a:r>
          </a:p>
          <a:p>
            <a:r>
              <a:rPr lang="en-US" dirty="0">
                <a:latin typeface="Arial" panose="020B0604020202020204" pitchFamily="34" charset="0"/>
                <a:cs typeface="Arial" panose="020B0604020202020204" pitchFamily="34" charset="0"/>
              </a:rPr>
              <a:t>Sometimes non-negative comments can be wrongly classified as negative ones, leading to loss of constructive feedback or comments</a:t>
            </a:r>
            <a:r>
              <a:rPr lang="en-US" sz="2800" dirty="0">
                <a:latin typeface="Arial" panose="020B0604020202020204" pitchFamily="34" charset="0"/>
                <a:cs typeface="Arial" panose="020B0604020202020204" pitchFamily="34" charset="0"/>
              </a:rPr>
              <a:t>.</a:t>
            </a:r>
            <a:endParaRPr lang="en-IN" sz="28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73B850FF-6169-4056-8077-06FFA93A5366}" type="slidenum">
              <a:rPr lang="en-US" smtClean="0"/>
              <a:t>32</a:t>
            </a:fld>
            <a:endParaRPr lang="en-US"/>
          </a:p>
        </p:txBody>
      </p:sp>
    </p:spTree>
    <p:extLst>
      <p:ext uri="{BB962C8B-B14F-4D97-AF65-F5344CB8AC3E}">
        <p14:creationId xmlns:p14="http://schemas.microsoft.com/office/powerpoint/2010/main" val="37944645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0BE5F-D4B1-4BBA-B071-1E8C573D3E35}"/>
              </a:ext>
            </a:extLst>
          </p:cNvPr>
          <p:cNvSpPr>
            <a:spLocks noGrp="1"/>
          </p:cNvSpPr>
          <p:nvPr>
            <p:ph type="title"/>
          </p:nvPr>
        </p:nvSpPr>
        <p:spPr>
          <a:xfrm>
            <a:off x="646111" y="443388"/>
            <a:ext cx="9404723" cy="1400530"/>
          </a:xfrm>
        </p:spPr>
        <p:txBody>
          <a:bodyPr>
            <a:normAutofit/>
          </a:bodyPr>
          <a:lstStyle/>
          <a:p>
            <a:r>
              <a:rPr lang="en-US" sz="4400" dirty="0">
                <a:solidFill>
                  <a:schemeClr val="tx1"/>
                </a:solidFill>
                <a:effectLst/>
                <a:latin typeface="Arial" panose="020B0604020202020204" pitchFamily="34" charset="0"/>
                <a:cs typeface="Arial" panose="020B0604020202020204" pitchFamily="34" charset="0"/>
              </a:rPr>
              <a:t>CONCLUSION</a:t>
            </a:r>
            <a:endParaRPr lang="en-IN" sz="4400" dirty="0">
              <a:solidFill>
                <a:schemeClr val="tx1"/>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64939C5-42DD-44BB-B347-5D78C4D352DA}"/>
              </a:ext>
            </a:extLst>
          </p:cNvPr>
          <p:cNvSpPr>
            <a:spLocks noGrp="1"/>
          </p:cNvSpPr>
          <p:nvPr>
            <p:ph idx="1"/>
          </p:nvPr>
        </p:nvSpPr>
        <p:spPr/>
        <p:txBody>
          <a:bodyPr>
            <a:noAutofit/>
          </a:bodyPr>
          <a:lstStyle/>
          <a:p>
            <a:pPr marL="109728" indent="0">
              <a:buNone/>
            </a:pPr>
            <a:r>
              <a:rPr lang="en-IN" b="1" i="1" dirty="0">
                <a:latin typeface="Arial" panose="020B0604020202020204" pitchFamily="34" charset="0"/>
                <a:cs typeface="Arial" panose="020B0604020202020204" pitchFamily="34" charset="0"/>
              </a:rPr>
              <a:t>KEY FINDINGS AND CONCLUSIONS OF THE STUDY</a:t>
            </a:r>
          </a:p>
          <a:p>
            <a:pPr marL="109728" indent="0">
              <a:buNone/>
            </a:pPr>
            <a:endParaRPr lang="en-US" b="1" i="1"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Online hate, described as abusive language, aggression, cyberbullying, hatefulness and many others has been identified as a major threat on online social media platforms. Social media platforms are the most prominent grounds for such toxic behaviour.   </a:t>
            </a:r>
            <a:endParaRPr lang="en-US"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From the above analysis the below mentioned results were achieved which depicts the chances and conditions of a comment being a hateful comment or a normal comment.</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73B850FF-6169-4056-8077-06FFA93A5366}" type="slidenum">
              <a:rPr lang="en-US" smtClean="0"/>
              <a:t>33</a:t>
            </a:fld>
            <a:endParaRPr lang="en-US"/>
          </a:p>
        </p:txBody>
      </p:sp>
    </p:spTree>
    <p:extLst>
      <p:ext uri="{BB962C8B-B14F-4D97-AF65-F5344CB8AC3E}">
        <p14:creationId xmlns:p14="http://schemas.microsoft.com/office/powerpoint/2010/main" val="13258386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0BE5F-D4B1-4BBA-B071-1E8C573D3E35}"/>
              </a:ext>
            </a:extLst>
          </p:cNvPr>
          <p:cNvSpPr>
            <a:spLocks noGrp="1"/>
          </p:cNvSpPr>
          <p:nvPr>
            <p:ph type="title"/>
          </p:nvPr>
        </p:nvSpPr>
        <p:spPr/>
        <p:txBody>
          <a:bodyPr>
            <a:normAutofit/>
          </a:bodyPr>
          <a:lstStyle/>
          <a:p>
            <a:r>
              <a:rPr lang="en-US" sz="4400" dirty="0">
                <a:solidFill>
                  <a:schemeClr val="tx1"/>
                </a:solidFill>
                <a:effectLst/>
                <a:latin typeface="Arial" panose="020B0604020202020204" pitchFamily="34" charset="0"/>
                <a:cs typeface="Arial" panose="020B0604020202020204" pitchFamily="34" charset="0"/>
              </a:rPr>
              <a:t>CONCLUSION</a:t>
            </a:r>
            <a:endParaRPr lang="en-IN" sz="4400" dirty="0">
              <a:solidFill>
                <a:schemeClr val="tx1"/>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64939C5-42DD-44BB-B347-5D78C4D352DA}"/>
              </a:ext>
            </a:extLst>
          </p:cNvPr>
          <p:cNvSpPr>
            <a:spLocks noGrp="1"/>
          </p:cNvSpPr>
          <p:nvPr>
            <p:ph idx="1"/>
          </p:nvPr>
        </p:nvSpPr>
        <p:spPr/>
        <p:txBody>
          <a:bodyPr>
            <a:noAutofit/>
          </a:bodyPr>
          <a:lstStyle/>
          <a:p>
            <a:pPr lvl="0"/>
            <a:endParaRPr lang="en-US" sz="2800" dirty="0">
              <a:latin typeface="Arial" panose="020B0604020202020204" pitchFamily="34" charset="0"/>
              <a:cs typeface="Arial" panose="020B0604020202020204" pitchFamily="34" charset="0"/>
            </a:endParaRPr>
          </a:p>
          <a:p>
            <a:pPr lvl="0"/>
            <a:r>
              <a:rPr lang="en-IN" sz="2800" dirty="0">
                <a:latin typeface="Arial" panose="020B0604020202020204" pitchFamily="34" charset="0"/>
                <a:cs typeface="Arial" panose="020B0604020202020204" pitchFamily="34" charset="0"/>
              </a:rPr>
              <a:t>With the increasing popularity of social media, more and more people consume feeds from social media and due differences they spread hate comments to instead of love and harmony. It has strong negative impacts on individual users and broader society.</a:t>
            </a:r>
            <a:endParaRPr lang="en-US" sz="28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73B850FF-6169-4056-8077-06FFA93A5366}" type="slidenum">
              <a:rPr lang="en-US" smtClean="0"/>
              <a:t>34</a:t>
            </a:fld>
            <a:endParaRPr lang="en-US"/>
          </a:p>
        </p:txBody>
      </p:sp>
    </p:spTree>
    <p:extLst>
      <p:ext uri="{BB962C8B-B14F-4D97-AF65-F5344CB8AC3E}">
        <p14:creationId xmlns:p14="http://schemas.microsoft.com/office/powerpoint/2010/main" val="1894167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5B26-1ACF-4F7B-B840-AF3836B92BB8}"/>
              </a:ext>
            </a:extLst>
          </p:cNvPr>
          <p:cNvSpPr>
            <a:spLocks noGrp="1"/>
          </p:cNvSpPr>
          <p:nvPr>
            <p:ph type="title"/>
          </p:nvPr>
        </p:nvSpPr>
        <p:spPr/>
        <p:txBody>
          <a:bodyPr>
            <a:normAutofit/>
          </a:bodyPr>
          <a:lstStyle/>
          <a:p>
            <a:r>
              <a:rPr lang="en-IN" sz="4400" dirty="0">
                <a:solidFill>
                  <a:schemeClr val="tx1"/>
                </a:solidFill>
                <a:effectLst/>
                <a:latin typeface="Arial" panose="020B0604020202020204" pitchFamily="34" charset="0"/>
                <a:cs typeface="Arial" panose="020B0604020202020204" pitchFamily="34" charset="0"/>
              </a:rPr>
              <a:t>ANALYTICAL PROBLEM FRAMING</a:t>
            </a:r>
          </a:p>
        </p:txBody>
      </p:sp>
      <p:sp>
        <p:nvSpPr>
          <p:cNvPr id="3" name="Content Placeholder 2">
            <a:extLst>
              <a:ext uri="{FF2B5EF4-FFF2-40B4-BE49-F238E27FC236}">
                <a16:creationId xmlns:a16="http://schemas.microsoft.com/office/drawing/2014/main" id="{3CC5CAD8-6B13-49A3-8D1F-79C9F58A2FCA}"/>
              </a:ext>
            </a:extLst>
          </p:cNvPr>
          <p:cNvSpPr>
            <a:spLocks noGrp="1"/>
          </p:cNvSpPr>
          <p:nvPr>
            <p:ph idx="1"/>
          </p:nvPr>
        </p:nvSpPr>
        <p:spPr/>
        <p:txBody>
          <a:bodyPr>
            <a:normAutofit fontScale="92500" lnSpcReduction="10000"/>
          </a:bodyPr>
          <a:lstStyle/>
          <a:p>
            <a:r>
              <a:rPr lang="en-US" sz="2400" dirty="0">
                <a:effectLst/>
                <a:latin typeface="Arial" panose="020B0604020202020204" pitchFamily="34" charset="0"/>
                <a:ea typeface="Calibri" panose="020F0502020204030204" pitchFamily="34" charset="0"/>
                <a:cs typeface="Arial" panose="020B0604020202020204" pitchFamily="34" charset="0"/>
              </a:rPr>
              <a:t>I have used the TF-IDF to vectorize the words so that machine can understand the words.</a:t>
            </a:r>
          </a:p>
          <a:p>
            <a:r>
              <a:rPr lang="en-US" sz="2400" dirty="0">
                <a:effectLst/>
                <a:latin typeface="Arial" panose="020B0604020202020204" pitchFamily="34" charset="0"/>
                <a:ea typeface="Calibri" panose="020F0502020204030204" pitchFamily="34" charset="0"/>
                <a:cs typeface="Arial" panose="020B0604020202020204" pitchFamily="34" charset="0"/>
              </a:rPr>
              <a:t>TF – Term Frequency (the number of times the words/terms appear in a document.)</a:t>
            </a:r>
          </a:p>
          <a:p>
            <a:r>
              <a:rPr lang="en-US" sz="2400" dirty="0">
                <a:effectLst/>
                <a:latin typeface="Arial" panose="020B0604020202020204" pitchFamily="34" charset="0"/>
                <a:ea typeface="Calibri" panose="020F0502020204030204" pitchFamily="34" charset="0"/>
                <a:cs typeface="Arial" panose="020B0604020202020204" pitchFamily="34" charset="0"/>
              </a:rPr>
              <a:t>IDF - Inverse Document Frequency. (If a word appears in all documents, then it may not play such a big part in differentiating between the documents. IDF is a way of identifying such words)</a:t>
            </a:r>
          </a:p>
          <a:p>
            <a:r>
              <a:rPr lang="en-US" sz="2400" dirty="0">
                <a:effectLst/>
                <a:latin typeface="Arial" panose="020B0604020202020204" pitchFamily="34" charset="0"/>
                <a:ea typeface="Calibri" panose="020F0502020204030204" pitchFamily="34" charset="0"/>
                <a:cs typeface="Arial" panose="020B0604020202020204" pitchFamily="34" charset="0"/>
              </a:rPr>
              <a:t>Document Frequency(term t) = number of documents with the term t/ total number of documents = d(t)/n</a:t>
            </a:r>
          </a:p>
          <a:p>
            <a:r>
              <a:rPr lang="en-US" sz="2400" dirty="0">
                <a:effectLst/>
                <a:latin typeface="Arial" panose="020B0604020202020204" pitchFamily="34" charset="0"/>
                <a:ea typeface="Calibri" panose="020F0502020204030204" pitchFamily="34" charset="0"/>
                <a:cs typeface="Arial" panose="020B0604020202020204" pitchFamily="34" charset="0"/>
              </a:rPr>
              <a:t>Inverse Document Frequency = total number of documents / number of documents with the term t = n / d(t)</a:t>
            </a:r>
            <a:endParaRPr lang="en-IN" sz="2400" dirty="0">
              <a:effectLst/>
              <a:latin typeface="Arial" panose="020B0604020202020204" pitchFamily="34" charset="0"/>
              <a:ea typeface="Calibri" panose="020F0502020204030204" pitchFamily="34" charset="0"/>
              <a:cs typeface="Arial" panose="020B0604020202020204" pitchFamily="34" charset="0"/>
            </a:endParaRPr>
          </a:p>
          <a:p>
            <a:endParaRPr lang="en-IN" sz="2800" dirty="0">
              <a:effectLst/>
              <a:latin typeface="Arial" panose="020B0604020202020204" pitchFamily="34" charset="0"/>
              <a:ea typeface="Calibri" panose="020F050202020403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73B850FF-6169-4056-8077-06FFA93A5366}" type="slidenum">
              <a:rPr lang="en-US" smtClean="0"/>
              <a:t>4</a:t>
            </a:fld>
            <a:endParaRPr lang="en-US"/>
          </a:p>
        </p:txBody>
      </p:sp>
    </p:spTree>
    <p:extLst>
      <p:ext uri="{BB962C8B-B14F-4D97-AF65-F5344CB8AC3E}">
        <p14:creationId xmlns:p14="http://schemas.microsoft.com/office/powerpoint/2010/main" val="1391627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5B26-1ACF-4F7B-B840-AF3836B92BB8}"/>
              </a:ext>
            </a:extLst>
          </p:cNvPr>
          <p:cNvSpPr>
            <a:spLocks noGrp="1"/>
          </p:cNvSpPr>
          <p:nvPr>
            <p:ph type="title"/>
          </p:nvPr>
        </p:nvSpPr>
        <p:spPr/>
        <p:txBody>
          <a:bodyPr>
            <a:normAutofit/>
          </a:bodyPr>
          <a:lstStyle/>
          <a:p>
            <a:r>
              <a:rPr lang="en-IN" sz="4400" dirty="0">
                <a:solidFill>
                  <a:schemeClr val="tx1"/>
                </a:solidFill>
                <a:effectLst/>
                <a:latin typeface="Arial" panose="020B0604020202020204" pitchFamily="34" charset="0"/>
                <a:cs typeface="Arial" panose="020B0604020202020204" pitchFamily="34" charset="0"/>
              </a:rPr>
              <a:t>DATA SET</a:t>
            </a:r>
          </a:p>
        </p:txBody>
      </p:sp>
      <p:sp>
        <p:nvSpPr>
          <p:cNvPr id="3" name="Content Placeholder 2">
            <a:extLst>
              <a:ext uri="{FF2B5EF4-FFF2-40B4-BE49-F238E27FC236}">
                <a16:creationId xmlns:a16="http://schemas.microsoft.com/office/drawing/2014/main" id="{3CC5CAD8-6B13-49A3-8D1F-79C9F58A2FCA}"/>
              </a:ext>
            </a:extLst>
          </p:cNvPr>
          <p:cNvSpPr>
            <a:spLocks noGrp="1"/>
          </p:cNvSpPr>
          <p:nvPr>
            <p:ph idx="1"/>
          </p:nvPr>
        </p:nvSpPr>
        <p:spPr/>
        <p:txBody>
          <a:bodyPr>
            <a:noAutofit/>
          </a:bodyPr>
          <a:lstStyle/>
          <a:p>
            <a:r>
              <a:rPr lang="en-US" dirty="0">
                <a:latin typeface="Arial" panose="020B0604020202020204" pitchFamily="34" charset="0"/>
                <a:cs typeface="Arial" panose="020B0604020202020204" pitchFamily="34" charset="0"/>
              </a:rPr>
              <a:t>The data set includes:</a:t>
            </a:r>
          </a:p>
          <a:p>
            <a:pPr marL="109728" indent="0">
              <a:buNone/>
            </a:pPr>
            <a:endParaRPr lang="en-US" dirty="0">
              <a:latin typeface="Arial" panose="020B0604020202020204" pitchFamily="34" charset="0"/>
              <a:cs typeface="Arial" panose="020B0604020202020204" pitchFamily="34" charset="0"/>
            </a:endParaRPr>
          </a:p>
          <a:p>
            <a:pPr lvl="1"/>
            <a:r>
              <a:rPr lang="en-US" sz="2000" dirty="0">
                <a:latin typeface="Arial" panose="020B0604020202020204" pitchFamily="34" charset="0"/>
                <a:cs typeface="Arial" panose="020B0604020202020204" pitchFamily="34" charset="0"/>
              </a:rPr>
              <a:t>Malignant: It is the Label column, which includes values 0 and 1, denoting if the comment is malignant or not.</a:t>
            </a:r>
          </a:p>
          <a:p>
            <a:pPr lvl="1"/>
            <a:r>
              <a:rPr lang="en-US" sz="2000" dirty="0">
                <a:latin typeface="Arial" panose="020B0604020202020204" pitchFamily="34" charset="0"/>
                <a:cs typeface="Arial" panose="020B0604020202020204" pitchFamily="34" charset="0"/>
              </a:rPr>
              <a:t>Highly Malignant: It denotes comments that are highly malignant and hurtful.</a:t>
            </a:r>
          </a:p>
          <a:p>
            <a:pPr lvl="1"/>
            <a:r>
              <a:rPr lang="en-US" sz="2000" dirty="0">
                <a:latin typeface="Arial" panose="020B0604020202020204" pitchFamily="34" charset="0"/>
                <a:cs typeface="Arial" panose="020B0604020202020204" pitchFamily="34" charset="0"/>
              </a:rPr>
              <a:t>Rude: It denotes comments that are very rude and offensive.</a:t>
            </a:r>
          </a:p>
          <a:p>
            <a:pPr lvl="1"/>
            <a:r>
              <a:rPr lang="en-US" sz="2000" dirty="0">
                <a:latin typeface="Arial" panose="020B0604020202020204" pitchFamily="34" charset="0"/>
                <a:cs typeface="Arial" panose="020B0604020202020204" pitchFamily="34" charset="0"/>
              </a:rPr>
              <a:t>Threat: It contains indication of the comments that are giving any threat to someone.</a:t>
            </a:r>
          </a:p>
          <a:p>
            <a:pPr lvl="1"/>
            <a:r>
              <a:rPr lang="en-US" sz="2000" dirty="0">
                <a:latin typeface="Arial" panose="020B0604020202020204" pitchFamily="34" charset="0"/>
                <a:cs typeface="Arial" panose="020B0604020202020204" pitchFamily="34" charset="0"/>
              </a:rPr>
              <a:t>Abuse: It is for comments that are abusive in nature.</a:t>
            </a:r>
          </a:p>
        </p:txBody>
      </p:sp>
      <p:sp>
        <p:nvSpPr>
          <p:cNvPr id="5" name="Slide Number Placeholder 4"/>
          <p:cNvSpPr>
            <a:spLocks noGrp="1"/>
          </p:cNvSpPr>
          <p:nvPr>
            <p:ph type="sldNum" sz="quarter" idx="12"/>
          </p:nvPr>
        </p:nvSpPr>
        <p:spPr/>
        <p:txBody>
          <a:bodyPr/>
          <a:lstStyle/>
          <a:p>
            <a:fld id="{73B850FF-6169-4056-8077-06FFA93A5366}" type="slidenum">
              <a:rPr lang="en-US" smtClean="0"/>
              <a:t>5</a:t>
            </a:fld>
            <a:endParaRPr lang="en-US"/>
          </a:p>
        </p:txBody>
      </p:sp>
    </p:spTree>
    <p:extLst>
      <p:ext uri="{BB962C8B-B14F-4D97-AF65-F5344CB8AC3E}">
        <p14:creationId xmlns:p14="http://schemas.microsoft.com/office/powerpoint/2010/main" val="3117110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5B26-1ACF-4F7B-B840-AF3836B92BB8}"/>
              </a:ext>
            </a:extLst>
          </p:cNvPr>
          <p:cNvSpPr>
            <a:spLocks noGrp="1"/>
          </p:cNvSpPr>
          <p:nvPr>
            <p:ph type="title"/>
          </p:nvPr>
        </p:nvSpPr>
        <p:spPr/>
        <p:txBody>
          <a:bodyPr>
            <a:normAutofit/>
          </a:bodyPr>
          <a:lstStyle/>
          <a:p>
            <a:r>
              <a:rPr lang="en-IN" sz="4400" dirty="0">
                <a:solidFill>
                  <a:schemeClr val="tx1"/>
                </a:solidFill>
                <a:effectLst/>
                <a:latin typeface="Arial" panose="020B0604020202020204" pitchFamily="34" charset="0"/>
                <a:cs typeface="Arial" panose="020B0604020202020204" pitchFamily="34" charset="0"/>
              </a:rPr>
              <a:t>DATA SET</a:t>
            </a:r>
          </a:p>
        </p:txBody>
      </p:sp>
      <p:sp>
        <p:nvSpPr>
          <p:cNvPr id="3" name="Content Placeholder 2">
            <a:extLst>
              <a:ext uri="{FF2B5EF4-FFF2-40B4-BE49-F238E27FC236}">
                <a16:creationId xmlns:a16="http://schemas.microsoft.com/office/drawing/2014/main" id="{3CC5CAD8-6B13-49A3-8D1F-79C9F58A2FCA}"/>
              </a:ext>
            </a:extLst>
          </p:cNvPr>
          <p:cNvSpPr>
            <a:spLocks noGrp="1"/>
          </p:cNvSpPr>
          <p:nvPr>
            <p:ph idx="1"/>
          </p:nvPr>
        </p:nvSpPr>
        <p:spPr/>
        <p:txBody>
          <a:bodyPr>
            <a:noAutofit/>
          </a:bodyPr>
          <a:lstStyle/>
          <a:p>
            <a:pPr lvl="1"/>
            <a:r>
              <a:rPr lang="en-US" sz="2800" dirty="0">
                <a:latin typeface="Arial" panose="020B0604020202020204" pitchFamily="34" charset="0"/>
                <a:cs typeface="Arial" panose="020B0604020202020204" pitchFamily="34" charset="0"/>
              </a:rPr>
              <a:t>Loathe: It describes the comments which are hateful and loathing in nature.</a:t>
            </a:r>
          </a:p>
          <a:p>
            <a:pPr lvl="1"/>
            <a:r>
              <a:rPr lang="en-US" sz="2800" dirty="0">
                <a:latin typeface="Arial" panose="020B0604020202020204" pitchFamily="34" charset="0"/>
                <a:cs typeface="Arial" panose="020B0604020202020204" pitchFamily="34" charset="0"/>
              </a:rPr>
              <a:t>ID: It includes unique Ids associated with each comment text given.</a:t>
            </a:r>
          </a:p>
          <a:p>
            <a:pPr lvl="1"/>
            <a:r>
              <a:rPr lang="en-US" sz="2800" dirty="0">
                <a:latin typeface="Arial" panose="020B0604020202020204" pitchFamily="34" charset="0"/>
                <a:cs typeface="Arial" panose="020B0604020202020204" pitchFamily="34" charset="0"/>
              </a:rPr>
              <a:t>Comment text: This column contains the comments extracted from various social media platforms.</a:t>
            </a:r>
            <a:endParaRPr lang="en-IN" sz="28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73B850FF-6169-4056-8077-06FFA93A5366}" type="slidenum">
              <a:rPr lang="en-US" smtClean="0"/>
              <a:t>6</a:t>
            </a:fld>
            <a:endParaRPr lang="en-US"/>
          </a:p>
        </p:txBody>
      </p:sp>
    </p:spTree>
    <p:extLst>
      <p:ext uri="{BB962C8B-B14F-4D97-AF65-F5344CB8AC3E}">
        <p14:creationId xmlns:p14="http://schemas.microsoft.com/office/powerpoint/2010/main" val="2844802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5B26-1ACF-4F7B-B840-AF3836B92BB8}"/>
              </a:ext>
            </a:extLst>
          </p:cNvPr>
          <p:cNvSpPr>
            <a:spLocks noGrp="1"/>
          </p:cNvSpPr>
          <p:nvPr>
            <p:ph type="title"/>
          </p:nvPr>
        </p:nvSpPr>
        <p:spPr/>
        <p:txBody>
          <a:bodyPr>
            <a:normAutofit/>
          </a:bodyPr>
          <a:lstStyle/>
          <a:p>
            <a:r>
              <a:rPr lang="en-IN" sz="4400" dirty="0">
                <a:solidFill>
                  <a:schemeClr val="tx1"/>
                </a:solidFill>
                <a:effectLst/>
                <a:latin typeface="Arial" panose="020B0604020202020204" pitchFamily="34" charset="0"/>
                <a:cs typeface="Arial" panose="020B0604020202020204" pitchFamily="34" charset="0"/>
              </a:rPr>
              <a:t>DATA SET</a:t>
            </a:r>
          </a:p>
        </p:txBody>
      </p:sp>
      <p:sp>
        <p:nvSpPr>
          <p:cNvPr id="4" name="Footer Placeholder 3"/>
          <p:cNvSpPr>
            <a:spLocks noGrp="1"/>
          </p:cNvSpPr>
          <p:nvPr>
            <p:ph type="ftr" sz="quarter" idx="11"/>
          </p:nvPr>
        </p:nvSpPr>
        <p:spPr/>
        <p:txBody>
          <a:bodyPr/>
          <a:lstStyle/>
          <a:p>
            <a:r>
              <a:rPr lang="en-US"/>
              <a:t>FLIPROBO TECHNOLOGIES</a:t>
            </a:r>
          </a:p>
        </p:txBody>
      </p:sp>
      <p:sp>
        <p:nvSpPr>
          <p:cNvPr id="5" name="Slide Number Placeholder 4"/>
          <p:cNvSpPr>
            <a:spLocks noGrp="1"/>
          </p:cNvSpPr>
          <p:nvPr>
            <p:ph type="sldNum" sz="quarter" idx="12"/>
          </p:nvPr>
        </p:nvSpPr>
        <p:spPr/>
        <p:txBody>
          <a:bodyPr/>
          <a:lstStyle/>
          <a:p>
            <a:fld id="{73B850FF-6169-4056-8077-06FFA93A5366}" type="slidenum">
              <a:rPr lang="en-US" smtClean="0"/>
              <a:t>7</a:t>
            </a:fld>
            <a:endParaRPr lang="en-US"/>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698363" y="1614896"/>
            <a:ext cx="5733415" cy="3954780"/>
          </a:xfrm>
          <a:prstGeom prst="rect">
            <a:avLst/>
          </a:prstGeom>
          <a:noFill/>
          <a:ln>
            <a:noFill/>
          </a:ln>
        </p:spPr>
      </p:pic>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6884126" y="1282977"/>
            <a:ext cx="4526280" cy="2339340"/>
          </a:xfrm>
          <a:prstGeom prst="rect">
            <a:avLst/>
          </a:prstGeom>
          <a:noFill/>
          <a:ln>
            <a:noFill/>
          </a:ln>
        </p:spPr>
      </p:pic>
      <p:pic>
        <p:nvPicPr>
          <p:cNvPr id="10" name="Picture 9"/>
          <p:cNvPicPr/>
          <p:nvPr/>
        </p:nvPicPr>
        <p:blipFill>
          <a:blip r:embed="rId4">
            <a:extLst>
              <a:ext uri="{28A0092B-C50C-407E-A947-70E740481C1C}">
                <a14:useLocalDpi xmlns:a14="http://schemas.microsoft.com/office/drawing/2010/main" val="0"/>
              </a:ext>
            </a:extLst>
          </a:blip>
          <a:srcRect/>
          <a:stretch>
            <a:fillRect/>
          </a:stretch>
        </p:blipFill>
        <p:spPr bwMode="auto">
          <a:xfrm>
            <a:off x="6769237" y="3787140"/>
            <a:ext cx="4724400" cy="2758440"/>
          </a:xfrm>
          <a:prstGeom prst="rect">
            <a:avLst/>
          </a:prstGeom>
          <a:noFill/>
          <a:ln>
            <a:noFill/>
          </a:ln>
        </p:spPr>
      </p:pic>
    </p:spTree>
    <p:extLst>
      <p:ext uri="{BB962C8B-B14F-4D97-AF65-F5344CB8AC3E}">
        <p14:creationId xmlns:p14="http://schemas.microsoft.com/office/powerpoint/2010/main" val="3707070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5B26-1ACF-4F7B-B840-AF3836B92BB8}"/>
              </a:ext>
            </a:extLst>
          </p:cNvPr>
          <p:cNvSpPr>
            <a:spLocks noGrp="1"/>
          </p:cNvSpPr>
          <p:nvPr>
            <p:ph type="title"/>
          </p:nvPr>
        </p:nvSpPr>
        <p:spPr/>
        <p:txBody>
          <a:bodyPr>
            <a:normAutofit/>
          </a:bodyPr>
          <a:lstStyle/>
          <a:p>
            <a:r>
              <a:rPr lang="en-IN" sz="4400" dirty="0">
                <a:solidFill>
                  <a:schemeClr val="tx1"/>
                </a:solidFill>
                <a:effectLst/>
                <a:latin typeface="Arial" panose="020B0604020202020204" pitchFamily="34" charset="0"/>
                <a:cs typeface="Arial" panose="020B0604020202020204" pitchFamily="34" charset="0"/>
              </a:rPr>
              <a:t>DATA PRE PROCESSING</a:t>
            </a:r>
          </a:p>
        </p:txBody>
      </p:sp>
      <p:sp>
        <p:nvSpPr>
          <p:cNvPr id="5" name="Slide Number Placeholder 4"/>
          <p:cNvSpPr>
            <a:spLocks noGrp="1"/>
          </p:cNvSpPr>
          <p:nvPr>
            <p:ph type="sldNum" sz="quarter" idx="12"/>
          </p:nvPr>
        </p:nvSpPr>
        <p:spPr/>
        <p:txBody>
          <a:bodyPr/>
          <a:lstStyle/>
          <a:p>
            <a:fld id="{73B850FF-6169-4056-8077-06FFA93A5366}" type="slidenum">
              <a:rPr lang="en-US" smtClean="0"/>
              <a:t>8</a:t>
            </a:fld>
            <a:endParaRPr lang="en-US"/>
          </a:p>
        </p:txBody>
      </p:sp>
      <p:pic>
        <p:nvPicPr>
          <p:cNvPr id="12" name="Picture 11"/>
          <p:cNvPicPr/>
          <p:nvPr/>
        </p:nvPicPr>
        <p:blipFill>
          <a:blip r:embed="rId2"/>
          <a:stretch>
            <a:fillRect/>
          </a:stretch>
        </p:blipFill>
        <p:spPr>
          <a:xfrm>
            <a:off x="2071396" y="2048329"/>
            <a:ext cx="6629102" cy="3937000"/>
          </a:xfrm>
          <a:prstGeom prst="rect">
            <a:avLst/>
          </a:prstGeom>
        </p:spPr>
      </p:pic>
      <p:sp>
        <p:nvSpPr>
          <p:cNvPr id="3" name="Rectangle 2"/>
          <p:cNvSpPr/>
          <p:nvPr/>
        </p:nvSpPr>
        <p:spPr>
          <a:xfrm>
            <a:off x="795041" y="1480263"/>
            <a:ext cx="3536161"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Checking for Null Values</a:t>
            </a:r>
            <a:endParaRPr lang="en-US" sz="2400" dirty="0"/>
          </a:p>
        </p:txBody>
      </p:sp>
    </p:spTree>
    <p:extLst>
      <p:ext uri="{BB962C8B-B14F-4D97-AF65-F5344CB8AC3E}">
        <p14:creationId xmlns:p14="http://schemas.microsoft.com/office/powerpoint/2010/main" val="449224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5B26-1ACF-4F7B-B840-AF3836B92BB8}"/>
              </a:ext>
            </a:extLst>
          </p:cNvPr>
          <p:cNvSpPr>
            <a:spLocks noGrp="1"/>
          </p:cNvSpPr>
          <p:nvPr>
            <p:ph type="title"/>
          </p:nvPr>
        </p:nvSpPr>
        <p:spPr/>
        <p:txBody>
          <a:bodyPr>
            <a:normAutofit/>
          </a:bodyPr>
          <a:lstStyle/>
          <a:p>
            <a:r>
              <a:rPr lang="en-IN" sz="4400" dirty="0">
                <a:solidFill>
                  <a:schemeClr val="tx1"/>
                </a:solidFill>
                <a:effectLst/>
                <a:latin typeface="Arial" panose="020B0604020202020204" pitchFamily="34" charset="0"/>
                <a:cs typeface="Arial" panose="020B0604020202020204" pitchFamily="34" charset="0"/>
              </a:rPr>
              <a:t>DATA PRE PROCESSING</a:t>
            </a:r>
          </a:p>
        </p:txBody>
      </p:sp>
      <p:sp>
        <p:nvSpPr>
          <p:cNvPr id="4" name="Footer Placeholder 3"/>
          <p:cNvSpPr>
            <a:spLocks noGrp="1"/>
          </p:cNvSpPr>
          <p:nvPr>
            <p:ph type="ftr" sz="quarter" idx="11"/>
          </p:nvPr>
        </p:nvSpPr>
        <p:spPr/>
        <p:txBody>
          <a:bodyPr/>
          <a:lstStyle/>
          <a:p>
            <a:r>
              <a:rPr lang="en-US"/>
              <a:t>FLIPROBO TECHNOLOGIES</a:t>
            </a:r>
          </a:p>
        </p:txBody>
      </p:sp>
      <p:sp>
        <p:nvSpPr>
          <p:cNvPr id="5" name="Slide Number Placeholder 4"/>
          <p:cNvSpPr>
            <a:spLocks noGrp="1"/>
          </p:cNvSpPr>
          <p:nvPr>
            <p:ph type="sldNum" sz="quarter" idx="12"/>
          </p:nvPr>
        </p:nvSpPr>
        <p:spPr/>
        <p:txBody>
          <a:bodyPr/>
          <a:lstStyle/>
          <a:p>
            <a:fld id="{73B850FF-6169-4056-8077-06FFA93A5366}" type="slidenum">
              <a:rPr lang="en-US" smtClean="0"/>
              <a:t>9</a:t>
            </a:fld>
            <a:endParaRPr lang="en-US"/>
          </a:p>
        </p:txBody>
      </p:sp>
      <p:sp>
        <p:nvSpPr>
          <p:cNvPr id="3" name="Rectangle 2"/>
          <p:cNvSpPr/>
          <p:nvPr/>
        </p:nvSpPr>
        <p:spPr>
          <a:xfrm>
            <a:off x="795041" y="1480263"/>
            <a:ext cx="3095719"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Cleaning the data set</a:t>
            </a:r>
            <a:endParaRPr lang="en-US" sz="2400" dirty="0"/>
          </a:p>
        </p:txBody>
      </p:sp>
      <p:pic>
        <p:nvPicPr>
          <p:cNvPr id="7" name="Picture 6"/>
          <p:cNvPicPr/>
          <p:nvPr/>
        </p:nvPicPr>
        <p:blipFill>
          <a:blip r:embed="rId2"/>
          <a:stretch>
            <a:fillRect/>
          </a:stretch>
        </p:blipFill>
        <p:spPr>
          <a:xfrm>
            <a:off x="315141" y="2339340"/>
            <a:ext cx="5356860" cy="2179320"/>
          </a:xfrm>
          <a:prstGeom prst="rect">
            <a:avLst/>
          </a:prstGeom>
        </p:spPr>
      </p:pic>
      <p:pic>
        <p:nvPicPr>
          <p:cNvPr id="8" name="Picture 7"/>
          <p:cNvPicPr/>
          <p:nvPr/>
        </p:nvPicPr>
        <p:blipFill>
          <a:blip r:embed="rId3"/>
          <a:stretch>
            <a:fillRect/>
          </a:stretch>
        </p:blipFill>
        <p:spPr>
          <a:xfrm>
            <a:off x="6145349" y="1550405"/>
            <a:ext cx="5731510" cy="3994150"/>
          </a:xfrm>
          <a:prstGeom prst="rect">
            <a:avLst/>
          </a:prstGeom>
        </p:spPr>
      </p:pic>
    </p:spTree>
    <p:extLst>
      <p:ext uri="{BB962C8B-B14F-4D97-AF65-F5344CB8AC3E}">
        <p14:creationId xmlns:p14="http://schemas.microsoft.com/office/powerpoint/2010/main" val="3193944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402</TotalTime>
  <Words>887</Words>
  <Application>Microsoft Office PowerPoint</Application>
  <PresentationFormat>Widescreen</PresentationFormat>
  <Paragraphs>114</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Century Gothic</vt:lpstr>
      <vt:lpstr>Cooper Black</vt:lpstr>
      <vt:lpstr>Wingdings 3</vt:lpstr>
      <vt:lpstr>Ion</vt:lpstr>
      <vt:lpstr>Malignant Comment Classifier Project</vt:lpstr>
      <vt:lpstr>BUSINESS PROBLEM FRAMING</vt:lpstr>
      <vt:lpstr>BUSINESS PROBLEM FRAMING</vt:lpstr>
      <vt:lpstr>ANALYTICAL PROBLEM FRAMING</vt:lpstr>
      <vt:lpstr>DATA SET</vt:lpstr>
      <vt:lpstr>DATA SET</vt:lpstr>
      <vt:lpstr>DATA SET</vt:lpstr>
      <vt:lpstr>DATA PRE PROCESSING</vt:lpstr>
      <vt:lpstr>DATA PRE PROCESSING</vt:lpstr>
      <vt:lpstr>DATA PRE PROCESSING</vt:lpstr>
      <vt:lpstr>EXPLORATORY DATA ANALYSIS (EDA)</vt:lpstr>
      <vt:lpstr>EXPLORATORY DATA ANALYSIS (EDA)</vt:lpstr>
      <vt:lpstr>EXPLORATORY DATA ANALYSIS (EDA)</vt:lpstr>
      <vt:lpstr>EXPLORATORY DATA ANALYSIS (EDA)</vt:lpstr>
      <vt:lpstr>EXPLORATORY DATA ANALYSIS (EDA)</vt:lpstr>
      <vt:lpstr>EXPLORATORY DATA ANALYSIS (EDA)</vt:lpstr>
      <vt:lpstr>ADDED NEW FEATURE – COMMENT LABEL</vt:lpstr>
      <vt:lpstr>MODEL PREPRATION</vt:lpstr>
      <vt:lpstr>MODEL PREPRATION</vt:lpstr>
      <vt:lpstr>MODEL OUTPUT</vt:lpstr>
      <vt:lpstr>MODEL OUTPUT</vt:lpstr>
      <vt:lpstr>MODEL OUTPUT</vt:lpstr>
      <vt:lpstr>MODEL OUTPUT</vt:lpstr>
      <vt:lpstr>MODEL OUTPUT</vt:lpstr>
      <vt:lpstr>MODEL OUTPUT</vt:lpstr>
      <vt:lpstr>MODEL SCORE SUMMARY</vt:lpstr>
      <vt:lpstr>FINAL MODEL</vt:lpstr>
      <vt:lpstr>FINAL MODEL</vt:lpstr>
      <vt:lpstr>FINAL MODEL</vt:lpstr>
      <vt:lpstr>PREDICTED VALUES</vt:lpstr>
      <vt:lpstr>PREDICTED VALUES</vt:lpstr>
      <vt:lpstr>CONCLUSION</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 HOUSE PRICE PREDICTION</dc:title>
  <dc:creator>Rahul Sharma</dc:creator>
  <cp:lastModifiedBy>rahsha17@gmail.com</cp:lastModifiedBy>
  <cp:revision>70</cp:revision>
  <dcterms:created xsi:type="dcterms:W3CDTF">2021-02-20T08:27:27Z</dcterms:created>
  <dcterms:modified xsi:type="dcterms:W3CDTF">2021-07-11T15:31:02Z</dcterms:modified>
</cp:coreProperties>
</file>