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489-18CF-4215-927C-A837880B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cap="all" spc="120" baseline="0" dirty="0">
                <a:effectLst/>
              </a:rPr>
              <a:t>E-retail factors for customer activation and retention: </a:t>
            </a:r>
            <a:br>
              <a:rPr lang="en-US" sz="4800" cap="all" spc="120" baseline="0" dirty="0">
                <a:effectLst/>
              </a:rPr>
            </a:br>
            <a:r>
              <a:rPr lang="en-US" sz="4800" cap="all" spc="120" baseline="0" dirty="0">
                <a:effectLst/>
              </a:rPr>
              <a:t>A case study from Indian e-commerce customers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A3A2-E647-4512-A820-3BF6BF57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52533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</a:t>
            </a:r>
          </a:p>
          <a:p>
            <a:r>
              <a:rPr lang="en-IN" dirty="0"/>
              <a:t>						Submitted by: Rahul </a:t>
            </a:r>
            <a:r>
              <a:rPr lang="en-IN" dirty="0" err="1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9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61E83-E743-4007-9C48-D0AE1C8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3" y="796062"/>
            <a:ext cx="979206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18468-FE08-4194-9284-8984CD88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2" y="765579"/>
            <a:ext cx="10244831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6F91-1260-4888-A71F-2274A20B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Checking for the null values: </a:t>
            </a:r>
            <a:r>
              <a:rPr lang="en-IN" sz="2400" cap="none" dirty="0" err="1"/>
              <a:t>sns.heatmap</a:t>
            </a:r>
            <a:r>
              <a:rPr lang="en-IN" sz="2400" cap="none" dirty="0"/>
              <a:t>(</a:t>
            </a:r>
            <a:r>
              <a:rPr lang="en-IN" sz="2400" cap="none" dirty="0" err="1"/>
              <a:t>df.isnull</a:t>
            </a:r>
            <a:r>
              <a:rPr lang="en-IN" sz="2400" cap="none" dirty="0"/>
              <a:t>().sum())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514F4-ADA6-4D90-B418-AB0BA63D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22594"/>
            <a:ext cx="4875211" cy="2568606"/>
          </a:xfrm>
        </p:spPr>
        <p:txBody>
          <a:bodyPr/>
          <a:lstStyle/>
          <a:p>
            <a:r>
              <a:rPr lang="en-IN" dirty="0"/>
              <a:t>From the plot we can see that there are no null values present in the dataset.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EE49815-300B-4B46-AE5A-EB75109A0DA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0932" y="2450488"/>
            <a:ext cx="475843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FA1D52-20AF-4431-9B6C-EF3B21F67B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65320" y="734535"/>
            <a:ext cx="4878388" cy="5172075"/>
          </a:xfrm>
        </p:spPr>
        <p:txBody>
          <a:bodyPr>
            <a:normAutofit/>
          </a:bodyPr>
          <a:lstStyle/>
          <a:p>
            <a:r>
              <a:rPr lang="en-IN" b="1" kern="18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there are a huge number of features, it makes sense to divide the data into these categories: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demographic features and other person specific features like age, gender, browser]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(Agree, Strongly Agree, Indifferent etc.)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ecommerce_columns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(amazon, </a:t>
            </a:r>
            <a:r>
              <a:rPr lang="en-IN" sz="1900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900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E3E10A-3F11-4E3D-A779-F5F2E91BF535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375754" y="1574799"/>
            <a:ext cx="4875212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71B9-1EBA-409E-A124-048B2DA2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6701"/>
          </a:xfrm>
        </p:spPr>
        <p:txBody>
          <a:bodyPr>
            <a:normAutofit/>
          </a:bodyPr>
          <a:lstStyle/>
          <a:p>
            <a:r>
              <a:rPr lang="en-IN" sz="1800" dirty="0"/>
              <a:t>Data visualization: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7590-DB3B-4640-97FC-460E47C8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565"/>
            <a:ext cx="9905999" cy="474363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the plot we can see that the female customers are more as compared to male customers.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B400027-8A20-49AE-8691-547B07E0298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4462" b="6201"/>
          <a:stretch/>
        </p:blipFill>
        <p:spPr>
          <a:xfrm>
            <a:off x="3218786" y="1066799"/>
            <a:ext cx="5916337" cy="33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5F1C-6A8A-488D-82FB-560EC311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845"/>
          </a:xfrm>
        </p:spPr>
        <p:txBody>
          <a:bodyPr>
            <a:noAutofit/>
          </a:bodyPr>
          <a:lstStyle/>
          <a:p>
            <a:r>
              <a:rPr lang="en-IN" sz="2400" cap="none" dirty="0">
                <a:latin typeface="Arial Narrow" panose="020B0606020202030204" pitchFamily="34" charset="0"/>
              </a:rPr>
              <a:t>from the plot we can see that females are more in all the age groups as compared to males.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505D7-E674-4E2C-9512-E6BA36E7592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7630" b="-1"/>
          <a:stretch/>
        </p:blipFill>
        <p:spPr>
          <a:xfrm>
            <a:off x="2692495" y="1983176"/>
            <a:ext cx="5845047" cy="40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56CF-63CA-4A0D-8F2B-D29EC22A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cap="none" dirty="0">
                <a:latin typeface="Bahnschrift Light Condensed" panose="020B0502040204020203" pitchFamily="34" charset="0"/>
              </a:rPr>
              <a:t>from the plot we can say that cities like Delhi , Noida, Moradabad, </a:t>
            </a:r>
            <a:r>
              <a:rPr lang="en-IN" sz="2000" cap="none" dirty="0" err="1">
                <a:latin typeface="Bahnschrift Light Condensed" panose="020B0502040204020203" pitchFamily="34" charset="0"/>
              </a:rPr>
              <a:t>Bulandshahr</a:t>
            </a:r>
            <a:r>
              <a:rPr lang="en-IN" sz="2000" cap="none" dirty="0">
                <a:latin typeface="Bahnschrift Light Condensed" panose="020B0502040204020203" pitchFamily="34" charset="0"/>
              </a:rPr>
              <a:t> has more male customers </a:t>
            </a:r>
            <a:br>
              <a:rPr lang="en-IN" sz="2000" cap="none" dirty="0">
                <a:latin typeface="Bahnschrift Light Condensed" panose="020B0502040204020203" pitchFamily="34" charset="0"/>
              </a:rPr>
            </a:br>
            <a:r>
              <a:rPr lang="en-IN" sz="2000" cap="none" dirty="0">
                <a:latin typeface="Bahnschrift Light Condensed" panose="020B0502040204020203" pitchFamily="34" charset="0"/>
              </a:rPr>
              <a:t>and cities like greater Noida, </a:t>
            </a:r>
            <a:r>
              <a:rPr lang="en-IN" sz="2000" cap="none" dirty="0" err="1">
                <a:latin typeface="Bahnschrift Light Condensed" panose="020B0502040204020203" pitchFamily="34" charset="0"/>
              </a:rPr>
              <a:t>karnal</a:t>
            </a:r>
            <a:r>
              <a:rPr lang="en-IN" sz="2000" cap="none" dirty="0">
                <a:latin typeface="Bahnschrift Light Condensed" panose="020B0502040204020203" pitchFamily="34" charset="0"/>
              </a:rPr>
              <a:t>, Bangalore, Solan, Gurgaon </a:t>
            </a:r>
            <a:r>
              <a:rPr lang="en-IN" sz="2000" cap="none" dirty="0" err="1">
                <a:latin typeface="Bahnschrift Light Condensed" panose="020B0502040204020203" pitchFamily="34" charset="0"/>
              </a:rPr>
              <a:t>Merrrut</a:t>
            </a:r>
            <a:r>
              <a:rPr lang="en-IN" sz="2000" cap="none" dirty="0">
                <a:latin typeface="Bahnschrift Light Condensed" panose="020B0502040204020203" pitchFamily="34" charset="0"/>
              </a:rPr>
              <a:t>, Ghaziabad has more female customers.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B881E-CA7D-4A5E-8039-429FBB26C2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7" y="2541936"/>
            <a:ext cx="9579805" cy="31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5B3B-0907-46E2-99F1-7631A944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4356"/>
          </a:xfrm>
        </p:spPr>
        <p:txBody>
          <a:bodyPr>
            <a:normAutofit/>
          </a:bodyPr>
          <a:lstStyle/>
          <a:p>
            <a:r>
              <a:rPr lang="en-IN" sz="2000" dirty="0"/>
              <a:t>Univariate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124A7-7751-4152-8A02-B651D32902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073" y="1316656"/>
            <a:ext cx="5776461" cy="2261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5A663-0C01-4480-BA70-FC7AE323CF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293" y="1316656"/>
            <a:ext cx="4872523" cy="2261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FBDC9-B57A-44AE-8F99-A2FF208D19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9293" y="4003009"/>
            <a:ext cx="4755190" cy="2362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826ED-F2AD-47C2-89C0-6AD4917A44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72070" y="4065974"/>
            <a:ext cx="5776461" cy="22993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DBC72-0EC8-41D6-B8D2-A0201D308374}"/>
              </a:ext>
            </a:extLst>
          </p:cNvPr>
          <p:cNvSpPr txBox="1">
            <a:spLocks/>
          </p:cNvSpPr>
          <p:nvPr/>
        </p:nvSpPr>
        <p:spPr>
          <a:xfrm>
            <a:off x="1143001" y="618518"/>
            <a:ext cx="9905998" cy="62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/>
              <a:t>Univariate analysis: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741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25B09-C555-4B1B-BD61-1C263EFABB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6" y="612560"/>
            <a:ext cx="4931710" cy="249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B6CED-5562-4E0F-8293-817B5947E6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612560"/>
            <a:ext cx="5525297" cy="2452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FE4B5-C550-4D0B-A321-0BCB4836E6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3367" y="3429000"/>
            <a:ext cx="4931710" cy="260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133A7-D62C-41CF-9841-347D8089A3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8999"/>
            <a:ext cx="5525297" cy="26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3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55B0D-4E51-44F7-AD91-82F5A2580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8662" y="3555521"/>
            <a:ext cx="3966179" cy="2614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05E26-5C86-4283-9EC9-9C6CB756A5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8663" y="418205"/>
            <a:ext cx="3966180" cy="268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2D52B3-34F6-4055-81DE-876039F3A9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5073" y="3555521"/>
            <a:ext cx="5998791" cy="268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49F2C-B437-49DF-91B3-8092E1EDE5B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5073" y="418205"/>
            <a:ext cx="5998791" cy="26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6D874-2D2A-47D2-99CA-6FF7C61B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 of the Domain Problem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896D3-3B39-4B98-B876-FCE69A1DF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 Analyse the Features affecting Customer Satisfaction &amp; retention and test if brand preference depends on factors like age and gender.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combination of both utilitarian value and hedonistic values are needed to affect the repeat purchase intention (loyalty) positively. 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collected from the Indian online shoppers. Results indicate the e-retail success factors, which are very much critical for customer satisfaction.</a:t>
            </a:r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475C3-82F7-4A04-A7FE-415D2C58C48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83" y="1988598"/>
            <a:ext cx="4878389" cy="354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3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76C85B-8FA5-4319-8094-594C6DC4B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8407" y="328474"/>
            <a:ext cx="5948039" cy="274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1C296-FBEF-4392-AEDF-C0FC6E004E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7714" y="3429000"/>
            <a:ext cx="4706470" cy="2749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A5CE7-E17A-4CEE-92CD-9D549F98AC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9173" y="3429001"/>
            <a:ext cx="4423722" cy="2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CA0-3663-460B-BBF1-65018A3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78127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latin typeface="Bahnschrift Light Condensed" panose="020B0502040204020203" pitchFamily="34" charset="0"/>
              </a:rPr>
              <a:t>Observations:</a:t>
            </a:r>
            <a:br>
              <a:rPr lang="en-IN" sz="2000" dirty="0">
                <a:latin typeface="Bahnschrift Light Condensed" panose="020B0502040204020203" pitchFamily="34" charset="0"/>
              </a:rPr>
            </a:br>
            <a:endParaRPr lang="en-IN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4EF1-4719-44E4-BC73-F18C84B0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96645"/>
            <a:ext cx="9905999" cy="4894556"/>
          </a:xfrm>
        </p:spPr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80% of the people are within age group 31-40 years,80%(approx.) of the people are within age group 21-30 years and 72%(approx.) of people are within age group 41-50 years.so we can say that 70-80%(approx.) people lies with in age group of 21-50 years.20%(approx.) of people lies with in range of less than 20 years or more than 50 years old.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Cities like Delhi, Greater Noida, Noida and Bangalore have the maximum number of online shoppers.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Maximum number of customers have been using Online Shopping platforms for more than 4 years.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maximum purchases made in past 1 year by the customers are less than 10 times as compared to 31-40 times and 41 times and above.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maximum customers(142) use Mobile internet for online shopping.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Maximum customers are using Smartphones and then some are using laptops but very few people are using tablets for shopping.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most of customer screen size of mobile lies in others range and then customers use 5.5 screen size mobile for shopping.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maximum number of customers are using Window/window Mobile as operating system for online shopping.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Maximum customers use Google Chrome as the browser for online shopping.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Search Engines are the most used channel which they follow to arrive at their favorite online store for first time.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After the first visit, most of customer reach the online store through search engine.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Most people take purchase decision after spending more than 15 minutes.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Credit/Debit cards are the most used mode of payment option.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Maximum people abandon the items in cart 'sometimes' as opposed to never or frequently.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biggest reason to abandon the "bag", "Shopping Cart" is that they get a 'Better alternative offer'.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5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6AC-ED40-47B7-B408-48EE87C7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6802"/>
          </a:xfrm>
        </p:spPr>
        <p:txBody>
          <a:bodyPr>
            <a:normAutofit/>
          </a:bodyPr>
          <a:lstStyle/>
          <a:p>
            <a:r>
              <a:rPr lang="en-IN" sz="2000" cap="none" dirty="0" err="1">
                <a:latin typeface="Bahnschrift Light Condensed" panose="020B0502040204020203" pitchFamily="34" charset="0"/>
              </a:rPr>
              <a:t>value_counts</a:t>
            </a:r>
            <a:r>
              <a:rPr lang="en-IN" sz="2000" cap="none" dirty="0">
                <a:latin typeface="Bahnschrift Light Condensed" panose="020B0502040204020203" pitchFamily="34" charset="0"/>
              </a:rPr>
              <a:t> for “</a:t>
            </a:r>
            <a:r>
              <a:rPr lang="en-IN" sz="2000" cap="none" dirty="0" err="1">
                <a:latin typeface="Bahnschrift Light Condensed" panose="020B0502040204020203" pitchFamily="34" charset="0"/>
              </a:rPr>
              <a:t>pincode</a:t>
            </a:r>
            <a:r>
              <a:rPr lang="en-IN" sz="2000" cap="none" dirty="0">
                <a:latin typeface="Bahnschrift Light Condensed" panose="020B0502040204020203" pitchFamily="34" charset="0"/>
              </a:rPr>
              <a:t>” column: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7EAE9-D2D7-42B0-B2FE-EB2C5824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5219"/>
            <a:ext cx="9905999" cy="464598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Helvetica Neue"/>
              </a:rPr>
              <a:t>from the plot we can see that "Pin Code: 201308" has the Most Number of buyers followed by 132001, 201310 and 110044.</a:t>
            </a:r>
          </a:p>
          <a:p>
            <a:endParaRPr lang="en-US" sz="1600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8C4DC7-4FD2-4F88-8D6C-281DCBBB4E5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/>
          <a:stretch/>
        </p:blipFill>
        <p:spPr>
          <a:xfrm>
            <a:off x="1179479" y="2275644"/>
            <a:ext cx="9829864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8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90FC-7981-4323-9902-A577A781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618518"/>
            <a:ext cx="9831170" cy="448281"/>
          </a:xfrm>
        </p:spPr>
        <p:txBody>
          <a:bodyPr>
            <a:normAutofit/>
          </a:bodyPr>
          <a:lstStyle/>
          <a:p>
            <a:r>
              <a:rPr lang="en-IN" sz="1600" cap="none" dirty="0">
                <a:latin typeface="Bahnschrift Light Condensed" panose="020B0502040204020203" pitchFamily="34" charset="0"/>
              </a:rPr>
              <a:t>other categorical columns: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D78E4F-6A41-4B5C-98AA-FFBFA9E6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1" y="3213716"/>
            <a:ext cx="9441998" cy="3355759"/>
          </a:xfrm>
        </p:spPr>
      </p:pic>
      <p:pic>
        <p:nvPicPr>
          <p:cNvPr id="12" name="image30.png">
            <a:extLst>
              <a:ext uri="{FF2B5EF4-FFF2-40B4-BE49-F238E27FC236}">
                <a16:creationId xmlns:a16="http://schemas.microsoft.com/office/drawing/2014/main" id="{72AF82AB-119E-4644-98FF-3A86B76134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181" y="1212541"/>
            <a:ext cx="6140117" cy="18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52B8-909E-422A-A43B-E05C5FC5A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9034" y="488272"/>
            <a:ext cx="5086966" cy="164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1C4B4-AAC3-4130-A22C-B5CEEC561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9034" y="4421875"/>
            <a:ext cx="5086966" cy="2112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A2EE4-F40C-4A81-B321-C28F7106CD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9034" y="2414215"/>
            <a:ext cx="5086966" cy="1724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AE75D-3638-45CF-8F8D-1E2F239EA7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51168" y="505640"/>
            <a:ext cx="4956638" cy="162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01FA8-8D6B-4F47-AEA2-E4F3F8FF64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167" y="2414215"/>
            <a:ext cx="4956638" cy="162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95FE7-1DF9-492C-8A09-788C7CAF2E8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168" y="4421875"/>
            <a:ext cx="4956638" cy="21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EF4BE-7B8F-41E5-A0A1-9131B3A0E8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01336"/>
            <a:ext cx="3278292" cy="1904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39A3E-ADAB-4CA7-B6FD-9C36723884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3492" y="699732"/>
            <a:ext cx="3743538" cy="1904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CE5B1-DA0D-42D0-B91A-47582E7C34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763" y="630315"/>
            <a:ext cx="3239769" cy="197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2FF62-D282-4897-B7D2-7966266384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5813" y="3691454"/>
            <a:ext cx="3278292" cy="2167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3497B-618F-4724-90D1-B32A17555A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3493" y="3691454"/>
            <a:ext cx="3278292" cy="22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415D8-F71E-4930-8208-E799CE00D9E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02649" y="3691454"/>
            <a:ext cx="3743538" cy="22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CFA3A-07C7-47E7-B22C-C4C2E5173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668" y="757617"/>
            <a:ext cx="4654142" cy="1470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E1CEEF-0A53-4D12-83FD-95D593357F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7667" y="2418330"/>
            <a:ext cx="4654141" cy="1638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05A04-30F6-42F3-9D58-88954A5CD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856" y="4380294"/>
            <a:ext cx="4722952" cy="163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15FBBC-F045-40E7-8E81-913116823A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0983" y="648155"/>
            <a:ext cx="4496120" cy="1548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DC05A-DB12-4214-AB83-2BBA8F9D2CB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00983" y="2463503"/>
            <a:ext cx="4496120" cy="154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905D4-0F9C-4530-AE0A-C4021B6F83D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152222" y="4380293"/>
            <a:ext cx="4993641" cy="16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CF344-510A-4C5B-9D93-A03EE80BB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5297" y="814031"/>
            <a:ext cx="4377736" cy="2115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3DBC8-3B4C-4A9E-9905-2A2B31097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9328" y="751888"/>
            <a:ext cx="4758680" cy="2044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AAFB3-B03F-48DD-9D50-97887D15BF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5297" y="3748595"/>
            <a:ext cx="4105850" cy="2115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2655D-56DB-4E39-8DA8-832B6B417F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9227" y="3748594"/>
            <a:ext cx="4105850" cy="21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676429-B8FA-473B-A2C4-EF4C835E6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00" y="434913"/>
            <a:ext cx="9926462" cy="2707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1F5E9-3E73-480E-9615-B1AA6C531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00" y="3429000"/>
            <a:ext cx="9926462" cy="2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4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08782-1297-48ED-904A-1084343542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7" y="374795"/>
            <a:ext cx="9553600" cy="2909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77A03-3546-4A24-AAB7-CB2924C496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7" y="3573263"/>
            <a:ext cx="9553600" cy="26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108B-968E-4D16-BC5F-F3180A3B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Problem Framing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290DD-D0FC-4B51-BE0A-2F8E8522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Scientists must apply their analytical skills to give findings and conclusions in detailed data analysis written 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upyter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Only data analysis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1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F9FDA-24A0-4985-ADD1-ADEF988E6C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2" y="520490"/>
            <a:ext cx="9207371" cy="2461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D6523-B07F-402D-8EF4-DAF8576FB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2" y="3221620"/>
            <a:ext cx="9313904" cy="31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C7A97-6C71-421E-A3B7-B290FCD71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0" y="458087"/>
            <a:ext cx="9331658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9C9E8-7F21-4109-AEAB-307B86738A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0" y="3706649"/>
            <a:ext cx="942043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A3BA-7A3C-4320-90F9-45ACAAA6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69249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C0AB-6C25-4FB6-BFDA-A7E3F53B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767"/>
            <a:ext cx="9905999" cy="490343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1. Maximum people have shopped from the following 5 companies - Amazon.in, Flipkart.com, Paytm.com, Myntra.com, Snapdeal.com.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2. Most people find Easy to use website or application are - Amazon.in, Flipkart.com, Paytm.com, Myntra.com, Snapdeal.com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  Also, Amazon.com and Flipkart.com are the best choices.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3. In terms of Visual appealing web-page layout also, Amazon.com and Flipkart.com are the best choices.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4. Talking about Wide variety of product on offer: Amazon.com and Flipkart.com are the major choices.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5. Complete, relevant description information of products: Once again, maximum people have chosen to go with mazon.com and Flipkart.com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6. Fast loading website speed of website and application: Amazon seems to take the lead in this category, although </a:t>
            </a:r>
            <a:r>
              <a:rPr lang="en-IN" sz="2500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paytm</a:t>
            </a: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and Flipkart are not far behind.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7. Reliability of the website or application: Amazon seems to take the lead in this category too, although Flipkart and </a:t>
            </a:r>
            <a:r>
              <a:rPr lang="en-IN" sz="2500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paytm</a:t>
            </a: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are not far behind.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8. Quickness to complete purchase: Amazon seems to take the lead in this category too, although Flipkart and </a:t>
            </a:r>
            <a:r>
              <a:rPr lang="en-IN" sz="2500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paytm</a:t>
            </a: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are not far behind.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9. Availability of several payment options: Here, Amazon and Flipkart, both are the favourites. Although a lot of people also tend to go towards Myntra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5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10. Speedy order delivery: Amazon seems to take the lead in this category too, followed by Flipkart.</a:t>
            </a:r>
            <a:endParaRPr lang="en-IN" sz="25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83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D5B750-CA40-4BEE-BC20-A28CAD7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1393"/>
          </a:xfrm>
        </p:spPr>
        <p:txBody>
          <a:bodyPr>
            <a:noAutofit/>
          </a:bodyPr>
          <a:lstStyle/>
          <a:p>
            <a:r>
              <a:rPr lang="en-IN" sz="1800" dirty="0">
                <a:latin typeface="Bahnschrift Light Condensed" panose="020B0502040204020203" pitchFamily="34" charset="0"/>
              </a:rPr>
              <a:t>Observations: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512C3A-67FE-48B1-A51A-3A5E00A2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565"/>
            <a:ext cx="9905999" cy="47436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11. Privacy of customers’ information: Amazon has a good reputation for maintaining privacy, followed by Flipkart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12. Security of customer financial information: Here other than Amazon and Flipkart, Paytm.com, Myntra.com, Snapdeal.com are also trusted by a lot of people. This shows that all companies pay special attention to security.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13. Perceived Trustworthiness: Amazon and Flipkart are winners here as well. Although Myntra.com and Snapdeal.com are also not far behind.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14. Presence of online assistance through multi-channel: Amazon.in, Flipkart.com, Myntra.com, Snapdeal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15. Longer time to get logged in (promotion, sales period): Amazon, </a:t>
            </a:r>
            <a:r>
              <a:rPr lang="en-IN" sz="56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paytm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16. Longer time in displaying graphics and photos (promotion, sales period): Amazon.in, Flipkart.com   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17. Late declaration of price: Myntra, Paytm, Snapdeal. These companies should work on this area to improve.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18. Longer page loading time (promotion, sales period): Myntra and Paytm have bad feedback in this. Flipkart should also have a look into it, as it is at the 3rd place.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19. Limited mode of payment on most products (promotion, sales period): Snapdeal is the most voted answer for this.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20. Longer delivery period: Paytm and Snapdeal need to shorten their delivery time.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21. Change in website/Application design: Amazon.in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22. Frequent disruption when moving from one page to another: Amazon.in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23. Website is as efficient as before: Amazon.in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24. Which of the Indian online retailer would you recommend to a friend?: Amazon/Flipkart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22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A20-922B-4CEC-BF12-5368431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B773-9803-45F2-BA28-01E9904A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Comparing the Customer's Perceptions and the Company's performance we can conclude that the Companies likely to have</a:t>
            </a:r>
          </a:p>
          <a:p>
            <a:pPr marL="0" indent="0">
              <a:buNone/>
            </a:pPr>
            <a:r>
              <a:rPr lang="en-US" dirty="0"/>
              <a:t>High Customer Satisfaction and Retention:</a:t>
            </a:r>
          </a:p>
          <a:p>
            <a:r>
              <a:rPr lang="en-US" dirty="0"/>
              <a:t>1.	Amazon.com</a:t>
            </a:r>
          </a:p>
          <a:p>
            <a:r>
              <a:rPr lang="en-US" dirty="0"/>
              <a:t>2.	Flipkart.com</a:t>
            </a:r>
          </a:p>
          <a:p>
            <a:pPr marL="0" indent="0">
              <a:buNone/>
            </a:pPr>
            <a:r>
              <a:rPr lang="en-US" dirty="0"/>
              <a:t>High Risk of Customer Churn:</a:t>
            </a:r>
          </a:p>
          <a:p>
            <a:r>
              <a:rPr lang="en-US" dirty="0"/>
              <a:t>1.	Myntra.com</a:t>
            </a:r>
          </a:p>
          <a:p>
            <a:r>
              <a:rPr lang="en-US" dirty="0"/>
              <a:t>2.	Snapdeal.com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1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4585ED-B2AF-4586-9532-84416DE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 and info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5AA179-A288-4AC9-A1C3-6135698B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sheets (one is detailed) and second is encoded in the excel file.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df.shape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(), we get dimensions i.e. 269 rows and 71 columns.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df.head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() we display the first five rows of the dataset.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df.info(), we get info of the features of the dataset and we get 70 “object” type features and 1 “int64” type 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9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AD14C-2F96-4AC5-BC4B-EE47D2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818924"/>
            <a:ext cx="997836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DBF09-43F4-4206-8F2D-72FBFC0A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780820"/>
            <a:ext cx="9906004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710839-17BA-4F99-B218-B7F72F26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849406"/>
            <a:ext cx="993145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0AF48-64E4-4F74-A80A-B3603EC6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986578"/>
            <a:ext cx="10573304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892-718E-40B0-A971-6B9DF74D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8643"/>
          </a:xfrm>
        </p:spPr>
        <p:txBody>
          <a:bodyPr>
            <a:normAutofit/>
          </a:bodyPr>
          <a:lstStyle/>
          <a:p>
            <a:r>
              <a:rPr lang="en-IN" sz="2400" dirty="0"/>
              <a:t>Dataset info: (269 rows and 71 columns)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0D737-6B74-4EAB-BA04-C6D39F03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66838"/>
            <a:ext cx="9905998" cy="4424362"/>
          </a:xfrm>
        </p:spPr>
      </p:pic>
    </p:spTree>
    <p:extLst>
      <p:ext uri="{BB962C8B-B14F-4D97-AF65-F5344CB8AC3E}">
        <p14:creationId xmlns:p14="http://schemas.microsoft.com/office/powerpoint/2010/main" val="3358992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1480</Words>
  <Application>Microsoft Office PowerPoint</Application>
  <PresentationFormat>Widescreen</PresentationFormat>
  <Paragraphs>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Bahnschrift Light Condensed</vt:lpstr>
      <vt:lpstr>Calibri</vt:lpstr>
      <vt:lpstr>Helvetica Neue</vt:lpstr>
      <vt:lpstr>Tw Cen MT</vt:lpstr>
      <vt:lpstr>Circuit</vt:lpstr>
      <vt:lpstr>E-retail factors for customer activation and retention:  A case study from Indian e-commerce customers</vt:lpstr>
      <vt:lpstr>Conceptual Background of the Domain Problem</vt:lpstr>
      <vt:lpstr>Analytical Problem Framing</vt:lpstr>
      <vt:lpstr>Data sources and info</vt:lpstr>
      <vt:lpstr>PowerPoint Presentation</vt:lpstr>
      <vt:lpstr>PowerPoint Presentation</vt:lpstr>
      <vt:lpstr>PowerPoint Presentation</vt:lpstr>
      <vt:lpstr>PowerPoint Presentation</vt:lpstr>
      <vt:lpstr>Dataset info: (269 rows and 71 columns)</vt:lpstr>
      <vt:lpstr>PowerPoint Presentation</vt:lpstr>
      <vt:lpstr>PowerPoint Presentation</vt:lpstr>
      <vt:lpstr>Checking for the null values: sns.heatmap(df.isnull().sum())</vt:lpstr>
      <vt:lpstr>PowerPoint Presentation</vt:lpstr>
      <vt:lpstr>Data visualization:</vt:lpstr>
      <vt:lpstr>from the plot we can see that females are more in all the age groups as compared to males.</vt:lpstr>
      <vt:lpstr>from the plot we can say that cities like Delhi , Noida, Moradabad, Bulandshahr has more male customers  and cities like greater Noida, karnal, Bangalore, Solan, Gurgaon Merrrut, Ghaziabad has more female customers.</vt:lpstr>
      <vt:lpstr>Univariate analysis:</vt:lpstr>
      <vt:lpstr>PowerPoint Presentation</vt:lpstr>
      <vt:lpstr>PowerPoint Presentation</vt:lpstr>
      <vt:lpstr>PowerPoint Presentation</vt:lpstr>
      <vt:lpstr>Observations: </vt:lpstr>
      <vt:lpstr>value_counts for “pincode” column:</vt:lpstr>
      <vt:lpstr>other categorical columns: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Observations:</vt:lpstr>
      <vt:lpstr>Observations: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 A case study from Indian e-commerce customers</dc:title>
  <dc:creator>rahsha17@gmail.com</dc:creator>
  <cp:lastModifiedBy>rahsha17@gmail.com</cp:lastModifiedBy>
  <cp:revision>10</cp:revision>
  <dcterms:created xsi:type="dcterms:W3CDTF">2021-05-21T14:49:27Z</dcterms:created>
  <dcterms:modified xsi:type="dcterms:W3CDTF">2021-05-21T16:12:13Z</dcterms:modified>
</cp:coreProperties>
</file>