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299" r:id="rId6"/>
    <p:sldId id="300" r:id="rId7"/>
    <p:sldId id="301" r:id="rId8"/>
    <p:sldId id="302" r:id="rId9"/>
    <p:sldId id="303" r:id="rId10"/>
    <p:sldId id="304" r:id="rId11"/>
    <p:sldId id="305" r:id="rId12"/>
    <p:sldId id="30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77" d="100"/>
          <a:sy n="77" d="100"/>
        </p:scale>
        <p:origin x="2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Sankala" userId="12cc42d0be58443d" providerId="LiveId" clId="{C558C727-6F5F-4649-B004-48472D59EF2E}"/>
    <pc:docChg chg="modSld">
      <pc:chgData name="Rahul Sankala" userId="12cc42d0be58443d" providerId="LiveId" clId="{C558C727-6F5F-4649-B004-48472D59EF2E}" dt="2025-03-04T11:44:39.537" v="12" actId="20577"/>
      <pc:docMkLst>
        <pc:docMk/>
      </pc:docMkLst>
      <pc:sldChg chg="modSp mod">
        <pc:chgData name="Rahul Sankala" userId="12cc42d0be58443d" providerId="LiveId" clId="{C558C727-6F5F-4649-B004-48472D59EF2E}" dt="2025-03-04T11:44:39.537" v="12" actId="20577"/>
        <pc:sldMkLst>
          <pc:docMk/>
          <pc:sldMk cId="193143965" sldId="298"/>
        </pc:sldMkLst>
        <pc:spChg chg="mod">
          <ac:chgData name="Rahul Sankala" userId="12cc42d0be58443d" providerId="LiveId" clId="{C558C727-6F5F-4649-B004-48472D59EF2E}" dt="2025-03-04T11:44:39.537" v="12" actId="20577"/>
          <ac:spMkLst>
            <pc:docMk/>
            <pc:sldMk cId="193143965" sldId="298"/>
            <ac:spMk id="3" creationId="{255E1F2F-E259-4EA8-9FFD-3A10AF541859}"/>
          </ac:spMkLst>
        </pc:spChg>
      </pc:sldChg>
      <pc:sldChg chg="modSp mod">
        <pc:chgData name="Rahul Sankala" userId="12cc42d0be58443d" providerId="LiveId" clId="{C558C727-6F5F-4649-B004-48472D59EF2E}" dt="2025-03-04T11:22:39.138" v="0"/>
        <pc:sldMkLst>
          <pc:docMk/>
          <pc:sldMk cId="2482676689" sldId="306"/>
        </pc:sldMkLst>
        <pc:spChg chg="mod">
          <ac:chgData name="Rahul Sankala" userId="12cc42d0be58443d" providerId="LiveId" clId="{C558C727-6F5F-4649-B004-48472D59EF2E}" dt="2025-03-04T11:22:39.138" v="0"/>
          <ac:spMkLst>
            <pc:docMk/>
            <pc:sldMk cId="2482676689" sldId="306"/>
            <ac:spMk id="3" creationId="{ADCFC8B8-BA58-49BD-A9AB-7EBBFB596C4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3/4/2025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3/4/2025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3/4/2025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3/4/2025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3/4/2025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3/4/2025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3/4/2025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3/4/2025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3/4/2025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3/4/2025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rahuls0723/Global-Trade-Analysis-Project/tree/mai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IN" sz="4400" spc="-5" dirty="0">
                <a:latin typeface="Calibri"/>
                <a:cs typeface="Calibri"/>
              </a:rPr>
              <a:t>Global Trade 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49" y="4541096"/>
            <a:ext cx="3420784" cy="841667"/>
          </a:xfrm>
        </p:spPr>
        <p:txBody>
          <a:bodyPr anchor="t">
            <a:noAutofit/>
          </a:bodyPr>
          <a:lstStyle/>
          <a:p>
            <a:pPr>
              <a:spcBef>
                <a:spcPts val="0"/>
              </a:spcBef>
              <a:spcAft>
                <a:spcPts val="0"/>
              </a:spcAft>
            </a:pPr>
            <a:r>
              <a:rPr lang="en-IN" sz="1800" b="1" dirty="0"/>
              <a:t>By:</a:t>
            </a:r>
          </a:p>
          <a:p>
            <a:pPr>
              <a:spcBef>
                <a:spcPts val="0"/>
              </a:spcBef>
              <a:spcAft>
                <a:spcPts val="0"/>
              </a:spcAft>
            </a:pPr>
            <a:r>
              <a:rPr lang="en-IN" sz="1800" b="1" dirty="0"/>
              <a:t>Rahul Sankala	</a:t>
            </a:r>
          </a:p>
          <a:p>
            <a:pPr>
              <a:spcBef>
                <a:spcPts val="0"/>
              </a:spcBef>
              <a:spcAft>
                <a:spcPts val="0"/>
              </a:spcAft>
            </a:pPr>
            <a:r>
              <a:rPr lang="en-IN" sz="1800" b="1"/>
              <a:t>November </a:t>
            </a:r>
            <a:r>
              <a:rPr lang="en-IN" sz="1800" b="1" dirty="0"/>
              <a:t>4</a:t>
            </a:r>
            <a:r>
              <a:rPr lang="en-IN" sz="1800" b="1" baseline="30000" dirty="0"/>
              <a:t>th</a:t>
            </a:r>
            <a:r>
              <a:rPr lang="en-IN" sz="1800" b="1"/>
              <a:t>, 2023</a:t>
            </a:r>
            <a:endParaRPr lang="en-IN" sz="1800" b="1"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E2865-B723-405F-9EC8-D2AFF0A1468E}"/>
              </a:ext>
            </a:extLst>
          </p:cNvPr>
          <p:cNvSpPr>
            <a:spLocks noGrp="1"/>
          </p:cNvSpPr>
          <p:nvPr>
            <p:ph type="title"/>
          </p:nvPr>
        </p:nvSpPr>
        <p:spPr/>
        <p:txBody>
          <a:bodyPr/>
          <a:lstStyle/>
          <a:p>
            <a:r>
              <a:rPr lang="en-IN" sz="4800" b="1" spc="-5" dirty="0">
                <a:latin typeface="Calibri"/>
                <a:cs typeface="Calibri"/>
              </a:rPr>
              <a:t>Contents</a:t>
            </a:r>
            <a:endParaRPr lang="en-US" dirty="0"/>
          </a:p>
        </p:txBody>
      </p:sp>
      <p:sp>
        <p:nvSpPr>
          <p:cNvPr id="3" name="Content Placeholder 2">
            <a:extLst>
              <a:ext uri="{FF2B5EF4-FFF2-40B4-BE49-F238E27FC236}">
                <a16:creationId xmlns:a16="http://schemas.microsoft.com/office/drawing/2014/main" id="{7F249573-DBCE-4561-96BF-B53FAD5F2539}"/>
              </a:ext>
            </a:extLst>
          </p:cNvPr>
          <p:cNvSpPr>
            <a:spLocks noGrp="1"/>
          </p:cNvSpPr>
          <p:nvPr>
            <p:ph idx="1"/>
          </p:nvPr>
        </p:nvSpPr>
        <p:spPr/>
        <p:txBody>
          <a:bodyPr>
            <a:normAutofit/>
          </a:bodyPr>
          <a:lstStyle/>
          <a:p>
            <a:pPr lvl="1" indent="-285750">
              <a:buFont typeface="Arial" panose="020B0604020202020204" pitchFamily="34" charset="0"/>
              <a:buChar char="•"/>
            </a:pPr>
            <a:r>
              <a:rPr lang="en-IN" sz="1800" b="1" spc="-5" dirty="0">
                <a:latin typeface="Calibri" panose="020F0502020204030204" pitchFamily="34" charset="0"/>
                <a:cs typeface="Calibri" panose="020F0502020204030204" pitchFamily="34" charset="0"/>
              </a:rPr>
              <a:t>Overview  of the project</a:t>
            </a:r>
          </a:p>
          <a:p>
            <a:pPr lvl="1" indent="-285750">
              <a:buFont typeface="Arial" panose="020B0604020202020204" pitchFamily="34" charset="0"/>
              <a:buChar char="•"/>
            </a:pPr>
            <a:r>
              <a:rPr lang="en-IN" sz="1800" b="1" spc="-5" dirty="0">
                <a:latin typeface="Calibri" panose="020F0502020204030204" pitchFamily="34" charset="0"/>
                <a:cs typeface="Calibri" panose="020F0502020204030204" pitchFamily="34" charset="0"/>
              </a:rPr>
              <a:t>Data Description</a:t>
            </a:r>
          </a:p>
          <a:p>
            <a:pPr lvl="1" indent="-285750">
              <a:buFont typeface="Arial" panose="020B0604020202020204" pitchFamily="34" charset="0"/>
              <a:buChar char="•"/>
            </a:pPr>
            <a:r>
              <a:rPr lang="en-IN" sz="1800" b="1" spc="-5" dirty="0">
                <a:latin typeface="Calibri" panose="020F0502020204030204" pitchFamily="34" charset="0"/>
                <a:cs typeface="Calibri" panose="020F0502020204030204" pitchFamily="34" charset="0"/>
              </a:rPr>
              <a:t>Data Preparation</a:t>
            </a:r>
          </a:p>
          <a:p>
            <a:pPr lvl="1" indent="-285750">
              <a:buFont typeface="Arial" panose="020B0604020202020204" pitchFamily="34" charset="0"/>
              <a:buChar char="•"/>
            </a:pPr>
            <a:r>
              <a:rPr lang="en-IN" sz="1800" b="1" spc="-5" dirty="0">
                <a:latin typeface="Calibri" panose="020F0502020204030204" pitchFamily="34" charset="0"/>
                <a:cs typeface="Calibri" panose="020F0502020204030204" pitchFamily="34" charset="0"/>
              </a:rPr>
              <a:t>Learning</a:t>
            </a:r>
          </a:p>
          <a:p>
            <a:pPr lvl="1" indent="-285750">
              <a:buFont typeface="Arial" panose="020B0604020202020204" pitchFamily="34" charset="0"/>
              <a:buChar char="•"/>
            </a:pPr>
            <a:r>
              <a:rPr lang="en-IN" sz="1800" b="1" spc="-5" dirty="0">
                <a:latin typeface="Calibri" panose="020F0502020204030204" pitchFamily="34" charset="0"/>
                <a:cs typeface="Calibri" panose="020F0502020204030204" pitchFamily="34" charset="0"/>
              </a:rPr>
              <a:t>Work in Tableau Public: Challenges and Steps taken</a:t>
            </a:r>
          </a:p>
          <a:p>
            <a:pPr lvl="1" indent="-285750">
              <a:buFont typeface="Arial" panose="020B0604020202020204" pitchFamily="34" charset="0"/>
              <a:buChar char="•"/>
            </a:pPr>
            <a:r>
              <a:rPr lang="en-IN" sz="1800" b="1" spc="-5" dirty="0">
                <a:latin typeface="Calibri" panose="020F0502020204030204" pitchFamily="34" charset="0"/>
                <a:cs typeface="Calibri" panose="020F0502020204030204" pitchFamily="34" charset="0"/>
              </a:rPr>
              <a:t>Insights</a:t>
            </a:r>
          </a:p>
          <a:p>
            <a:endParaRPr lang="en-US" sz="2000" dirty="0"/>
          </a:p>
        </p:txBody>
      </p:sp>
    </p:spTree>
    <p:extLst>
      <p:ext uri="{BB962C8B-B14F-4D97-AF65-F5344CB8AC3E}">
        <p14:creationId xmlns:p14="http://schemas.microsoft.com/office/powerpoint/2010/main" val="3829414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E6D56-0EE7-4C8A-ABB3-A3C6B5EEB48D}"/>
              </a:ext>
            </a:extLst>
          </p:cNvPr>
          <p:cNvSpPr>
            <a:spLocks noGrp="1"/>
          </p:cNvSpPr>
          <p:nvPr>
            <p:ph type="title"/>
          </p:nvPr>
        </p:nvSpPr>
        <p:spPr/>
        <p:txBody>
          <a:bodyPr/>
          <a:lstStyle/>
          <a:p>
            <a:r>
              <a:rPr lang="en-IN" sz="4800" b="1" spc="-5" dirty="0">
                <a:latin typeface="Calibri"/>
                <a:cs typeface="Calibri"/>
              </a:rPr>
              <a:t>Overview of the project</a:t>
            </a:r>
            <a:endParaRPr lang="en-US" dirty="0"/>
          </a:p>
        </p:txBody>
      </p:sp>
      <p:sp>
        <p:nvSpPr>
          <p:cNvPr id="3" name="Content Placeholder 2">
            <a:extLst>
              <a:ext uri="{FF2B5EF4-FFF2-40B4-BE49-F238E27FC236}">
                <a16:creationId xmlns:a16="http://schemas.microsoft.com/office/drawing/2014/main" id="{B535FF83-8A2E-4859-8CD4-6C25BE74DED3}"/>
              </a:ext>
            </a:extLst>
          </p:cNvPr>
          <p:cNvSpPr>
            <a:spLocks noGrp="1"/>
          </p:cNvSpPr>
          <p:nvPr>
            <p:ph idx="1"/>
          </p:nvPr>
        </p:nvSpPr>
        <p:spPr/>
        <p:txBody>
          <a:bodyPr>
            <a:normAutofit lnSpcReduction="10000"/>
          </a:bodyPr>
          <a:lstStyle/>
          <a:p>
            <a:pPr lvl="1" indent="-285750">
              <a:buFont typeface="Arial" panose="020B0604020202020204" pitchFamily="34" charset="0"/>
              <a:buChar char="•"/>
            </a:pPr>
            <a:r>
              <a:rPr lang="en-IN" spc="-5" dirty="0">
                <a:latin typeface="Calibri" panose="020F0502020204030204" pitchFamily="34" charset="0"/>
                <a:cs typeface="Calibri" panose="020F0502020204030204" pitchFamily="34" charset="0"/>
              </a:rPr>
              <a:t>The objective of the project was to create innovative and interactive Power Bi dashboards that focus on potential commodities, countries, year, trade amount and quantity.</a:t>
            </a:r>
          </a:p>
          <a:p>
            <a:pPr lvl="1" indent="-285750">
              <a:buFont typeface="Arial" panose="020B0604020202020204" pitchFamily="34" charset="0"/>
              <a:buChar char="•"/>
            </a:pPr>
            <a:endParaRPr lang="en-IN"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pc="-5" dirty="0">
                <a:latin typeface="Calibri" panose="020F0502020204030204" pitchFamily="34" charset="0"/>
                <a:cs typeface="Calibri" panose="020F0502020204030204" pitchFamily="34" charset="0"/>
              </a:rPr>
              <a:t>The client wanted to launch a new business unit, focusing on global trade and logistics, majorly in the countries such as USA, Canada and Australia</a:t>
            </a:r>
          </a:p>
          <a:p>
            <a:pPr marL="171450" lvl="1"/>
            <a:endParaRPr lang="en-IN"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pc="-5" dirty="0">
                <a:latin typeface="Calibri" panose="020F0502020204030204" pitchFamily="34" charset="0"/>
                <a:cs typeface="Calibri" panose="020F0502020204030204" pitchFamily="34" charset="0"/>
              </a:rPr>
              <a:t>The dataset provided by the client contained 59090 observations of 10 variables.</a:t>
            </a:r>
          </a:p>
          <a:p>
            <a:pPr lvl="1" indent="-285750">
              <a:buFont typeface="Arial" panose="020B0604020202020204" pitchFamily="34" charset="0"/>
              <a:buChar char="•"/>
            </a:pPr>
            <a:endParaRPr lang="en-IN"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pc="-5" dirty="0">
                <a:latin typeface="Calibri" panose="020F0502020204030204" pitchFamily="34" charset="0"/>
                <a:cs typeface="Calibri" panose="020F0502020204030204" pitchFamily="34" charset="0"/>
              </a:rPr>
              <a:t>The client insisted the data to be cleaned using Excel or R. The Dataset contained missing values and was cleaned using the R programming language.</a:t>
            </a:r>
          </a:p>
          <a:p>
            <a:pPr lvl="1" indent="-285750">
              <a:buFont typeface="Arial" panose="020B0604020202020204" pitchFamily="34" charset="0"/>
              <a:buChar char="•"/>
            </a:pPr>
            <a:endParaRPr lang="en-IN"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pc="-5" dirty="0">
                <a:latin typeface="Calibri" panose="020F0502020204030204" pitchFamily="34" charset="0"/>
                <a:cs typeface="Calibri" panose="020F0502020204030204" pitchFamily="34" charset="0"/>
              </a:rPr>
              <a:t>Power Bi dashboards were created from the cleaned dataset.</a:t>
            </a:r>
          </a:p>
          <a:p>
            <a:endParaRPr lang="en-US" dirty="0"/>
          </a:p>
        </p:txBody>
      </p:sp>
    </p:spTree>
    <p:extLst>
      <p:ext uri="{BB962C8B-B14F-4D97-AF65-F5344CB8AC3E}">
        <p14:creationId xmlns:p14="http://schemas.microsoft.com/office/powerpoint/2010/main" val="475853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C6213-D03D-4576-9FFA-FA67F15B099A}"/>
              </a:ext>
            </a:extLst>
          </p:cNvPr>
          <p:cNvSpPr>
            <a:spLocks noGrp="1"/>
          </p:cNvSpPr>
          <p:nvPr>
            <p:ph type="title"/>
          </p:nvPr>
        </p:nvSpPr>
        <p:spPr/>
        <p:txBody>
          <a:bodyPr/>
          <a:lstStyle/>
          <a:p>
            <a:r>
              <a:rPr lang="en-IN" sz="4800" b="1" spc="-5" dirty="0">
                <a:cs typeface="Calibri"/>
              </a:rPr>
              <a:t>Data Description</a:t>
            </a:r>
            <a:endParaRPr lang="en-US" dirty="0"/>
          </a:p>
        </p:txBody>
      </p:sp>
      <p:graphicFrame>
        <p:nvGraphicFramePr>
          <p:cNvPr id="6" name="Table 5">
            <a:extLst>
              <a:ext uri="{FF2B5EF4-FFF2-40B4-BE49-F238E27FC236}">
                <a16:creationId xmlns:a16="http://schemas.microsoft.com/office/drawing/2014/main" id="{9B6EA2A5-D448-4485-BFA8-2DB90782A5B7}"/>
              </a:ext>
            </a:extLst>
          </p:cNvPr>
          <p:cNvGraphicFramePr>
            <a:graphicFrameLocks noGrp="1"/>
          </p:cNvGraphicFramePr>
          <p:nvPr>
            <p:extLst>
              <p:ext uri="{D42A27DB-BD31-4B8C-83A1-F6EECF244321}">
                <p14:modId xmlns:p14="http://schemas.microsoft.com/office/powerpoint/2010/main" val="2042514243"/>
              </p:ext>
            </p:extLst>
          </p:nvPr>
        </p:nvGraphicFramePr>
        <p:xfrm>
          <a:off x="2006167" y="1978427"/>
          <a:ext cx="8179665" cy="4371526"/>
        </p:xfrm>
        <a:graphic>
          <a:graphicData uri="http://schemas.openxmlformats.org/drawingml/2006/table">
            <a:tbl>
              <a:tblPr firstRow="1" bandRow="1">
                <a:tableStyleId>{5940675A-B579-460E-94D1-54222C63F5DA}</a:tableStyleId>
              </a:tblPr>
              <a:tblGrid>
                <a:gridCol w="1781670">
                  <a:extLst>
                    <a:ext uri="{9D8B030D-6E8A-4147-A177-3AD203B41FA5}">
                      <a16:colId xmlns:a16="http://schemas.microsoft.com/office/drawing/2014/main" val="1166418382"/>
                    </a:ext>
                  </a:extLst>
                </a:gridCol>
                <a:gridCol w="6397995">
                  <a:extLst>
                    <a:ext uri="{9D8B030D-6E8A-4147-A177-3AD203B41FA5}">
                      <a16:colId xmlns:a16="http://schemas.microsoft.com/office/drawing/2014/main" val="1350718987"/>
                    </a:ext>
                  </a:extLst>
                </a:gridCol>
              </a:tblGrid>
              <a:tr h="342679">
                <a:tc>
                  <a:txBody>
                    <a:bodyPr/>
                    <a:lstStyle/>
                    <a:p>
                      <a:r>
                        <a:rPr lang="en-IN" sz="1600" dirty="0">
                          <a:solidFill>
                            <a:schemeClr val="bg1"/>
                          </a:solidFill>
                        </a:rPr>
                        <a:t>Variable</a:t>
                      </a:r>
                    </a:p>
                  </a:txBody>
                  <a:tcPr>
                    <a:solidFill>
                      <a:schemeClr val="tx1"/>
                    </a:solidFill>
                  </a:tcPr>
                </a:tc>
                <a:tc>
                  <a:txBody>
                    <a:bodyPr/>
                    <a:lstStyle/>
                    <a:p>
                      <a:r>
                        <a:rPr lang="en-IN" sz="1600" dirty="0">
                          <a:solidFill>
                            <a:schemeClr val="bg1"/>
                          </a:solidFill>
                        </a:rPr>
                        <a:t>Description </a:t>
                      </a:r>
                    </a:p>
                  </a:txBody>
                  <a:tcPr>
                    <a:solidFill>
                      <a:schemeClr val="tx1"/>
                    </a:solidFill>
                  </a:tcPr>
                </a:tc>
                <a:extLst>
                  <a:ext uri="{0D108BD9-81ED-4DB2-BD59-A6C34878D82A}">
                    <a16:rowId xmlns:a16="http://schemas.microsoft.com/office/drawing/2014/main" val="3404964086"/>
                  </a:ext>
                </a:extLst>
              </a:tr>
              <a:tr h="342679">
                <a:tc>
                  <a:txBody>
                    <a:bodyPr/>
                    <a:lstStyle/>
                    <a:p>
                      <a:r>
                        <a:rPr lang="en-IN" sz="1600" b="1" dirty="0"/>
                        <a:t>Country or Area</a:t>
                      </a:r>
                    </a:p>
                  </a:txBody>
                  <a:tcPr>
                    <a:solidFill>
                      <a:schemeClr val="accent1">
                        <a:lumMod val="20000"/>
                        <a:lumOff val="80000"/>
                      </a:schemeClr>
                    </a:solidFill>
                  </a:tcPr>
                </a:tc>
                <a:tc>
                  <a:txBody>
                    <a:bodyPr/>
                    <a:lstStyle/>
                    <a:p>
                      <a:pPr marL="0"/>
                      <a:r>
                        <a:rPr lang="en-IN" sz="1600" b="1" dirty="0">
                          <a:solidFill>
                            <a:schemeClr val="tx1"/>
                          </a:solidFill>
                          <a:latin typeface="Calibri" panose="020F0502020204030204" pitchFamily="34" charset="0"/>
                          <a:ea typeface="+mn-ea"/>
                          <a:cs typeface="Calibri" panose="020F0502020204030204" pitchFamily="34" charset="0"/>
                        </a:rPr>
                        <a:t>There were three countries – Australia, Canada, and the USA</a:t>
                      </a:r>
                    </a:p>
                  </a:txBody>
                  <a:tcPr>
                    <a:solidFill>
                      <a:schemeClr val="accent1">
                        <a:lumMod val="20000"/>
                        <a:lumOff val="80000"/>
                      </a:schemeClr>
                    </a:solidFill>
                  </a:tcPr>
                </a:tc>
                <a:extLst>
                  <a:ext uri="{0D108BD9-81ED-4DB2-BD59-A6C34878D82A}">
                    <a16:rowId xmlns:a16="http://schemas.microsoft.com/office/drawing/2014/main" val="3694068168"/>
                  </a:ext>
                </a:extLst>
              </a:tr>
              <a:tr h="342679">
                <a:tc>
                  <a:txBody>
                    <a:bodyPr/>
                    <a:lstStyle/>
                    <a:p>
                      <a:pPr marL="0"/>
                      <a:r>
                        <a:rPr lang="en-IN" sz="1600" b="1" dirty="0">
                          <a:solidFill>
                            <a:schemeClr val="tx1"/>
                          </a:solidFill>
                          <a:latin typeface="+mn-lt"/>
                          <a:ea typeface="+mn-ea"/>
                          <a:cs typeface="+mn-cs"/>
                        </a:rPr>
                        <a:t>Year</a:t>
                      </a:r>
                    </a:p>
                  </a:txBody>
                  <a:tcPr>
                    <a:solidFill>
                      <a:schemeClr val="accent1">
                        <a:lumMod val="20000"/>
                        <a:lumOff val="80000"/>
                      </a:schemeClr>
                    </a:solidFill>
                  </a:tcPr>
                </a:tc>
                <a:tc>
                  <a:txBody>
                    <a:bodyPr/>
                    <a:lstStyle/>
                    <a:p>
                      <a:pPr marL="0"/>
                      <a:r>
                        <a:rPr lang="en-IN" sz="1600" b="1" dirty="0">
                          <a:solidFill>
                            <a:schemeClr val="tx1"/>
                          </a:solidFill>
                          <a:latin typeface="Calibri" panose="020F0502020204030204" pitchFamily="34" charset="0"/>
                          <a:ea typeface="+mn-ea"/>
                          <a:cs typeface="Calibri" panose="020F0502020204030204" pitchFamily="34" charset="0"/>
                        </a:rPr>
                        <a:t>The Year variable ranged from 1988 to 2016</a:t>
                      </a:r>
                    </a:p>
                  </a:txBody>
                  <a:tcPr>
                    <a:solidFill>
                      <a:schemeClr val="accent1">
                        <a:lumMod val="20000"/>
                        <a:lumOff val="80000"/>
                      </a:schemeClr>
                    </a:solidFill>
                  </a:tcPr>
                </a:tc>
                <a:extLst>
                  <a:ext uri="{0D108BD9-81ED-4DB2-BD59-A6C34878D82A}">
                    <a16:rowId xmlns:a16="http://schemas.microsoft.com/office/drawing/2014/main" val="3484970411"/>
                  </a:ext>
                </a:extLst>
              </a:tr>
              <a:tr h="571131">
                <a:tc>
                  <a:txBody>
                    <a:bodyPr/>
                    <a:lstStyle/>
                    <a:p>
                      <a:pPr marL="0"/>
                      <a:r>
                        <a:rPr lang="en-IN" sz="1600" b="1" dirty="0">
                          <a:solidFill>
                            <a:schemeClr val="tx1"/>
                          </a:solidFill>
                          <a:latin typeface="+mn-lt"/>
                          <a:ea typeface="+mn-ea"/>
                          <a:cs typeface="+mn-cs"/>
                        </a:rPr>
                        <a:t>Commodity Code</a:t>
                      </a:r>
                    </a:p>
                  </a:txBody>
                  <a:tcPr>
                    <a:solidFill>
                      <a:schemeClr val="accent1">
                        <a:lumMod val="20000"/>
                        <a:lumOff val="80000"/>
                      </a:schemeClr>
                    </a:solidFill>
                  </a:tcPr>
                </a:tc>
                <a:tc>
                  <a:txBody>
                    <a:bodyPr/>
                    <a:lstStyle/>
                    <a:p>
                      <a:pPr marL="0"/>
                      <a:r>
                        <a:rPr lang="en-IN" sz="1600" b="1" dirty="0">
                          <a:solidFill>
                            <a:schemeClr val="tx1"/>
                          </a:solidFill>
                          <a:latin typeface="Calibri" panose="020F0502020204030204" pitchFamily="34" charset="0"/>
                          <a:ea typeface="+mn-ea"/>
                          <a:cs typeface="Calibri" panose="020F0502020204030204" pitchFamily="34" charset="0"/>
                        </a:rPr>
                        <a:t>The commodity code was unique for each commodity. Example: 10111 for  Horses, live pure bred </a:t>
                      </a:r>
                    </a:p>
                  </a:txBody>
                  <a:tcPr>
                    <a:solidFill>
                      <a:schemeClr val="accent1">
                        <a:lumMod val="20000"/>
                        <a:lumOff val="80000"/>
                      </a:schemeClr>
                    </a:solidFill>
                  </a:tcPr>
                </a:tc>
                <a:extLst>
                  <a:ext uri="{0D108BD9-81ED-4DB2-BD59-A6C34878D82A}">
                    <a16:rowId xmlns:a16="http://schemas.microsoft.com/office/drawing/2014/main" val="1826607270"/>
                  </a:ext>
                </a:extLst>
              </a:tr>
              <a:tr h="571131">
                <a:tc>
                  <a:txBody>
                    <a:bodyPr/>
                    <a:lstStyle/>
                    <a:p>
                      <a:pPr marL="0"/>
                      <a:r>
                        <a:rPr lang="en-IN" sz="1600" b="1" dirty="0">
                          <a:solidFill>
                            <a:schemeClr val="tx1"/>
                          </a:solidFill>
                          <a:latin typeface="+mn-lt"/>
                          <a:ea typeface="+mn-ea"/>
                          <a:cs typeface="+mn-cs"/>
                        </a:rPr>
                        <a:t>Commodity</a:t>
                      </a:r>
                    </a:p>
                  </a:txBody>
                  <a:tcPr>
                    <a:solidFill>
                      <a:schemeClr val="accent1">
                        <a:lumMod val="20000"/>
                        <a:lumOff val="80000"/>
                      </a:schemeClr>
                    </a:solidFill>
                  </a:tcPr>
                </a:tc>
                <a:tc>
                  <a:txBody>
                    <a:bodyPr/>
                    <a:lstStyle/>
                    <a:p>
                      <a:pPr marL="0"/>
                      <a:r>
                        <a:rPr lang="en-IN" sz="1600" b="1" dirty="0">
                          <a:solidFill>
                            <a:schemeClr val="tx1"/>
                          </a:solidFill>
                          <a:latin typeface="Calibri" panose="020F0502020204030204" pitchFamily="34" charset="0"/>
                          <a:ea typeface="+mn-ea"/>
                          <a:cs typeface="Calibri" panose="020F0502020204030204" pitchFamily="34" charset="0"/>
                        </a:rPr>
                        <a:t>The commodity variable contained various trade commodities that belonged to each of the 12 categories.</a:t>
                      </a:r>
                    </a:p>
                  </a:txBody>
                  <a:tcPr>
                    <a:solidFill>
                      <a:schemeClr val="accent1">
                        <a:lumMod val="20000"/>
                        <a:lumOff val="80000"/>
                      </a:schemeClr>
                    </a:solidFill>
                  </a:tcPr>
                </a:tc>
                <a:extLst>
                  <a:ext uri="{0D108BD9-81ED-4DB2-BD59-A6C34878D82A}">
                    <a16:rowId xmlns:a16="http://schemas.microsoft.com/office/drawing/2014/main" val="2916173418"/>
                  </a:ext>
                </a:extLst>
              </a:tr>
              <a:tr h="571131">
                <a:tc>
                  <a:txBody>
                    <a:bodyPr/>
                    <a:lstStyle/>
                    <a:p>
                      <a:pPr marL="0"/>
                      <a:r>
                        <a:rPr lang="en-IN" sz="1600" b="1" dirty="0">
                          <a:solidFill>
                            <a:schemeClr val="tx1"/>
                          </a:solidFill>
                          <a:latin typeface="+mn-lt"/>
                          <a:ea typeface="+mn-ea"/>
                          <a:cs typeface="+mn-cs"/>
                        </a:rPr>
                        <a:t>Flow</a:t>
                      </a:r>
                    </a:p>
                  </a:txBody>
                  <a:tcPr>
                    <a:solidFill>
                      <a:schemeClr val="accent1">
                        <a:lumMod val="20000"/>
                        <a:lumOff val="80000"/>
                      </a:schemeClr>
                    </a:solidFill>
                  </a:tcPr>
                </a:tc>
                <a:tc>
                  <a:txBody>
                    <a:bodyPr/>
                    <a:lstStyle/>
                    <a:p>
                      <a:pPr marL="0"/>
                      <a:r>
                        <a:rPr lang="en-IN" sz="1600" b="1" dirty="0">
                          <a:solidFill>
                            <a:schemeClr val="tx1"/>
                          </a:solidFill>
                          <a:latin typeface="Calibri" panose="020F0502020204030204" pitchFamily="34" charset="0"/>
                          <a:ea typeface="+mn-ea"/>
                          <a:cs typeface="Calibri" panose="020F0502020204030204" pitchFamily="34" charset="0"/>
                        </a:rPr>
                        <a:t>This indicates flow of trade. They are Export, Import, Re-Import, and Re-Export.</a:t>
                      </a:r>
                    </a:p>
                  </a:txBody>
                  <a:tcPr>
                    <a:solidFill>
                      <a:schemeClr val="accent1">
                        <a:lumMod val="20000"/>
                        <a:lumOff val="80000"/>
                      </a:schemeClr>
                    </a:solidFill>
                  </a:tcPr>
                </a:tc>
                <a:extLst>
                  <a:ext uri="{0D108BD9-81ED-4DB2-BD59-A6C34878D82A}">
                    <a16:rowId xmlns:a16="http://schemas.microsoft.com/office/drawing/2014/main" val="2702983485"/>
                  </a:ext>
                </a:extLst>
              </a:tr>
              <a:tr h="342679">
                <a:tc>
                  <a:txBody>
                    <a:bodyPr/>
                    <a:lstStyle/>
                    <a:p>
                      <a:pPr marL="0"/>
                      <a:r>
                        <a:rPr lang="en-IN" sz="1600" b="1" dirty="0">
                          <a:solidFill>
                            <a:schemeClr val="tx1"/>
                          </a:solidFill>
                          <a:latin typeface="+mn-lt"/>
                          <a:ea typeface="+mn-ea"/>
                          <a:cs typeface="+mn-cs"/>
                        </a:rPr>
                        <a:t>Trade USD</a:t>
                      </a:r>
                    </a:p>
                  </a:txBody>
                  <a:tcPr>
                    <a:solidFill>
                      <a:schemeClr val="accent1">
                        <a:lumMod val="20000"/>
                        <a:lumOff val="80000"/>
                      </a:schemeClr>
                    </a:solidFill>
                  </a:tcPr>
                </a:tc>
                <a:tc>
                  <a:txBody>
                    <a:bodyPr/>
                    <a:lstStyle/>
                    <a:p>
                      <a:pPr marL="0"/>
                      <a:r>
                        <a:rPr lang="en-IN" sz="1600" b="1" dirty="0">
                          <a:solidFill>
                            <a:schemeClr val="tx1"/>
                          </a:solidFill>
                          <a:latin typeface="Calibri" panose="020F0502020204030204" pitchFamily="34" charset="0"/>
                          <a:ea typeface="+mn-ea"/>
                          <a:cs typeface="Calibri" panose="020F0502020204030204" pitchFamily="34" charset="0"/>
                        </a:rPr>
                        <a:t>The trade value in US Dollars</a:t>
                      </a:r>
                    </a:p>
                  </a:txBody>
                  <a:tcPr>
                    <a:solidFill>
                      <a:schemeClr val="accent1">
                        <a:lumMod val="20000"/>
                        <a:lumOff val="80000"/>
                      </a:schemeClr>
                    </a:solidFill>
                  </a:tcPr>
                </a:tc>
                <a:extLst>
                  <a:ext uri="{0D108BD9-81ED-4DB2-BD59-A6C34878D82A}">
                    <a16:rowId xmlns:a16="http://schemas.microsoft.com/office/drawing/2014/main" val="3975060668"/>
                  </a:ext>
                </a:extLst>
              </a:tr>
              <a:tr h="421150">
                <a:tc>
                  <a:txBody>
                    <a:bodyPr/>
                    <a:lstStyle/>
                    <a:p>
                      <a:pPr marL="0"/>
                      <a:r>
                        <a:rPr lang="en-IN" sz="1600" b="1" dirty="0">
                          <a:solidFill>
                            <a:schemeClr val="tx1"/>
                          </a:solidFill>
                          <a:latin typeface="+mn-lt"/>
                          <a:ea typeface="+mn-ea"/>
                          <a:cs typeface="+mn-cs"/>
                        </a:rPr>
                        <a:t>Weight</a:t>
                      </a:r>
                    </a:p>
                  </a:txBody>
                  <a:tcPr>
                    <a:solidFill>
                      <a:schemeClr val="accent1">
                        <a:lumMod val="20000"/>
                        <a:lumOff val="80000"/>
                      </a:schemeClr>
                    </a:solidFill>
                  </a:tcPr>
                </a:tc>
                <a:tc>
                  <a:txBody>
                    <a:bodyPr/>
                    <a:lstStyle/>
                    <a:p>
                      <a:pPr marL="0"/>
                      <a:r>
                        <a:rPr lang="en-IN" sz="1600" b="1" dirty="0">
                          <a:solidFill>
                            <a:schemeClr val="tx1"/>
                          </a:solidFill>
                          <a:latin typeface="Calibri" panose="020F0502020204030204" pitchFamily="34" charset="0"/>
                          <a:ea typeface="+mn-ea"/>
                          <a:cs typeface="Calibri" panose="020F0502020204030204" pitchFamily="34" charset="0"/>
                        </a:rPr>
                        <a:t>The total weight of the traded commodity in Kgs</a:t>
                      </a:r>
                    </a:p>
                  </a:txBody>
                  <a:tcPr>
                    <a:solidFill>
                      <a:schemeClr val="accent1">
                        <a:lumMod val="20000"/>
                        <a:lumOff val="80000"/>
                      </a:schemeClr>
                    </a:solidFill>
                  </a:tcPr>
                </a:tc>
                <a:extLst>
                  <a:ext uri="{0D108BD9-81ED-4DB2-BD59-A6C34878D82A}">
                    <a16:rowId xmlns:a16="http://schemas.microsoft.com/office/drawing/2014/main" val="1695673538"/>
                  </a:ext>
                </a:extLst>
              </a:tr>
              <a:tr h="421150">
                <a:tc>
                  <a:txBody>
                    <a:bodyPr/>
                    <a:lstStyle/>
                    <a:p>
                      <a:pPr marL="0"/>
                      <a:r>
                        <a:rPr lang="en-IN" sz="1600" b="1" dirty="0">
                          <a:solidFill>
                            <a:schemeClr val="tx1"/>
                          </a:solidFill>
                          <a:latin typeface="+mn-lt"/>
                          <a:ea typeface="+mn-ea"/>
                          <a:cs typeface="+mn-cs"/>
                        </a:rPr>
                        <a:t>Quantity Name</a:t>
                      </a:r>
                    </a:p>
                  </a:txBody>
                  <a:tcPr>
                    <a:solidFill>
                      <a:schemeClr val="accent1">
                        <a:lumMod val="20000"/>
                        <a:lumOff val="80000"/>
                      </a:schemeClr>
                    </a:solidFill>
                  </a:tcPr>
                </a:tc>
                <a:tc>
                  <a:txBody>
                    <a:bodyPr/>
                    <a:lstStyle/>
                    <a:p>
                      <a:pPr marL="0"/>
                      <a:r>
                        <a:rPr lang="en-IN" sz="1600" b="1" dirty="0">
                          <a:solidFill>
                            <a:schemeClr val="tx1"/>
                          </a:solidFill>
                          <a:latin typeface="Calibri" panose="020F0502020204030204" pitchFamily="34" charset="0"/>
                          <a:ea typeface="+mn-ea"/>
                          <a:cs typeface="Calibri" panose="020F0502020204030204" pitchFamily="34" charset="0"/>
                        </a:rPr>
                        <a:t>Quantity name of the traded commodity</a:t>
                      </a:r>
                    </a:p>
                  </a:txBody>
                  <a:tcPr>
                    <a:solidFill>
                      <a:schemeClr val="accent1">
                        <a:lumMod val="20000"/>
                        <a:lumOff val="80000"/>
                      </a:schemeClr>
                    </a:solidFill>
                  </a:tcPr>
                </a:tc>
                <a:extLst>
                  <a:ext uri="{0D108BD9-81ED-4DB2-BD59-A6C34878D82A}">
                    <a16:rowId xmlns:a16="http://schemas.microsoft.com/office/drawing/2014/main" val="607370848"/>
                  </a:ext>
                </a:extLst>
              </a:tr>
              <a:tr h="421150">
                <a:tc>
                  <a:txBody>
                    <a:bodyPr/>
                    <a:lstStyle/>
                    <a:p>
                      <a:pPr marL="0"/>
                      <a:r>
                        <a:rPr lang="en-IN" sz="1600" b="1" dirty="0">
                          <a:solidFill>
                            <a:schemeClr val="tx1"/>
                          </a:solidFill>
                          <a:latin typeface="+mn-lt"/>
                          <a:ea typeface="+mn-ea"/>
                          <a:cs typeface="+mn-cs"/>
                        </a:rPr>
                        <a:t>Category</a:t>
                      </a:r>
                    </a:p>
                  </a:txBody>
                  <a:tcPr>
                    <a:solidFill>
                      <a:schemeClr val="accent1">
                        <a:lumMod val="20000"/>
                        <a:lumOff val="80000"/>
                      </a:schemeClr>
                    </a:solidFill>
                  </a:tcPr>
                </a:tc>
                <a:tc>
                  <a:txBody>
                    <a:bodyPr/>
                    <a:lstStyle/>
                    <a:p>
                      <a:pPr marL="0"/>
                      <a:r>
                        <a:rPr lang="en-IN" sz="1600" b="1" dirty="0">
                          <a:solidFill>
                            <a:schemeClr val="tx1"/>
                          </a:solidFill>
                          <a:latin typeface="Calibri" panose="020F0502020204030204" pitchFamily="34" charset="0"/>
                          <a:ea typeface="+mn-ea"/>
                          <a:cs typeface="Calibri" panose="020F0502020204030204" pitchFamily="34" charset="0"/>
                        </a:rPr>
                        <a:t>There were 12 unique categories in the data.</a:t>
                      </a:r>
                    </a:p>
                  </a:txBody>
                  <a:tcPr>
                    <a:solidFill>
                      <a:schemeClr val="accent1">
                        <a:lumMod val="20000"/>
                        <a:lumOff val="80000"/>
                      </a:schemeClr>
                    </a:solidFill>
                  </a:tcPr>
                </a:tc>
                <a:extLst>
                  <a:ext uri="{0D108BD9-81ED-4DB2-BD59-A6C34878D82A}">
                    <a16:rowId xmlns:a16="http://schemas.microsoft.com/office/drawing/2014/main" val="3110280745"/>
                  </a:ext>
                </a:extLst>
              </a:tr>
            </a:tbl>
          </a:graphicData>
        </a:graphic>
      </p:graphicFrame>
    </p:spTree>
    <p:extLst>
      <p:ext uri="{BB962C8B-B14F-4D97-AF65-F5344CB8AC3E}">
        <p14:creationId xmlns:p14="http://schemas.microsoft.com/office/powerpoint/2010/main" val="1172467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0132C-9F6A-42A8-A652-82AC6A7558AB}"/>
              </a:ext>
            </a:extLst>
          </p:cNvPr>
          <p:cNvSpPr>
            <a:spLocks noGrp="1"/>
          </p:cNvSpPr>
          <p:nvPr>
            <p:ph type="title"/>
          </p:nvPr>
        </p:nvSpPr>
        <p:spPr/>
        <p:txBody>
          <a:bodyPr/>
          <a:lstStyle/>
          <a:p>
            <a:r>
              <a:rPr lang="en-IN" sz="4800" b="1" spc="-5" dirty="0">
                <a:latin typeface="Calibri"/>
                <a:cs typeface="Calibri"/>
              </a:rPr>
              <a:t>Data Preparation</a:t>
            </a:r>
            <a:endParaRPr lang="en-US" dirty="0"/>
          </a:p>
        </p:txBody>
      </p:sp>
      <p:sp>
        <p:nvSpPr>
          <p:cNvPr id="3" name="Content Placeholder 2">
            <a:extLst>
              <a:ext uri="{FF2B5EF4-FFF2-40B4-BE49-F238E27FC236}">
                <a16:creationId xmlns:a16="http://schemas.microsoft.com/office/drawing/2014/main" id="{5DDE601F-B0B8-4747-890C-1281D3D3C492}"/>
              </a:ext>
            </a:extLst>
          </p:cNvPr>
          <p:cNvSpPr>
            <a:spLocks noGrp="1"/>
          </p:cNvSpPr>
          <p:nvPr>
            <p:ph idx="1"/>
          </p:nvPr>
        </p:nvSpPr>
        <p:spPr/>
        <p:txBody>
          <a:bodyPr/>
          <a:lstStyle/>
          <a:p>
            <a:pPr lvl="1">
              <a:buFont typeface="Arial" panose="020B0604020202020204" pitchFamily="34" charset="0"/>
              <a:buChar char="•"/>
            </a:pPr>
            <a:r>
              <a:rPr lang="en-IN" sz="1800" spc="-5" dirty="0">
                <a:latin typeface="Calibri" panose="020F0502020204030204" pitchFamily="34" charset="0"/>
                <a:cs typeface="Calibri" panose="020F0502020204030204" pitchFamily="34" charset="0"/>
              </a:rPr>
              <a:t>The data was cleaned using the R programming language. The variable names were edited for better reading.</a:t>
            </a:r>
          </a:p>
          <a:p>
            <a:pPr marL="0" indent="0">
              <a:buNone/>
            </a:pPr>
            <a:endParaRPr lang="en-IN" sz="2000" spc="-5" dirty="0">
              <a:latin typeface="Calibri" panose="020F0502020204030204" pitchFamily="34" charset="0"/>
              <a:cs typeface="Calibri" panose="020F0502020204030204" pitchFamily="34" charset="0"/>
            </a:endParaRPr>
          </a:p>
          <a:p>
            <a:pPr marL="0" indent="0">
              <a:buNone/>
            </a:pPr>
            <a:endParaRPr lang="en-US" dirty="0"/>
          </a:p>
          <a:p>
            <a:pPr lvl="1" indent="-285750">
              <a:buFont typeface="Arial" panose="020B0604020202020204" pitchFamily="34" charset="0"/>
              <a:buChar char="•"/>
            </a:pPr>
            <a:r>
              <a:rPr lang="en-IN" sz="2000" spc="-5" dirty="0">
                <a:latin typeface="Calibri" panose="020F0502020204030204" pitchFamily="34" charset="0"/>
                <a:cs typeface="Calibri" panose="020F0502020204030204" pitchFamily="34" charset="0"/>
              </a:rPr>
              <a:t>Upon exploring the dataset, it was found that the weight and the quantity variable contained missing values. Additionally,  there were “0” values in these variables. This didn’t account for the Trade amount values in the data. Some instances were observed:</a:t>
            </a:r>
          </a:p>
          <a:p>
            <a:pPr marL="98298" lvl="1" indent="0">
              <a:buNone/>
            </a:pPr>
            <a:endParaRPr lang="en-IN" sz="2000"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2000" spc="-5" dirty="0">
              <a:latin typeface="Calibri" panose="020F0502020204030204" pitchFamily="34" charset="0"/>
              <a:cs typeface="Calibri" panose="020F0502020204030204" pitchFamily="34" charset="0"/>
            </a:endParaRPr>
          </a:p>
          <a:p>
            <a:endParaRPr lang="en-US" dirty="0"/>
          </a:p>
        </p:txBody>
      </p:sp>
      <p:pic>
        <p:nvPicPr>
          <p:cNvPr id="4" name="Picture 3">
            <a:extLst>
              <a:ext uri="{FF2B5EF4-FFF2-40B4-BE49-F238E27FC236}">
                <a16:creationId xmlns:a16="http://schemas.microsoft.com/office/drawing/2014/main" id="{75826365-D424-440E-961A-F79DC1D727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011" y="2887461"/>
            <a:ext cx="7837978" cy="866928"/>
          </a:xfrm>
          <a:prstGeom prst="rect">
            <a:avLst/>
          </a:prstGeom>
        </p:spPr>
      </p:pic>
      <p:pic>
        <p:nvPicPr>
          <p:cNvPr id="5" name="Picture 4">
            <a:extLst>
              <a:ext uri="{FF2B5EF4-FFF2-40B4-BE49-F238E27FC236}">
                <a16:creationId xmlns:a16="http://schemas.microsoft.com/office/drawing/2014/main" id="{CD52D1CA-436A-4300-8072-DBC2A0A7EA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5399" y="4809605"/>
            <a:ext cx="9562161" cy="1242060"/>
          </a:xfrm>
          <a:prstGeom prst="rect">
            <a:avLst/>
          </a:prstGeom>
        </p:spPr>
      </p:pic>
    </p:spTree>
    <p:extLst>
      <p:ext uri="{BB962C8B-B14F-4D97-AF65-F5344CB8AC3E}">
        <p14:creationId xmlns:p14="http://schemas.microsoft.com/office/powerpoint/2010/main" val="1248941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38FFD-9FAC-49D1-816A-1EB568B80F9D}"/>
              </a:ext>
            </a:extLst>
          </p:cNvPr>
          <p:cNvSpPr>
            <a:spLocks noGrp="1"/>
          </p:cNvSpPr>
          <p:nvPr>
            <p:ph type="title"/>
          </p:nvPr>
        </p:nvSpPr>
        <p:spPr/>
        <p:txBody>
          <a:bodyPr/>
          <a:lstStyle/>
          <a:p>
            <a:r>
              <a:rPr lang="en-IN" sz="4800" b="1" spc="-5" dirty="0">
                <a:latin typeface="Calibri"/>
                <a:cs typeface="Calibri"/>
              </a:rPr>
              <a:t>Data Preparation - continued</a:t>
            </a:r>
            <a:endParaRPr lang="en-US" dirty="0"/>
          </a:p>
        </p:txBody>
      </p:sp>
      <p:sp>
        <p:nvSpPr>
          <p:cNvPr id="3" name="Content Placeholder 2">
            <a:extLst>
              <a:ext uri="{FF2B5EF4-FFF2-40B4-BE49-F238E27FC236}">
                <a16:creationId xmlns:a16="http://schemas.microsoft.com/office/drawing/2014/main" id="{771D9D87-19C3-4B79-80DB-1173FACA2CD9}"/>
              </a:ext>
            </a:extLst>
          </p:cNvPr>
          <p:cNvSpPr>
            <a:spLocks noGrp="1"/>
          </p:cNvSpPr>
          <p:nvPr>
            <p:ph idx="1"/>
          </p:nvPr>
        </p:nvSpPr>
        <p:spPr/>
        <p:txBody>
          <a:bodyPr/>
          <a:lstStyle/>
          <a:p>
            <a:pPr lvl="1">
              <a:buFont typeface="Arial" panose="020B0604020202020204" pitchFamily="34" charset="0"/>
              <a:buChar char="•"/>
            </a:pPr>
            <a:r>
              <a:rPr lang="en-IN" sz="2000" spc="-5" dirty="0">
                <a:latin typeface="Calibri" panose="020F0502020204030204" pitchFamily="34" charset="0"/>
                <a:cs typeface="Calibri" panose="020F0502020204030204" pitchFamily="34" charset="0"/>
              </a:rPr>
              <a:t>To eliminate such instances, an if-else condition was implemented.</a:t>
            </a:r>
          </a:p>
          <a:p>
            <a:pPr marL="201168" lvl="1" indent="0">
              <a:buNone/>
            </a:pPr>
            <a:endParaRPr lang="en-US" dirty="0"/>
          </a:p>
        </p:txBody>
      </p:sp>
      <p:pic>
        <p:nvPicPr>
          <p:cNvPr id="4" name="Picture 3">
            <a:extLst>
              <a:ext uri="{FF2B5EF4-FFF2-40B4-BE49-F238E27FC236}">
                <a16:creationId xmlns:a16="http://schemas.microsoft.com/office/drawing/2014/main" id="{BB9082D7-FA37-416B-8B18-11C093E31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087" y="2434688"/>
            <a:ext cx="10398786" cy="1786637"/>
          </a:xfrm>
          <a:prstGeom prst="rect">
            <a:avLst/>
          </a:prstGeom>
        </p:spPr>
      </p:pic>
    </p:spTree>
    <p:extLst>
      <p:ext uri="{BB962C8B-B14F-4D97-AF65-F5344CB8AC3E}">
        <p14:creationId xmlns:p14="http://schemas.microsoft.com/office/powerpoint/2010/main" val="2552801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3304C-4B8C-4C96-A5FD-2BF575D3BF7A}"/>
              </a:ext>
            </a:extLst>
          </p:cNvPr>
          <p:cNvSpPr>
            <a:spLocks noGrp="1"/>
          </p:cNvSpPr>
          <p:nvPr>
            <p:ph type="title"/>
          </p:nvPr>
        </p:nvSpPr>
        <p:spPr/>
        <p:txBody>
          <a:bodyPr/>
          <a:lstStyle/>
          <a:p>
            <a:r>
              <a:rPr lang="en-IN" sz="4800" b="1" spc="-5" dirty="0">
                <a:latin typeface="Calibri"/>
                <a:cs typeface="Calibri"/>
              </a:rPr>
              <a:t>Learning</a:t>
            </a:r>
            <a:endParaRPr lang="en-US" dirty="0"/>
          </a:p>
        </p:txBody>
      </p:sp>
      <p:sp>
        <p:nvSpPr>
          <p:cNvPr id="3" name="Content Placeholder 2">
            <a:extLst>
              <a:ext uri="{FF2B5EF4-FFF2-40B4-BE49-F238E27FC236}">
                <a16:creationId xmlns:a16="http://schemas.microsoft.com/office/drawing/2014/main" id="{E77C3045-9B9D-46AF-8E9A-8A48D732591B}"/>
              </a:ext>
            </a:extLst>
          </p:cNvPr>
          <p:cNvSpPr>
            <a:spLocks noGrp="1"/>
          </p:cNvSpPr>
          <p:nvPr>
            <p:ph idx="1"/>
          </p:nvPr>
        </p:nvSpPr>
        <p:spPr/>
        <p:txBody>
          <a:bodyPr/>
          <a:lstStyle/>
          <a:p>
            <a:pPr lvl="1">
              <a:buFont typeface="Arial" panose="020B0604020202020204" pitchFamily="34" charset="0"/>
              <a:buChar char="•"/>
            </a:pPr>
            <a:r>
              <a:rPr lang="en-IN" sz="1800" spc="-5" dirty="0">
                <a:latin typeface="Calibri" panose="020F0502020204030204" pitchFamily="34" charset="0"/>
                <a:cs typeface="Calibri" panose="020F0502020204030204" pitchFamily="34" charset="0"/>
              </a:rPr>
              <a:t>Observed current trends in the trade markets. Example: The US President Trump’s declaration of Make in USA. He insists to levy higher duties on imports. This was due to America having a trade deficit with major Asian countries like India and China. I also came to realize about the India trade environment. What India imports the most and exports the most. With which countries India runs a trade surplus and trade deficit. Prime Minister Modi’s Make in India initiative.</a:t>
            </a:r>
          </a:p>
          <a:p>
            <a:pPr lvl="1">
              <a:buFont typeface="Arial" panose="020B0604020202020204" pitchFamily="34" charset="0"/>
              <a:buChar char="•"/>
            </a:pPr>
            <a:r>
              <a:rPr lang="en-IN" sz="1800" spc="-5" dirty="0">
                <a:latin typeface="Calibri" panose="020F0502020204030204" pitchFamily="34" charset="0"/>
                <a:cs typeface="Calibri" panose="020F0502020204030204" pitchFamily="34" charset="0"/>
              </a:rPr>
              <a:t>Read the news on important trade related activities. Example: Recently, there was news about setting up Harley Davidson motorcycle stores in India. PM Modi assured Trump of dropping the import duty from 75 % to 50 %. However, Trump mocked India by saying it wasn’t doing America a favour. From reading such issues, I got a bigger picture of how trade affects the relation between countries.</a:t>
            </a:r>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3409784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6F3F9-16F3-49B3-85A9-DCD1AF8A6EF3}"/>
              </a:ext>
            </a:extLst>
          </p:cNvPr>
          <p:cNvSpPr>
            <a:spLocks noGrp="1"/>
          </p:cNvSpPr>
          <p:nvPr>
            <p:ph type="title"/>
          </p:nvPr>
        </p:nvSpPr>
        <p:spPr/>
        <p:txBody>
          <a:bodyPr/>
          <a:lstStyle/>
          <a:p>
            <a:r>
              <a:rPr lang="en-IN" sz="4800" b="1" spc="-5" dirty="0">
                <a:latin typeface="Calibri"/>
                <a:cs typeface="Calibri"/>
              </a:rPr>
              <a:t>Insights</a:t>
            </a:r>
            <a:endParaRPr lang="en-US" dirty="0"/>
          </a:p>
        </p:txBody>
      </p:sp>
      <p:sp>
        <p:nvSpPr>
          <p:cNvPr id="3" name="Content Placeholder 2">
            <a:extLst>
              <a:ext uri="{FF2B5EF4-FFF2-40B4-BE49-F238E27FC236}">
                <a16:creationId xmlns:a16="http://schemas.microsoft.com/office/drawing/2014/main" id="{3EC4F963-0FE2-4BC7-9868-4DBF5B3F43B6}"/>
              </a:ext>
            </a:extLst>
          </p:cNvPr>
          <p:cNvSpPr>
            <a:spLocks noGrp="1"/>
          </p:cNvSpPr>
          <p:nvPr>
            <p:ph idx="1"/>
          </p:nvPr>
        </p:nvSpPr>
        <p:spPr>
          <a:xfrm>
            <a:off x="1097280" y="1875445"/>
            <a:ext cx="10058400" cy="3760891"/>
          </a:xfrm>
        </p:spPr>
        <p:txBody>
          <a:bodyPr/>
          <a:lstStyle/>
          <a:p>
            <a:pPr lvl="1" indent="-285750">
              <a:buFont typeface="Arial" panose="020B0604020202020204" pitchFamily="34" charset="0"/>
              <a:buChar char="•"/>
            </a:pPr>
            <a:r>
              <a:rPr lang="en-IN" sz="1800" spc="-5" dirty="0">
                <a:latin typeface="Calibri" panose="020F0502020204030204" pitchFamily="34" charset="0"/>
                <a:cs typeface="Calibri" panose="020F0502020204030204" pitchFamily="34" charset="0"/>
              </a:rPr>
              <a:t>After importing the data in Power Bi, and  studying the data visually, I was able to derive the following insights:</a:t>
            </a:r>
          </a:p>
          <a:p>
            <a:pPr marL="171450" lvl="1"/>
            <a:r>
              <a:rPr lang="en-IN" sz="1800" spc="-5" dirty="0">
                <a:latin typeface="Calibri" panose="020F0502020204030204" pitchFamily="34" charset="0"/>
                <a:cs typeface="Calibri" panose="020F0502020204030204" pitchFamily="34" charset="0"/>
              </a:rPr>
              <a:t>       </a:t>
            </a:r>
            <a:r>
              <a:rPr lang="en-IN" sz="1800" u="sng" spc="-5" dirty="0">
                <a:latin typeface="Calibri" panose="020F0502020204030204" pitchFamily="34" charset="0"/>
                <a:cs typeface="Calibri" panose="020F0502020204030204" pitchFamily="34" charset="0"/>
              </a:rPr>
              <a:t>Note: The table shows insight from each of the worksheets featured in the Power Bi dashboards</a:t>
            </a:r>
          </a:p>
          <a:p>
            <a:pPr marL="171450" lvl="1"/>
            <a:endParaRPr lang="en-IN" sz="1800"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800"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800"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800"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800" spc="-5" dirty="0">
              <a:latin typeface="Calibri" panose="020F0502020204030204" pitchFamily="34" charset="0"/>
              <a:cs typeface="Calibri" panose="020F0502020204030204" pitchFamily="34" charset="0"/>
            </a:endParaRPr>
          </a:p>
          <a:p>
            <a:pPr marL="171450" lvl="1"/>
            <a:endParaRPr lang="en-IN" sz="1800"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800"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800" spc="-5" dirty="0">
              <a:latin typeface="Calibri" panose="020F0502020204030204" pitchFamily="34" charset="0"/>
              <a:cs typeface="Calibri" panose="020F0502020204030204" pitchFamily="34" charset="0"/>
            </a:endParaRPr>
          </a:p>
          <a:p>
            <a:pPr lvl="1">
              <a:buFont typeface="Arial" panose="020B0604020202020204" pitchFamily="34" charset="0"/>
              <a:buChar char="•"/>
            </a:pPr>
            <a:endParaRPr lang="en-US" dirty="0"/>
          </a:p>
        </p:txBody>
      </p:sp>
      <p:graphicFrame>
        <p:nvGraphicFramePr>
          <p:cNvPr id="4" name="Table 3">
            <a:extLst>
              <a:ext uri="{FF2B5EF4-FFF2-40B4-BE49-F238E27FC236}">
                <a16:creationId xmlns:a16="http://schemas.microsoft.com/office/drawing/2014/main" id="{2E9C6A3E-BE27-47FF-821F-682E9A677893}"/>
              </a:ext>
            </a:extLst>
          </p:cNvPr>
          <p:cNvGraphicFramePr>
            <a:graphicFrameLocks noGrp="1"/>
          </p:cNvGraphicFramePr>
          <p:nvPr>
            <p:extLst>
              <p:ext uri="{D42A27DB-BD31-4B8C-83A1-F6EECF244321}">
                <p14:modId xmlns:p14="http://schemas.microsoft.com/office/powerpoint/2010/main" val="4147669546"/>
              </p:ext>
            </p:extLst>
          </p:nvPr>
        </p:nvGraphicFramePr>
        <p:xfrm>
          <a:off x="1487977" y="2809304"/>
          <a:ext cx="9335193" cy="3627120"/>
        </p:xfrm>
        <a:graphic>
          <a:graphicData uri="http://schemas.openxmlformats.org/drawingml/2006/table">
            <a:tbl>
              <a:tblPr firstRow="1" bandRow="1"/>
              <a:tblGrid>
                <a:gridCol w="9335193">
                  <a:extLst>
                    <a:ext uri="{9D8B030D-6E8A-4147-A177-3AD203B41FA5}">
                      <a16:colId xmlns:a16="http://schemas.microsoft.com/office/drawing/2014/main" val="3577129045"/>
                    </a:ext>
                  </a:extLst>
                </a:gridCol>
              </a:tblGrid>
              <a:tr h="328331">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IN" sz="1600" b="1" dirty="0">
                          <a:solidFill>
                            <a:schemeClr val="bg1"/>
                          </a:solidFill>
                        </a:rPr>
                        <a:t>Insights derived</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extLst>
                  <a:ext uri="{0D108BD9-81ED-4DB2-BD59-A6C34878D82A}">
                    <a16:rowId xmlns:a16="http://schemas.microsoft.com/office/drawing/2014/main" val="214942314"/>
                  </a:ext>
                </a:extLst>
              </a:tr>
              <a:tr h="3256216">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285750" indent="-285750">
                        <a:buFont typeface="Arial" panose="020B0604020202020204" pitchFamily="34" charset="0"/>
                        <a:buChar char="•"/>
                      </a:pPr>
                      <a:r>
                        <a:rPr lang="en-IN" sz="1400" b="1" dirty="0">
                          <a:solidFill>
                            <a:schemeClr val="dk1"/>
                          </a:solidFill>
                          <a:effectLst/>
                          <a:latin typeface="+mn-lt"/>
                          <a:ea typeface="+mn-ea"/>
                          <a:cs typeface="+mn-cs"/>
                        </a:rPr>
                        <a:t>From 1988 to 2016, the USA has been the largest exporter, importer, and re-exporter of commodities. Whereas Canada has been the largest re-importer of commodities. </a:t>
                      </a:r>
                      <a:endParaRPr lang="en-IN" sz="1400" b="1" dirty="0">
                        <a:effectLst/>
                      </a:endParaRPr>
                    </a:p>
                    <a:p>
                      <a:pPr marL="285750" indent="-285750">
                        <a:buFont typeface="Arial" panose="020B0604020202020204" pitchFamily="34" charset="0"/>
                        <a:buChar char="•"/>
                      </a:pPr>
                      <a:r>
                        <a:rPr lang="en-IN" sz="1400" b="1" dirty="0">
                          <a:solidFill>
                            <a:schemeClr val="dk1"/>
                          </a:solidFill>
                          <a:effectLst/>
                          <a:latin typeface="+mn-lt"/>
                          <a:ea typeface="+mn-ea"/>
                          <a:cs typeface="+mn-cs"/>
                        </a:rPr>
                        <a:t>The USA has never re-imported commodities throughout these years. </a:t>
                      </a:r>
                    </a:p>
                    <a:p>
                      <a:pPr marL="285750" indent="-285750">
                        <a:buFont typeface="Arial" panose="020B0604020202020204" pitchFamily="34" charset="0"/>
                        <a:buChar char="•"/>
                      </a:pPr>
                      <a:r>
                        <a:rPr lang="en-IN" sz="1400" b="1" dirty="0"/>
                        <a:t>Australia hasn't re-exported commodities since the year 2000.</a:t>
                      </a:r>
                    </a:p>
                    <a:p>
                      <a:pPr marL="285750" indent="-285750">
                        <a:buFont typeface="Arial" panose="020B0604020202020204" pitchFamily="34" charset="0"/>
                        <a:buChar char="•"/>
                      </a:pPr>
                      <a:r>
                        <a:rPr lang="en-IN" sz="1400" b="1" dirty="0"/>
                        <a:t>Canada began re-exporting commodities  from the year 2000.</a:t>
                      </a:r>
                    </a:p>
                    <a:p>
                      <a:pPr marL="285750" indent="-285750">
                        <a:buFont typeface="Arial" panose="020B0604020202020204" pitchFamily="34" charset="0"/>
                        <a:buChar char="•"/>
                      </a:pPr>
                      <a:r>
                        <a:rPr lang="en-IN" sz="1400" b="1" dirty="0"/>
                        <a:t>In the year 2016, Canada was the largest re-exporter of commodities.</a:t>
                      </a:r>
                    </a:p>
                    <a:p>
                      <a:pPr marL="285750" indent="-285750">
                        <a:buFont typeface="Arial" panose="020B0604020202020204" pitchFamily="34" charset="0"/>
                        <a:buChar char="•"/>
                      </a:pPr>
                      <a:r>
                        <a:rPr lang="en-IN" sz="1400" b="1" dirty="0"/>
                        <a:t>Canada dominates the re-import trade business.</a:t>
                      </a:r>
                    </a:p>
                    <a:p>
                      <a:pPr marL="285750" indent="-285750">
                        <a:buFont typeface="Arial" panose="020B0604020202020204" pitchFamily="34" charset="0"/>
                        <a:buChar char="•"/>
                      </a:pPr>
                      <a:r>
                        <a:rPr lang="en-IN" sz="1400" b="1" dirty="0"/>
                        <a:t>Top categories were identified for each country.</a:t>
                      </a:r>
                    </a:p>
                    <a:p>
                      <a:pPr marL="285750" indent="-285750">
                        <a:buFont typeface="Arial" panose="020B0604020202020204" pitchFamily="34" charset="0"/>
                        <a:buChar char="•"/>
                      </a:pPr>
                      <a:r>
                        <a:rPr lang="en-IN" sz="1400" b="1" dirty="0"/>
                        <a:t>Trade Balance was calculated and analysed. It was observed that all the countries had Trade Surplus from 1988 to 2016. The countries were ranked based on this observation. It is believed that a Trade Surplus country isn’t suitable for import business.</a:t>
                      </a:r>
                    </a:p>
                    <a:p>
                      <a:pPr marL="285750" indent="-285750">
                        <a:buFont typeface="Arial" panose="020B0604020202020204" pitchFamily="34" charset="0"/>
                        <a:buChar char="•"/>
                      </a:pPr>
                      <a:r>
                        <a:rPr lang="en-IN" sz="1400" b="1" dirty="0"/>
                        <a:t>Top Commodities were identified based on their quantity traded via export, import, re-export, and re-import.</a:t>
                      </a:r>
                    </a:p>
                    <a:p>
                      <a:pPr marL="285750" indent="-285750">
                        <a:buFont typeface="Arial" panose="020B0604020202020204" pitchFamily="34" charset="0"/>
                        <a:buChar char="•"/>
                      </a:pPr>
                      <a:r>
                        <a:rPr lang="en-IN" sz="1400" b="1" dirty="0"/>
                        <a:t>After identifying the potential commodities, we can observe it’s quantity and unit price over the past years. It was observed that unit prices differed for each country. Further, we can use forecasting technique to get an estimate of the unit prices for the years ahead.</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4214964381"/>
                  </a:ext>
                </a:extLst>
              </a:tr>
            </a:tbl>
          </a:graphicData>
        </a:graphic>
      </p:graphicFrame>
    </p:spTree>
    <p:extLst>
      <p:ext uri="{BB962C8B-B14F-4D97-AF65-F5344CB8AC3E}">
        <p14:creationId xmlns:p14="http://schemas.microsoft.com/office/powerpoint/2010/main" val="1477554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9D55C-559B-421C-9CC2-20D2126B90AD}"/>
              </a:ext>
            </a:extLst>
          </p:cNvPr>
          <p:cNvSpPr>
            <a:spLocks noGrp="1"/>
          </p:cNvSpPr>
          <p:nvPr>
            <p:ph type="title"/>
          </p:nvPr>
        </p:nvSpPr>
        <p:spPr/>
        <p:txBody>
          <a:bodyPr/>
          <a:lstStyle/>
          <a:p>
            <a:pPr algn="ctr"/>
            <a:r>
              <a:rPr lang="en-IN" b="1" dirty="0"/>
              <a:t>Thank you!</a:t>
            </a:r>
            <a:endParaRPr lang="en-US" dirty="0"/>
          </a:p>
        </p:txBody>
      </p:sp>
      <p:sp>
        <p:nvSpPr>
          <p:cNvPr id="3" name="Content Placeholder 2">
            <a:extLst>
              <a:ext uri="{FF2B5EF4-FFF2-40B4-BE49-F238E27FC236}">
                <a16:creationId xmlns:a16="http://schemas.microsoft.com/office/drawing/2014/main" id="{ADCFC8B8-BA58-49BD-A9AB-7EBBFB596C4E}"/>
              </a:ext>
            </a:extLst>
          </p:cNvPr>
          <p:cNvSpPr>
            <a:spLocks noGrp="1"/>
          </p:cNvSpPr>
          <p:nvPr>
            <p:ph idx="1"/>
          </p:nvPr>
        </p:nvSpPr>
        <p:spPr/>
        <p:txBody>
          <a:bodyPr/>
          <a:lstStyle/>
          <a:p>
            <a:pPr algn="ctr"/>
            <a:r>
              <a:rPr lang="en-IN" b="1" dirty="0"/>
              <a:t>Visit my </a:t>
            </a:r>
            <a:r>
              <a:rPr lang="en-IN" b="1" dirty="0" err="1"/>
              <a:t>Github</a:t>
            </a:r>
            <a:r>
              <a:rPr lang="en-IN" b="1" dirty="0"/>
              <a:t> Public profile to view this project:</a:t>
            </a:r>
          </a:p>
          <a:p>
            <a:pPr algn="ctr"/>
            <a:r>
              <a:rPr lang="en-US" dirty="0">
                <a:hlinkClick r:id="rId2"/>
              </a:rPr>
              <a:t>https://github.com/rahuls0723/Global-Trade-Analysis-Project/tree/main</a:t>
            </a:r>
            <a:endParaRPr lang="en-US" dirty="0"/>
          </a:p>
        </p:txBody>
      </p:sp>
    </p:spTree>
    <p:extLst>
      <p:ext uri="{BB962C8B-B14F-4D97-AF65-F5344CB8AC3E}">
        <p14:creationId xmlns:p14="http://schemas.microsoft.com/office/powerpoint/2010/main" val="2482676689"/>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{86ED10C2-CD20-4573-990A-F8AC92FC0030}tf22712842_win32</Template>
  <TotalTime>19</TotalTime>
  <Words>779</Words>
  <Application>Microsoft Office PowerPoint</Application>
  <PresentationFormat>Widescreen</PresentationFormat>
  <Paragraphs>77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Bookman Old Style</vt:lpstr>
      <vt:lpstr>Calibri</vt:lpstr>
      <vt:lpstr>Franklin Gothic Book</vt:lpstr>
      <vt:lpstr>Custom</vt:lpstr>
      <vt:lpstr>Global Trade Analysis</vt:lpstr>
      <vt:lpstr>Contents</vt:lpstr>
      <vt:lpstr>Overview of the project</vt:lpstr>
      <vt:lpstr>Data Description</vt:lpstr>
      <vt:lpstr>Data Preparation</vt:lpstr>
      <vt:lpstr>Data Preparation - continued</vt:lpstr>
      <vt:lpstr>Learning</vt:lpstr>
      <vt:lpstr>Insights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Trade Analysis</dc:title>
  <dc:creator>Rahul Sankala</dc:creator>
  <cp:lastModifiedBy>Rahul Sankala</cp:lastModifiedBy>
  <cp:revision>2</cp:revision>
  <dcterms:created xsi:type="dcterms:W3CDTF">2025-02-27T16:52:20Z</dcterms:created>
  <dcterms:modified xsi:type="dcterms:W3CDTF">2025-03-04T11:44:41Z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