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ia-HCMS"/>
          <p:cNvSpPr txBox="1"/>
          <p:nvPr>
            <p:ph type="ctrTitle"/>
          </p:nvPr>
        </p:nvSpPr>
        <p:spPr>
          <a:prstGeom prst="rect">
            <a:avLst/>
          </a:prstGeom>
        </p:spPr>
        <p:txBody>
          <a:bodyPr/>
          <a:lstStyle/>
          <a:p>
            <a:pPr/>
            <a:r>
              <a:t>Dia-HCMS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YNOPSI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SYNOPSIS</a:t>
            </a:r>
          </a:p>
        </p:txBody>
      </p:sp>
      <p:sp>
        <p:nvSpPr>
          <p:cNvPr id="169" name="Millions of people around the world live with diabetes. Beyond managing the condition itself, it’s crucial to get diabetes under control because of the risk for serious complications, ranging from kidney failure and nerve damage to heart disease and stroke.…"/>
          <p:cNvSpPr txBox="1"/>
          <p:nvPr>
            <p:ph type="body" idx="1"/>
          </p:nvPr>
        </p:nvSpPr>
        <p:spPr>
          <a:xfrm>
            <a:off x="406400" y="1202035"/>
            <a:ext cx="12192000" cy="7649865"/>
          </a:xfrm>
          <a:prstGeom prst="rect">
            <a:avLst/>
          </a:prstGeom>
        </p:spPr>
        <p:txBody>
          <a:bodyPr/>
          <a:lstStyle/>
          <a:p>
            <a:pPr marL="0" indent="0" defTabSz="297941">
              <a:spcBef>
                <a:spcPts val="1400"/>
              </a:spcBef>
              <a:buClrTx/>
              <a:buSzTx/>
              <a:buFontTx/>
              <a:buNone/>
              <a:defRPr sz="1785">
                <a:solidFill>
                  <a:srgbClr val="FFFFFF"/>
                </a:solidFill>
              </a:defRPr>
            </a:pPr>
            <a:r>
              <a:t>Millions of people around the world live with diabetes. Beyond managing the condition itself, it’s crucial to get diabetes under control because of the risk for serious complications, ranging from kidney failure and nerve damage to heart disease and stroke.</a:t>
            </a:r>
          </a:p>
          <a:p>
            <a:pPr marL="0" indent="0" defTabSz="297941">
              <a:spcBef>
                <a:spcPts val="1400"/>
              </a:spcBef>
              <a:buClrTx/>
              <a:buSzTx/>
              <a:buFontTx/>
              <a:buNone/>
              <a:defRPr sz="1785">
                <a:solidFill>
                  <a:srgbClr val="FFFFFF"/>
                </a:solidFill>
              </a:defRPr>
            </a:pPr>
            <a:r>
              <a:t>However, Diabetes can be managed by following just a few simple healthy-living strategies: </a:t>
            </a:r>
          </a:p>
          <a:p>
            <a:pPr marL="180178" indent="-180178" defTabSz="297941">
              <a:spcBef>
                <a:spcPts val="1400"/>
              </a:spcBef>
              <a:buClrTx/>
              <a:buSzPct val="100000"/>
              <a:buFontTx/>
              <a:buChar char="•"/>
              <a:defRPr sz="1785">
                <a:solidFill>
                  <a:srgbClr val="FFFFFF"/>
                </a:solidFill>
              </a:defRPr>
            </a:pPr>
            <a:r>
              <a:t>Monitoring your blood sugar</a:t>
            </a:r>
          </a:p>
          <a:p>
            <a:pPr marL="180178" indent="-180178" defTabSz="297941">
              <a:spcBef>
                <a:spcPts val="1400"/>
              </a:spcBef>
              <a:buClrTx/>
              <a:buSzPct val="100000"/>
              <a:buFontTx/>
              <a:buChar char="•"/>
              <a:defRPr sz="1785">
                <a:solidFill>
                  <a:srgbClr val="FFFFFF"/>
                </a:solidFill>
              </a:defRPr>
            </a:pPr>
            <a:r>
              <a:t>taking any prescribed medications</a:t>
            </a:r>
          </a:p>
          <a:p>
            <a:pPr marL="180178" indent="-180178" defTabSz="297941">
              <a:spcBef>
                <a:spcPts val="1400"/>
              </a:spcBef>
              <a:buClrTx/>
              <a:buSzPct val="100000"/>
              <a:buFontTx/>
              <a:buChar char="•"/>
              <a:defRPr sz="1785">
                <a:solidFill>
                  <a:srgbClr val="FFFFFF"/>
                </a:solidFill>
              </a:defRPr>
            </a:pPr>
            <a:r>
              <a:t>eating a smart diabetes diet</a:t>
            </a:r>
          </a:p>
          <a:p>
            <a:pPr marL="180178" indent="-180178" defTabSz="297941">
              <a:spcBef>
                <a:spcPts val="1400"/>
              </a:spcBef>
              <a:buClrTx/>
              <a:buSzPct val="100000"/>
              <a:buFontTx/>
              <a:buChar char="•"/>
              <a:defRPr sz="1785">
                <a:solidFill>
                  <a:srgbClr val="FFFFFF"/>
                </a:solidFill>
              </a:defRPr>
            </a:pPr>
            <a:r>
              <a:t>exercising regularly — every day.</a:t>
            </a:r>
          </a:p>
          <a:p>
            <a:pPr marL="0" indent="0" defTabSz="297941">
              <a:spcBef>
                <a:spcPts val="1400"/>
              </a:spcBef>
              <a:buClrTx/>
              <a:buSzTx/>
              <a:buFontTx/>
              <a:buNone/>
              <a:defRPr sz="1785">
                <a:solidFill>
                  <a:srgbClr val="FFFFFF"/>
                </a:solidFill>
              </a:defRPr>
            </a:pPr>
          </a:p>
          <a:p>
            <a:pPr marL="0" indent="0" defTabSz="297941">
              <a:spcBef>
                <a:spcPts val="1400"/>
              </a:spcBef>
              <a:buClrTx/>
              <a:buSzTx/>
              <a:buFontTx/>
              <a:buNone/>
              <a:defRPr sz="1785">
                <a:solidFill>
                  <a:srgbClr val="FFFFFF"/>
                </a:solidFill>
              </a:defRPr>
            </a:pPr>
            <a:r>
              <a:t>Adhering to strict routines everday can be difficult in the midst of tight schedules and daily activities. The </a:t>
            </a:r>
            <a:r>
              <a:rPr b="1">
                <a:latin typeface="Avenir Next"/>
                <a:ea typeface="Avenir Next"/>
                <a:cs typeface="Avenir Next"/>
                <a:sym typeface="Avenir Next"/>
              </a:rPr>
              <a:t>DiaHCMS</a:t>
            </a:r>
            <a:r>
              <a:t> application can be used to ease the process of managing diabetes in the patient’s everyday life.</a:t>
            </a:r>
          </a:p>
          <a:p>
            <a:pPr marL="0" indent="0" defTabSz="297941">
              <a:spcBef>
                <a:spcPts val="1400"/>
              </a:spcBef>
              <a:buClrTx/>
              <a:buSzTx/>
              <a:buFontTx/>
              <a:buNone/>
              <a:defRPr sz="1785">
                <a:solidFill>
                  <a:srgbClr val="FFFFFF"/>
                </a:solidFill>
              </a:defRPr>
            </a:pPr>
            <a:r>
              <a:t>The application interacts with the patient my giving reminders about meal timings, medication,etc. , and also by taking the description of any anomalies in the patient’s health or routine as input. </a:t>
            </a:r>
          </a:p>
          <a:p>
            <a:pPr marL="0" indent="0" defTabSz="297941">
              <a:spcBef>
                <a:spcPts val="1400"/>
              </a:spcBef>
              <a:buClrTx/>
              <a:buSzTx/>
              <a:buFontTx/>
              <a:buNone/>
              <a:defRPr sz="1785">
                <a:solidFill>
                  <a:srgbClr val="FFFFFF"/>
                </a:solidFill>
              </a:defRPr>
            </a:pPr>
            <a:r>
              <a:t>Using the MySQL relational database in the backend, the patient’s everyday activities and anomalies are stored, along with meal plans, Insulin dosages, and several other routine activities.</a:t>
            </a:r>
          </a:p>
          <a:p>
            <a:pPr marL="0" indent="0" defTabSz="297941">
              <a:spcBef>
                <a:spcPts val="1400"/>
              </a:spcBef>
              <a:buClrTx/>
              <a:buSzTx/>
              <a:buFontTx/>
              <a:buNone/>
              <a:defRPr sz="1785">
                <a:solidFill>
                  <a:srgbClr val="FFFFFF"/>
                </a:solidFill>
              </a:defRPr>
            </a:pPr>
            <a:r>
              <a:t>The entries in the database are then used to generate a monthly report, that can be used by the doctor to assess the variation in the patient’s condition. This can further aid in providing suggestions for adapting to and controlling the condition.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R - DIAGRAM"/>
          <p:cNvSpPr txBox="1"/>
          <p:nvPr/>
        </p:nvSpPr>
        <p:spPr>
          <a:xfrm>
            <a:off x="4765421" y="361948"/>
            <a:ext cx="3473959" cy="863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800"/>
              </a:spcBef>
              <a:defRPr cap="all" sz="6000">
                <a:solidFill>
                  <a:schemeClr val="accent1"/>
                </a:solidFill>
                <a:latin typeface="+mn-lt"/>
                <a:ea typeface="+mn-ea"/>
                <a:cs typeface="+mn-cs"/>
                <a:sym typeface="DIN Condensed"/>
              </a:defRPr>
            </a:lvl1pPr>
          </a:lstStyle>
          <a:p>
            <a:pPr/>
            <a:r>
              <a:t>ER - DIAGRAM</a:t>
            </a:r>
          </a:p>
        </p:txBody>
      </p:sp>
      <p:pic>
        <p:nvPicPr>
          <p:cNvPr id="172" name="Screenshot 2018-10-16 at 8.24.00 AM.png" descr="Screenshot 2018-10-16 at 8.24.00 AM.png"/>
          <p:cNvPicPr>
            <a:picLocks noChangeAspect="1"/>
          </p:cNvPicPr>
          <p:nvPr/>
        </p:nvPicPr>
        <p:blipFill>
          <a:blip r:embed="rId2">
            <a:extLst/>
          </a:blip>
          <a:stretch>
            <a:fillRect/>
          </a:stretch>
        </p:blipFill>
        <p:spPr>
          <a:xfrm>
            <a:off x="808816" y="1377950"/>
            <a:ext cx="11387168" cy="770695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Screenshot 2018-10-16 at 9.10.57 AM.png" descr="Screenshot 2018-10-16 at 9.10.57 AM.png"/>
          <p:cNvPicPr>
            <a:picLocks noChangeAspect="1"/>
          </p:cNvPicPr>
          <p:nvPr/>
        </p:nvPicPr>
        <p:blipFill>
          <a:blip r:embed="rId2">
            <a:extLst/>
          </a:blip>
          <a:stretch>
            <a:fillRect/>
          </a:stretch>
        </p:blipFill>
        <p:spPr>
          <a:xfrm>
            <a:off x="1174750" y="1085850"/>
            <a:ext cx="10655300" cy="8039100"/>
          </a:xfrm>
          <a:prstGeom prst="rect">
            <a:avLst/>
          </a:prstGeom>
          <a:ln w="12700">
            <a:miter lim="400000"/>
          </a:ln>
        </p:spPr>
      </p:pic>
      <p:sp>
        <p:nvSpPr>
          <p:cNvPr id="175" name="SCHEMA DIAGRAM"/>
          <p:cNvSpPr txBox="1"/>
          <p:nvPr/>
        </p:nvSpPr>
        <p:spPr>
          <a:xfrm>
            <a:off x="4307839" y="152398"/>
            <a:ext cx="4389121" cy="863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800"/>
              </a:spcBef>
              <a:defRPr cap="all" sz="6000">
                <a:solidFill>
                  <a:schemeClr val="accent1"/>
                </a:solidFill>
                <a:latin typeface="+mn-lt"/>
                <a:ea typeface="+mn-ea"/>
                <a:cs typeface="+mn-cs"/>
                <a:sym typeface="DIN Condensed"/>
              </a:defRPr>
            </a:lvl1pPr>
          </a:lstStyle>
          <a:p>
            <a:pPr/>
            <a:r>
              <a:t>SCHEMA DIAGRAM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Screenshot 2018-10-16 at 7.57.10 AM.png" descr="Screenshot 2018-10-16 at 7.57.10 AM.png"/>
          <p:cNvPicPr>
            <a:picLocks noChangeAspect="1"/>
          </p:cNvPicPr>
          <p:nvPr/>
        </p:nvPicPr>
        <p:blipFill>
          <a:blip r:embed="rId2">
            <a:extLst/>
          </a:blip>
          <a:stretch>
            <a:fillRect/>
          </a:stretch>
        </p:blipFill>
        <p:spPr>
          <a:xfrm>
            <a:off x="806450" y="1009650"/>
            <a:ext cx="5118100" cy="3365500"/>
          </a:xfrm>
          <a:prstGeom prst="rect">
            <a:avLst/>
          </a:prstGeom>
          <a:ln w="12700">
            <a:miter lim="400000"/>
          </a:ln>
        </p:spPr>
      </p:pic>
      <p:pic>
        <p:nvPicPr>
          <p:cNvPr id="178" name="Screenshot 2018-10-16 at 7.57.19 AM.png" descr="Screenshot 2018-10-16 at 7.57.19 AM.png"/>
          <p:cNvPicPr>
            <a:picLocks noChangeAspect="1"/>
          </p:cNvPicPr>
          <p:nvPr/>
        </p:nvPicPr>
        <p:blipFill>
          <a:blip r:embed="rId3">
            <a:extLst/>
          </a:blip>
          <a:stretch>
            <a:fillRect/>
          </a:stretch>
        </p:blipFill>
        <p:spPr>
          <a:xfrm>
            <a:off x="6851650" y="1384300"/>
            <a:ext cx="5499100" cy="2616200"/>
          </a:xfrm>
          <a:prstGeom prst="rect">
            <a:avLst/>
          </a:prstGeom>
          <a:ln w="12700">
            <a:miter lim="400000"/>
          </a:ln>
        </p:spPr>
      </p:pic>
      <p:pic>
        <p:nvPicPr>
          <p:cNvPr id="179" name="Screenshot 2018-10-16 at 7.57.26 AM.png" descr="Screenshot 2018-10-16 at 7.57.26 AM.png"/>
          <p:cNvPicPr>
            <a:picLocks noChangeAspect="1"/>
          </p:cNvPicPr>
          <p:nvPr/>
        </p:nvPicPr>
        <p:blipFill>
          <a:blip r:embed="rId4">
            <a:extLst/>
          </a:blip>
          <a:stretch>
            <a:fillRect/>
          </a:stretch>
        </p:blipFill>
        <p:spPr>
          <a:xfrm>
            <a:off x="742950" y="5505450"/>
            <a:ext cx="5245100" cy="2628900"/>
          </a:xfrm>
          <a:prstGeom prst="rect">
            <a:avLst/>
          </a:prstGeom>
          <a:ln w="12700">
            <a:miter lim="400000"/>
          </a:ln>
        </p:spPr>
      </p:pic>
      <p:pic>
        <p:nvPicPr>
          <p:cNvPr id="180" name="Screenshot 2018-10-16 at 7.57.33 AM.png" descr="Screenshot 2018-10-16 at 7.57.33 AM.png"/>
          <p:cNvPicPr>
            <a:picLocks noChangeAspect="1"/>
          </p:cNvPicPr>
          <p:nvPr/>
        </p:nvPicPr>
        <p:blipFill>
          <a:blip r:embed="rId5">
            <a:extLst/>
          </a:blip>
          <a:stretch>
            <a:fillRect/>
          </a:stretch>
        </p:blipFill>
        <p:spPr>
          <a:xfrm>
            <a:off x="7016750" y="5530850"/>
            <a:ext cx="5168900" cy="25781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Screenshot 2018-10-16 at 7.57.40 AM.png" descr="Screenshot 2018-10-16 at 7.57.40 AM.png"/>
          <p:cNvPicPr>
            <a:picLocks noChangeAspect="1"/>
          </p:cNvPicPr>
          <p:nvPr/>
        </p:nvPicPr>
        <p:blipFill>
          <a:blip r:embed="rId2">
            <a:extLst/>
          </a:blip>
          <a:stretch>
            <a:fillRect/>
          </a:stretch>
        </p:blipFill>
        <p:spPr>
          <a:xfrm>
            <a:off x="355600" y="1263650"/>
            <a:ext cx="5613400" cy="2578100"/>
          </a:xfrm>
          <a:prstGeom prst="rect">
            <a:avLst/>
          </a:prstGeom>
          <a:ln w="12700">
            <a:miter lim="400000"/>
          </a:ln>
        </p:spPr>
      </p:pic>
      <p:pic>
        <p:nvPicPr>
          <p:cNvPr id="183" name="Screenshot 2018-10-16 at 7.57.47 AM.png" descr="Screenshot 2018-10-16 at 7.57.47 AM.png"/>
          <p:cNvPicPr>
            <a:picLocks noChangeAspect="1"/>
          </p:cNvPicPr>
          <p:nvPr/>
        </p:nvPicPr>
        <p:blipFill>
          <a:blip r:embed="rId3">
            <a:extLst/>
          </a:blip>
          <a:stretch>
            <a:fillRect/>
          </a:stretch>
        </p:blipFill>
        <p:spPr>
          <a:xfrm>
            <a:off x="6711950" y="1244600"/>
            <a:ext cx="5829300" cy="2616200"/>
          </a:xfrm>
          <a:prstGeom prst="rect">
            <a:avLst/>
          </a:prstGeom>
          <a:ln w="12700">
            <a:miter lim="400000"/>
          </a:ln>
        </p:spPr>
      </p:pic>
      <p:pic>
        <p:nvPicPr>
          <p:cNvPr id="184" name="Screenshot 2018-10-16 at 7.57.54 AM.png" descr="Screenshot 2018-10-16 at 7.57.54 AM.png"/>
          <p:cNvPicPr>
            <a:picLocks noChangeAspect="1"/>
          </p:cNvPicPr>
          <p:nvPr/>
        </p:nvPicPr>
        <p:blipFill>
          <a:blip r:embed="rId4">
            <a:extLst/>
          </a:blip>
          <a:stretch>
            <a:fillRect/>
          </a:stretch>
        </p:blipFill>
        <p:spPr>
          <a:xfrm>
            <a:off x="577850" y="5334000"/>
            <a:ext cx="5168900" cy="2387600"/>
          </a:xfrm>
          <a:prstGeom prst="rect">
            <a:avLst/>
          </a:prstGeom>
          <a:ln w="12700">
            <a:miter lim="400000"/>
          </a:ln>
        </p:spPr>
      </p:pic>
      <p:pic>
        <p:nvPicPr>
          <p:cNvPr id="185" name="Screenshot 2018-10-16 at 7.58.00 AM.png" descr="Screenshot 2018-10-16 at 7.58.00 AM.png"/>
          <p:cNvPicPr>
            <a:picLocks noChangeAspect="1"/>
          </p:cNvPicPr>
          <p:nvPr/>
        </p:nvPicPr>
        <p:blipFill>
          <a:blip r:embed="rId5">
            <a:extLst/>
          </a:blip>
          <a:stretch>
            <a:fillRect/>
          </a:stretch>
        </p:blipFill>
        <p:spPr>
          <a:xfrm>
            <a:off x="6711950" y="4737100"/>
            <a:ext cx="5829300" cy="35814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ata flow diagram"/>
          <p:cNvSpPr txBox="1"/>
          <p:nvPr/>
        </p:nvSpPr>
        <p:spPr>
          <a:xfrm>
            <a:off x="3998848" y="482598"/>
            <a:ext cx="5007103" cy="863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2800"/>
              </a:spcBef>
              <a:defRPr cap="all" sz="6000">
                <a:solidFill>
                  <a:schemeClr val="accent1"/>
                </a:solidFill>
                <a:latin typeface="+mn-lt"/>
                <a:ea typeface="+mn-ea"/>
                <a:cs typeface="+mn-cs"/>
                <a:sym typeface="DIN Condensed"/>
              </a:defRPr>
            </a:lvl1pPr>
          </a:lstStyle>
          <a:p>
            <a:pPr/>
            <a:r>
              <a:t>Data flow diagram</a:t>
            </a:r>
          </a:p>
        </p:txBody>
      </p:sp>
      <p:pic>
        <p:nvPicPr>
          <p:cNvPr id="188" name="Screenshot 2018-10-16 at 12.53.04 PM.png" descr="Screenshot 2018-10-16 at 12.53.04 PM.png"/>
          <p:cNvPicPr>
            <a:picLocks noChangeAspect="1"/>
          </p:cNvPicPr>
          <p:nvPr/>
        </p:nvPicPr>
        <p:blipFill>
          <a:blip r:embed="rId2">
            <a:extLst/>
          </a:blip>
          <a:stretch>
            <a:fillRect/>
          </a:stretch>
        </p:blipFill>
        <p:spPr>
          <a:xfrm>
            <a:off x="1454150" y="1384300"/>
            <a:ext cx="10096500" cy="75184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HANK YOU"/>
          <p:cNvSpPr txBox="1"/>
          <p:nvPr/>
        </p:nvSpPr>
        <p:spPr>
          <a:xfrm>
            <a:off x="4379379" y="4227828"/>
            <a:ext cx="4246042" cy="12979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9400">
                <a:solidFill>
                  <a:srgbClr val="FFFFFF"/>
                </a:solidFill>
                <a:latin typeface="+mn-lt"/>
                <a:ea typeface="+mn-ea"/>
                <a:cs typeface="+mn-cs"/>
                <a:sym typeface="DIN Condensed"/>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