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3FB61-0883-414E-862F-86C26797BB6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EC4C-C271-459B-B7E8-11FE76AB65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Building Scalable Systems with Reactive </a:t>
            </a:r>
            <a:r>
              <a:rPr lang="en-US" i="1" dirty="0" err="1"/>
              <a:t>Microservices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28684"/>
          </a:xfrm>
        </p:spPr>
        <p:txBody>
          <a:bodyPr/>
          <a:lstStyle/>
          <a:p>
            <a:r>
              <a:rPr lang="en-US" dirty="0" smtClean="0"/>
              <a:t>Presented by</a:t>
            </a:r>
            <a:r>
              <a:rPr lang="en-US" dirty="0" smtClean="0"/>
              <a:t>: [</a:t>
            </a:r>
            <a:r>
              <a:rPr lang="en-US" dirty="0" err="1" smtClean="0"/>
              <a:t>Rahul</a:t>
            </a:r>
            <a:r>
              <a:rPr lang="en-US" dirty="0" smtClean="0"/>
              <a:t>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8. Benefits </a:t>
            </a:r>
            <a:r>
              <a:rPr lang="en-US" b="1" dirty="0"/>
              <a:t>of Reactive </a:t>
            </a:r>
            <a:r>
              <a:rPr lang="en-US" b="1" dirty="0" err="1"/>
              <a:t>Microservices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237"/>
          </a:xfrm>
        </p:spPr>
        <p:txBody>
          <a:bodyPr/>
          <a:lstStyle/>
          <a:p>
            <a:r>
              <a:rPr lang="en-US" sz="2000" b="1" dirty="0"/>
              <a:t>Better </a:t>
            </a:r>
            <a:r>
              <a:rPr lang="en-US" sz="2000" b="1" dirty="0" smtClean="0"/>
              <a:t>Performance</a:t>
            </a:r>
            <a:r>
              <a:rPr lang="en-US" sz="2000" dirty="0"/>
              <a:t> (Handles 10K+ requests with fewer threads</a:t>
            </a:r>
            <a:r>
              <a:rPr lang="en-US" sz="2000" dirty="0" smtClean="0"/>
              <a:t>)</a:t>
            </a:r>
          </a:p>
          <a:p>
            <a:r>
              <a:rPr lang="en-US" sz="2000" b="1" dirty="0"/>
              <a:t>Resilience</a:t>
            </a:r>
            <a:r>
              <a:rPr lang="en-US" sz="2000" dirty="0"/>
              <a:t> (Circuit breakers, retries</a:t>
            </a:r>
            <a:r>
              <a:rPr lang="en-US" sz="2000" dirty="0" smtClean="0"/>
              <a:t>)</a:t>
            </a:r>
          </a:p>
          <a:p>
            <a:r>
              <a:rPr lang="en-US" sz="2000" b="1" dirty="0"/>
              <a:t>Scalability</a:t>
            </a:r>
            <a:r>
              <a:rPr lang="en-US" sz="2000" dirty="0"/>
              <a:t> (Dynamic load handling</a:t>
            </a:r>
            <a:r>
              <a:rPr lang="en-US" sz="2000" dirty="0" smtClean="0"/>
              <a:t>)</a:t>
            </a:r>
          </a:p>
          <a:p>
            <a:r>
              <a:rPr lang="en-US" sz="2000" b="1" dirty="0"/>
              <a:t>Cost-Efficient</a:t>
            </a:r>
            <a:r>
              <a:rPr lang="en-US" sz="2000" dirty="0"/>
              <a:t> (Less hardware needed)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9. </a:t>
            </a:r>
            <a:r>
              <a:rPr lang="en-US" b="1" dirty="0"/>
              <a:t>Trade-offs &amp; </a:t>
            </a:r>
            <a:r>
              <a:rPr lang="en-US" b="1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1676"/>
          </a:xfrm>
        </p:spPr>
        <p:txBody>
          <a:bodyPr/>
          <a:lstStyle/>
          <a:p>
            <a:r>
              <a:rPr lang="en-US" sz="2400" b="1" dirty="0"/>
              <a:t>Complex Debugging</a:t>
            </a:r>
            <a:r>
              <a:rPr lang="en-US" sz="2400" dirty="0"/>
              <a:t> (</a:t>
            </a:r>
            <a:r>
              <a:rPr lang="en-US" sz="2400" dirty="0" err="1"/>
              <a:t>Async</a:t>
            </a:r>
            <a:r>
              <a:rPr lang="en-US" sz="2400" dirty="0"/>
              <a:t> flows are harder to trace</a:t>
            </a:r>
            <a:r>
              <a:rPr lang="en-US" sz="2400" dirty="0" smtClean="0"/>
              <a:t>)</a:t>
            </a:r>
          </a:p>
          <a:p>
            <a:r>
              <a:rPr lang="en-US" sz="2400" b="1" dirty="0"/>
              <a:t>Steeper Learning Curve</a:t>
            </a:r>
            <a:r>
              <a:rPr lang="en-US" sz="2400" dirty="0"/>
              <a:t> (Reactive programming mindset</a:t>
            </a:r>
            <a:r>
              <a:rPr lang="en-US" sz="2400" dirty="0" smtClean="0"/>
              <a:t>)</a:t>
            </a:r>
          </a:p>
          <a:p>
            <a:r>
              <a:rPr lang="en-US" sz="2400" b="1" dirty="0"/>
              <a:t>Not Always Needed</a:t>
            </a:r>
            <a:r>
              <a:rPr lang="en-US" sz="2400" dirty="0"/>
              <a:t> (Overkill for simple CRUD apps)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10. </a:t>
            </a:r>
            <a:r>
              <a:rPr lang="en-US" sz="3600" b="1" dirty="0"/>
              <a:t>When to Use Reactive </a:t>
            </a:r>
            <a:r>
              <a:rPr lang="en-US" sz="3600" b="1" dirty="0" err="1"/>
              <a:t>Microservices</a:t>
            </a:r>
            <a:r>
              <a:rPr lang="en-US" sz="3600" b="1" dirty="0"/>
              <a:t>?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0304"/>
          </a:xfrm>
        </p:spPr>
        <p:txBody>
          <a:bodyPr/>
          <a:lstStyle/>
          <a:p>
            <a:r>
              <a:rPr lang="en-US" sz="2400" dirty="0"/>
              <a:t>High-throughput systems (e.g., stock trading, </a:t>
            </a:r>
            <a:r>
              <a:rPr lang="en-US" sz="2400" dirty="0" err="1"/>
              <a:t>IoT</a:t>
            </a:r>
            <a:r>
              <a:rPr lang="en-US" sz="2400" dirty="0"/>
              <a:t>, real-time analytics</a:t>
            </a:r>
            <a:r>
              <a:rPr lang="en-US" sz="2400" dirty="0" smtClean="0"/>
              <a:t>).</a:t>
            </a:r>
          </a:p>
          <a:p>
            <a:r>
              <a:rPr lang="en-US" sz="2400" dirty="0"/>
              <a:t>Low-latency requirements (e.g., gaming, chat apps).</a:t>
            </a:r>
          </a:p>
          <a:p>
            <a:r>
              <a:rPr lang="en-US" sz="2400" dirty="0"/>
              <a:t>Systems needing resilience (e.g., payment processing).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11. </a:t>
            </a:r>
            <a:r>
              <a:rPr lang="en-US" b="1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4618"/>
          </a:xfrm>
        </p:spPr>
        <p:txBody>
          <a:bodyPr/>
          <a:lstStyle/>
          <a:p>
            <a:r>
              <a:rPr lang="en-US" dirty="0"/>
              <a:t>Reactive </a:t>
            </a:r>
            <a:r>
              <a:rPr lang="en-US" dirty="0" err="1"/>
              <a:t>Microservices</a:t>
            </a:r>
            <a:r>
              <a:rPr lang="en-US" dirty="0"/>
              <a:t> = Event-driven + Non-blocking + Resilient.</a:t>
            </a:r>
          </a:p>
          <a:p>
            <a:r>
              <a:rPr lang="en-US" dirty="0"/>
              <a:t>Best for high scalability and fault tolerance.</a:t>
            </a:r>
          </a:p>
          <a:p>
            <a:r>
              <a:rPr lang="en-US" dirty="0"/>
              <a:t>Choose wisely based on use case.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714612" y="1285860"/>
            <a:ext cx="4143404" cy="3429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/>
              <a:t>Q&amp;A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Introduction to </a:t>
            </a:r>
            <a:r>
              <a:rPr lang="en-US" sz="2800" dirty="0" err="1" smtClean="0"/>
              <a:t>Microservices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Challenges with Traditional </a:t>
            </a:r>
            <a:r>
              <a:rPr lang="en-US" sz="2800" dirty="0" err="1" smtClean="0"/>
              <a:t>Microservices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What </a:t>
            </a:r>
            <a:r>
              <a:rPr lang="en-US" sz="2800" dirty="0"/>
              <a:t>are Reactive </a:t>
            </a:r>
            <a:r>
              <a:rPr lang="en-US" sz="2800" dirty="0" err="1"/>
              <a:t>Microservices</a:t>
            </a:r>
            <a:r>
              <a:rPr lang="en-US" sz="2800" dirty="0" smtClean="0"/>
              <a:t>?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Principles of Reactive 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Example: E-Commerce System with Reactive </a:t>
            </a:r>
            <a:r>
              <a:rPr lang="en-US" sz="2800" dirty="0" err="1"/>
              <a:t>Microservices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Tools &amp; Frameworks (</a:t>
            </a:r>
            <a:r>
              <a:rPr lang="en-US" sz="2800" dirty="0" err="1"/>
              <a:t>Akka</a:t>
            </a:r>
            <a:r>
              <a:rPr lang="en-US" sz="2800" dirty="0"/>
              <a:t>, Spring </a:t>
            </a:r>
            <a:r>
              <a:rPr lang="en-US" sz="2800" dirty="0" err="1"/>
              <a:t>WebFlux</a:t>
            </a:r>
            <a:r>
              <a:rPr lang="en-US" sz="2800" dirty="0"/>
              <a:t>, </a:t>
            </a:r>
            <a:r>
              <a:rPr lang="en-US" sz="2800" dirty="0" err="1"/>
              <a:t>Vert.x</a:t>
            </a:r>
            <a:r>
              <a:rPr lang="en-US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Benefits &amp; </a:t>
            </a:r>
            <a:r>
              <a:rPr lang="en-US" sz="2800" dirty="0" smtClean="0"/>
              <a:t>Trade-offs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Q&amp;A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smtClean="0"/>
              <a:t>Introduction to </a:t>
            </a:r>
            <a:r>
              <a:rPr lang="en-US" dirty="0" err="1" smtClean="0"/>
              <a:t>Microservices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Definition:</a:t>
            </a:r>
            <a:r>
              <a:rPr lang="en-US" dirty="0"/>
              <a:t> Small, independent services communicating via APIs.</a:t>
            </a:r>
          </a:p>
          <a:p>
            <a:r>
              <a:rPr lang="en-US" b="1" dirty="0"/>
              <a:t>Characteristics:</a:t>
            </a:r>
            <a:endParaRPr lang="en-US" dirty="0"/>
          </a:p>
          <a:p>
            <a:pPr lvl="1"/>
            <a:r>
              <a:rPr lang="en-US" dirty="0"/>
              <a:t>Loosely coupled</a:t>
            </a:r>
          </a:p>
          <a:p>
            <a:pPr lvl="1"/>
            <a:r>
              <a:rPr lang="en-US" dirty="0"/>
              <a:t>Independently deployable</a:t>
            </a:r>
          </a:p>
          <a:p>
            <a:pPr lvl="1"/>
            <a:r>
              <a:rPr lang="en-US" dirty="0"/>
              <a:t>Owned by small teams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lvl="1"/>
            <a:r>
              <a:rPr lang="en-US" dirty="0"/>
              <a:t>Monolithic vs. </a:t>
            </a:r>
            <a:r>
              <a:rPr lang="en-US" dirty="0" err="1"/>
              <a:t>Microservices</a:t>
            </a:r>
            <a:r>
              <a:rPr lang="en-US" dirty="0"/>
              <a:t> (</a:t>
            </a:r>
            <a:r>
              <a:rPr lang="en-US" dirty="0" err="1"/>
              <a:t>Uber</a:t>
            </a:r>
            <a:r>
              <a:rPr lang="en-US" dirty="0"/>
              <a:t>, Netflix, Amazon)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2. Challenges with Traditional </a:t>
            </a:r>
            <a:r>
              <a:rPr lang="en-US" sz="3600" dirty="0" err="1" smtClean="0"/>
              <a:t>Microservices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Performance Bottlenecks</a:t>
            </a:r>
            <a:r>
              <a:rPr lang="en-US" dirty="0"/>
              <a:t> (Synchronous HTTP calls)</a:t>
            </a:r>
          </a:p>
          <a:p>
            <a:r>
              <a:rPr lang="en-US" b="1" dirty="0"/>
              <a:t>Latency &amp; Failures</a:t>
            </a:r>
            <a:r>
              <a:rPr lang="en-US" dirty="0"/>
              <a:t> (Cascading failures in a chain of services)</a:t>
            </a:r>
          </a:p>
          <a:p>
            <a:r>
              <a:rPr lang="en-US" b="1" dirty="0"/>
              <a:t>Scalability Issues</a:t>
            </a:r>
            <a:r>
              <a:rPr lang="en-US" dirty="0"/>
              <a:t> (Thread-per-request blocking)</a:t>
            </a:r>
          </a:p>
          <a:p>
            <a:r>
              <a:rPr lang="en-US" b="1" dirty="0"/>
              <a:t>Complexity in Error Handling</a:t>
            </a:r>
            <a:endParaRPr lang="en-US" dirty="0"/>
          </a:p>
          <a:p>
            <a:r>
              <a:rPr lang="en-US" b="1" dirty="0"/>
              <a:t>Example:</a:t>
            </a:r>
            <a:endParaRPr lang="en-US" dirty="0"/>
          </a:p>
          <a:p>
            <a:r>
              <a:rPr lang="en-US" dirty="0"/>
              <a:t>A payment service failing and causing order service to hang.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3. What </a:t>
            </a:r>
            <a:r>
              <a:rPr lang="en-US" b="1" dirty="0"/>
              <a:t>are Reactive </a:t>
            </a:r>
            <a:r>
              <a:rPr lang="en-US" b="1" dirty="0" err="1"/>
              <a:t>Microservices</a:t>
            </a:r>
            <a:r>
              <a:rPr lang="en-US" b="1" dirty="0"/>
              <a:t>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Definition:</a:t>
            </a:r>
            <a:r>
              <a:rPr lang="en-US" dirty="0"/>
              <a:t> </a:t>
            </a:r>
            <a:r>
              <a:rPr lang="en-US" dirty="0" err="1"/>
              <a:t>Microservices</a:t>
            </a:r>
            <a:r>
              <a:rPr lang="en-US" dirty="0"/>
              <a:t> built on </a:t>
            </a:r>
            <a:r>
              <a:rPr lang="en-US" b="1" dirty="0"/>
              <a:t>Reactive Programming</a:t>
            </a:r>
            <a:r>
              <a:rPr lang="en-US" dirty="0"/>
              <a:t> principles.</a:t>
            </a:r>
          </a:p>
          <a:p>
            <a:r>
              <a:rPr lang="en-US" b="1" dirty="0"/>
              <a:t>Key Traits:</a:t>
            </a:r>
            <a:endParaRPr lang="en-US" dirty="0"/>
          </a:p>
          <a:p>
            <a:pPr lvl="1"/>
            <a:r>
              <a:rPr lang="en-US" b="1" dirty="0"/>
              <a:t>Event-Driven</a:t>
            </a:r>
            <a:r>
              <a:rPr lang="en-US" dirty="0"/>
              <a:t> (Asynchronous messaging)</a:t>
            </a:r>
          </a:p>
          <a:p>
            <a:pPr lvl="1"/>
            <a:r>
              <a:rPr lang="en-US" b="1" dirty="0"/>
              <a:t>Non-blocking I/O</a:t>
            </a:r>
            <a:r>
              <a:rPr lang="en-US" dirty="0"/>
              <a:t> (No thread starvation)</a:t>
            </a:r>
          </a:p>
          <a:p>
            <a:pPr lvl="1"/>
            <a:r>
              <a:rPr lang="en-US" b="1" dirty="0"/>
              <a:t>Resilient</a:t>
            </a:r>
            <a:r>
              <a:rPr lang="en-US" dirty="0"/>
              <a:t> (Fault-tolerant)</a:t>
            </a:r>
          </a:p>
          <a:p>
            <a:pPr lvl="1"/>
            <a:r>
              <a:rPr lang="en-US" b="1" dirty="0"/>
              <a:t>Elastic</a:t>
            </a:r>
            <a:r>
              <a:rPr lang="en-US" dirty="0"/>
              <a:t> (Scales dynamically)</a:t>
            </a:r>
          </a:p>
          <a:p>
            <a:r>
              <a:rPr lang="en-US" b="1" dirty="0"/>
              <a:t>Analogy:</a:t>
            </a:r>
            <a:endParaRPr lang="en-US" dirty="0"/>
          </a:p>
          <a:p>
            <a:r>
              <a:rPr lang="en-US" dirty="0"/>
              <a:t>Like a call center with callback vs. holding the line (blocking vs. non-blocking)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 smtClean="0"/>
              <a:t>4. </a:t>
            </a:r>
            <a:r>
              <a:rPr lang="en-US" sz="3600" b="1" dirty="0"/>
              <a:t>Principles of Reactive Systems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Responsive</a:t>
            </a:r>
            <a:r>
              <a:rPr lang="en-US" dirty="0"/>
              <a:t> – Fast and consistent response times.</a:t>
            </a:r>
          </a:p>
          <a:p>
            <a:r>
              <a:rPr lang="en-US" b="1" dirty="0"/>
              <a:t>Resilient</a:t>
            </a:r>
            <a:r>
              <a:rPr lang="en-US" dirty="0"/>
              <a:t> – Self-healing with failures.</a:t>
            </a:r>
          </a:p>
          <a:p>
            <a:r>
              <a:rPr lang="en-US" b="1" dirty="0"/>
              <a:t>Elastic</a:t>
            </a:r>
            <a:r>
              <a:rPr lang="en-US" dirty="0"/>
              <a:t> – Scales up/down under load.</a:t>
            </a:r>
          </a:p>
          <a:p>
            <a:r>
              <a:rPr lang="en-US" b="1" dirty="0"/>
              <a:t>Message-Driven</a:t>
            </a:r>
            <a:r>
              <a:rPr lang="en-US" dirty="0"/>
              <a:t> – </a:t>
            </a:r>
            <a:r>
              <a:rPr lang="en-US" dirty="0" err="1"/>
              <a:t>Async</a:t>
            </a:r>
            <a:r>
              <a:rPr lang="en-US" dirty="0"/>
              <a:t> communication (Kafka, </a:t>
            </a:r>
            <a:r>
              <a:rPr lang="en-US" dirty="0" err="1"/>
              <a:t>RabbitMQ</a:t>
            </a:r>
            <a:r>
              <a:rPr lang="en-US" dirty="0"/>
              <a:t>).</a:t>
            </a:r>
          </a:p>
          <a:p>
            <a:r>
              <a:rPr lang="en-US" b="1" dirty="0"/>
              <a:t>Visual:</a:t>
            </a:r>
            <a:r>
              <a:rPr lang="en-US" dirty="0"/>
              <a:t> Diagram of a reactive system flow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 smtClean="0"/>
              <a:t>5. Example </a:t>
            </a:r>
            <a:r>
              <a:rPr lang="en-US" sz="2700" b="1" dirty="0"/>
              <a:t>– E-Commerce System (Traditional vs. Reactive)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Scenario:</a:t>
            </a:r>
            <a:r>
              <a:rPr lang="en-US" dirty="0"/>
              <a:t> User places an order → Inventory → Payment → Shipping.</a:t>
            </a:r>
          </a:p>
          <a:p>
            <a:r>
              <a:rPr lang="en-US" b="1" dirty="0" smtClean="0"/>
              <a:t>Traditional           Reactive</a:t>
            </a:r>
          </a:p>
          <a:p>
            <a:pPr>
              <a:buNone/>
            </a:pPr>
            <a:r>
              <a:rPr lang="en-US" sz="1800" dirty="0" smtClean="0"/>
              <a:t>    Synchronous REST calls                Event-driven </a:t>
            </a:r>
            <a:r>
              <a:rPr lang="en-US" sz="1800" dirty="0"/>
              <a:t>(Kafka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Blocking threads                            Non-blocking </a:t>
            </a:r>
            <a:r>
              <a:rPr lang="en-US" sz="1800" dirty="0"/>
              <a:t>(</a:t>
            </a:r>
            <a:r>
              <a:rPr lang="en-US" sz="1800" dirty="0" err="1"/>
              <a:t>WebFlux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Failures cascade    	         Fault-tolerant </a:t>
            </a:r>
            <a:r>
              <a:rPr lang="en-US" sz="1800" dirty="0"/>
              <a:t>(Retries/Circuit Breaker)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6. Code </a:t>
            </a:r>
            <a:r>
              <a:rPr lang="en-US" b="1" dirty="0"/>
              <a:t>Example (Spring </a:t>
            </a:r>
            <a:r>
              <a:rPr lang="en-US" b="1" dirty="0" err="1"/>
              <a:t>WebFlux</a:t>
            </a:r>
            <a:r>
              <a:rPr lang="en-US" b="1" dirty="0"/>
              <a:t>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85852" y="1271334"/>
            <a:ext cx="6096851" cy="151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214414" y="3286124"/>
            <a:ext cx="6357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 Mono/Flux</a:t>
            </a:r>
            <a:r>
              <a:rPr lang="en-US" dirty="0"/>
              <a:t> (Reactive Streams) vs. traditional blocking calls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7. Tools </a:t>
            </a:r>
            <a:r>
              <a:rPr lang="en-US" b="1" dirty="0"/>
              <a:t>&amp; Frameworks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b="1" dirty="0" smtClean="0"/>
              <a:t>Tool    			Use Case</a:t>
            </a:r>
          </a:p>
          <a:p>
            <a:pPr lvl="2">
              <a:buNone/>
            </a:pPr>
            <a:r>
              <a:rPr lang="en-US" b="1" dirty="0" err="1" smtClean="0"/>
              <a:t>Akka</a:t>
            </a:r>
            <a:r>
              <a:rPr lang="en-US" dirty="0" smtClean="0"/>
              <a:t> (Actor Model) 		High concurrency</a:t>
            </a:r>
          </a:p>
          <a:p>
            <a:pPr lvl="2">
              <a:buNone/>
            </a:pPr>
            <a:r>
              <a:rPr lang="en-US" b="1" dirty="0" smtClean="0"/>
              <a:t>Spring </a:t>
            </a:r>
            <a:r>
              <a:rPr lang="en-US" b="1" dirty="0" err="1" smtClean="0"/>
              <a:t>WebFlux</a:t>
            </a:r>
            <a:r>
              <a:rPr lang="en-US" b="1" dirty="0" smtClean="0"/>
              <a:t>		</a:t>
            </a:r>
            <a:r>
              <a:rPr lang="en-US" dirty="0" smtClean="0"/>
              <a:t>Reactive REST APIs</a:t>
            </a:r>
          </a:p>
          <a:p>
            <a:pPr lvl="2">
              <a:buNone/>
            </a:pPr>
            <a:r>
              <a:rPr lang="en-US" b="1" dirty="0" err="1" smtClean="0"/>
              <a:t>Vert.x</a:t>
            </a:r>
            <a:r>
              <a:rPr lang="en-US" b="1" dirty="0" smtClean="0"/>
              <a:t>				</a:t>
            </a:r>
            <a:r>
              <a:rPr lang="en-US" dirty="0" smtClean="0"/>
              <a:t>Lightweight, event-driven</a:t>
            </a:r>
          </a:p>
          <a:p>
            <a:pPr lvl="2">
              <a:buNone/>
            </a:pPr>
            <a:r>
              <a:rPr lang="en-US" b="1" dirty="0" smtClean="0"/>
              <a:t>Kafka/</a:t>
            </a:r>
            <a:r>
              <a:rPr lang="en-US" b="1" dirty="0" err="1" smtClean="0"/>
              <a:t>RabbitMQ</a:t>
            </a:r>
            <a:r>
              <a:rPr lang="en-US" b="1" dirty="0" smtClean="0"/>
              <a:t>		</a:t>
            </a:r>
            <a:r>
              <a:rPr lang="en-US" dirty="0" err="1" smtClean="0"/>
              <a:t>Async</a:t>
            </a:r>
            <a:r>
              <a:rPr lang="en-US" dirty="0" smtClean="0"/>
              <a:t> messaging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193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Building Scalable Systems with Reactive Microservices</vt:lpstr>
      <vt:lpstr>Agenda</vt:lpstr>
      <vt:lpstr>Introduction to Microservices</vt:lpstr>
      <vt:lpstr>2. Challenges with Traditional Microservices </vt:lpstr>
      <vt:lpstr>3. What are Reactive Microservices? </vt:lpstr>
      <vt:lpstr>4. Principles of Reactive Systems </vt:lpstr>
      <vt:lpstr>5. Example – E-Commerce System (Traditional vs. Reactive) </vt:lpstr>
      <vt:lpstr>6. Code Example (Spring WebFlux) </vt:lpstr>
      <vt:lpstr>7. Tools &amp; Frameworks </vt:lpstr>
      <vt:lpstr>8. Benefits of Reactive Microservices </vt:lpstr>
      <vt:lpstr>9. Trade-offs &amp; Challenges</vt:lpstr>
      <vt:lpstr>10. When to Use Reactive Microservices? </vt:lpstr>
      <vt:lpstr>11. Summary</vt:lpstr>
      <vt:lpstr> 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Reactive Microservices in Java with Spring Boot</dc:title>
  <dc:creator>abanishsah@gmail.com</dc:creator>
  <cp:lastModifiedBy>abanishsah@gmail.com</cp:lastModifiedBy>
  <cp:revision>5</cp:revision>
  <dcterms:created xsi:type="dcterms:W3CDTF">2025-05-12T06:00:06Z</dcterms:created>
  <dcterms:modified xsi:type="dcterms:W3CDTF">2025-05-12T06:45:33Z</dcterms:modified>
</cp:coreProperties>
</file>