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796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173879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180148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5898F52-2787-4BA2-BBBC-9395E9F86D50}" type="datetimeFigureOut">
              <a:rPr lang="en-US" smtClean="0"/>
              <a:pPr/>
              <a:t>3/12/2021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069999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94593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6357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42016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1499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3956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7881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0828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6207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1997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5898F52-2787-4BA2-BBBC-9395E9F86D50}" type="datetimeFigureOut">
              <a:rPr lang="en-US" smtClean="0"/>
              <a:pPr/>
              <a:t>3/12/2021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71401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5898F52-2787-4BA2-BBBC-9395E9F86D50}" type="datetimeFigureOut">
              <a:rPr lang="en-US" smtClean="0"/>
              <a:pPr/>
              <a:t>3/12/2021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4192872922"/>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CB38-C825-41CA-A098-AD31288DFE78}"/>
              </a:ext>
            </a:extLst>
          </p:cNvPr>
          <p:cNvSpPr>
            <a:spLocks noGrp="1"/>
          </p:cNvSpPr>
          <p:nvPr>
            <p:ph type="ctrTitle"/>
          </p:nvPr>
        </p:nvSpPr>
        <p:spPr/>
        <p:txBody>
          <a:bodyPr/>
          <a:lstStyle/>
          <a:p>
            <a:r>
              <a:rPr lang="en-US" sz="4400" dirty="0"/>
              <a:t>MEDICAL REPORT GENERATION ON CHEST X-RAY IMAGES</a:t>
            </a:r>
            <a:endParaRPr lang="en-IN" sz="4400" dirty="0"/>
          </a:p>
        </p:txBody>
      </p:sp>
      <p:sp>
        <p:nvSpPr>
          <p:cNvPr id="3" name="Subtitle 2">
            <a:extLst>
              <a:ext uri="{FF2B5EF4-FFF2-40B4-BE49-F238E27FC236}">
                <a16:creationId xmlns:a16="http://schemas.microsoft.com/office/drawing/2014/main" id="{7F896DF8-DFF3-4263-A7BF-375E8A2FCC67}"/>
              </a:ext>
            </a:extLst>
          </p:cNvPr>
          <p:cNvSpPr>
            <a:spLocks noGrp="1"/>
          </p:cNvSpPr>
          <p:nvPr>
            <p:ph type="subTitle" idx="1"/>
          </p:nvPr>
        </p:nvSpPr>
        <p:spPr>
          <a:xfrm>
            <a:off x="810001" y="5467576"/>
            <a:ext cx="3535496" cy="1168116"/>
          </a:xfrm>
        </p:spPr>
        <p:txBody>
          <a:bodyPr>
            <a:normAutofit/>
          </a:bodyPr>
          <a:lstStyle/>
          <a:p>
            <a:r>
              <a:rPr lang="en-US" b="1" dirty="0"/>
              <a:t>Name - </a:t>
            </a:r>
            <a:r>
              <a:rPr lang="en-US" dirty="0"/>
              <a:t>R.S.Rahul Sai</a:t>
            </a:r>
          </a:p>
          <a:p>
            <a:r>
              <a:rPr lang="en-US" b="1" dirty="0"/>
              <a:t>Reg. No - </a:t>
            </a:r>
            <a:r>
              <a:rPr lang="en-US" dirty="0"/>
              <a:t>17BCE0136</a:t>
            </a:r>
          </a:p>
        </p:txBody>
      </p:sp>
      <p:sp>
        <p:nvSpPr>
          <p:cNvPr id="4" name="Subtitle 2">
            <a:extLst>
              <a:ext uri="{FF2B5EF4-FFF2-40B4-BE49-F238E27FC236}">
                <a16:creationId xmlns:a16="http://schemas.microsoft.com/office/drawing/2014/main" id="{C2A9AAD9-9462-4086-9C4F-2DD1F389B60A}"/>
              </a:ext>
            </a:extLst>
          </p:cNvPr>
          <p:cNvSpPr txBox="1">
            <a:spLocks/>
          </p:cNvSpPr>
          <p:nvPr/>
        </p:nvSpPr>
        <p:spPr>
          <a:xfrm>
            <a:off x="8992998" y="5467576"/>
            <a:ext cx="2820100" cy="116811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b="1" dirty="0"/>
              <a:t>Project Guide</a:t>
            </a:r>
          </a:p>
          <a:p>
            <a:r>
              <a:rPr lang="en-US" b="1" dirty="0"/>
              <a:t>Prof. Sharmila Banu K</a:t>
            </a:r>
          </a:p>
        </p:txBody>
      </p:sp>
    </p:spTree>
    <p:extLst>
      <p:ext uri="{BB962C8B-B14F-4D97-AF65-F5344CB8AC3E}">
        <p14:creationId xmlns:p14="http://schemas.microsoft.com/office/powerpoint/2010/main" val="72573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AFD5-3812-4FE9-A0DA-07C992B3A68A}"/>
              </a:ext>
            </a:extLst>
          </p:cNvPr>
          <p:cNvSpPr>
            <a:spLocks noGrp="1"/>
          </p:cNvSpPr>
          <p:nvPr>
            <p:ph type="title"/>
          </p:nvPr>
        </p:nvSpPr>
        <p:spPr/>
        <p:txBody>
          <a:bodyPr/>
          <a:lstStyle/>
          <a:p>
            <a:r>
              <a:rPr lang="en-US" dirty="0"/>
              <a:t>System Architecture – NLP Pipeline</a:t>
            </a:r>
            <a:endParaRPr lang="en-IN" dirty="0"/>
          </a:p>
        </p:txBody>
      </p:sp>
      <p:sp>
        <p:nvSpPr>
          <p:cNvPr id="3" name="Content Placeholder 2">
            <a:extLst>
              <a:ext uri="{FF2B5EF4-FFF2-40B4-BE49-F238E27FC236}">
                <a16:creationId xmlns:a16="http://schemas.microsoft.com/office/drawing/2014/main" id="{21F8FC0B-4796-4C3E-99DA-6E917165C4C7}"/>
              </a:ext>
            </a:extLst>
          </p:cNvPr>
          <p:cNvSpPr>
            <a:spLocks noGrp="1"/>
          </p:cNvSpPr>
          <p:nvPr>
            <p:ph idx="1"/>
          </p:nvPr>
        </p:nvSpPr>
        <p:spPr>
          <a:xfrm>
            <a:off x="557399" y="2348120"/>
            <a:ext cx="11077200" cy="3322837"/>
          </a:xfrm>
        </p:spPr>
        <p:txBody>
          <a:bodyPr>
            <a:normAutofit lnSpcReduction="10000"/>
          </a:bodyPr>
          <a:lstStyle/>
          <a:p>
            <a:endParaRPr lang="en-US" dirty="0"/>
          </a:p>
          <a:p>
            <a:r>
              <a:rPr lang="en-US" sz="1700" b="1" dirty="0"/>
              <a:t>NLP Pipeline </a:t>
            </a:r>
            <a:r>
              <a:rPr lang="en-US" sz="1700" dirty="0"/>
              <a:t>– The findings, impressions and the indications obtained from the reports have to be preprocessed and properly cleaned to be used in the model. This involves the following steps:</a:t>
            </a:r>
          </a:p>
          <a:p>
            <a:pPr lvl="1"/>
            <a:r>
              <a:rPr lang="en-US" sz="1500" dirty="0"/>
              <a:t>Converting all characters into lowercase and removing contractions from the text e.g., won’t – will not, can’t – cannot.</a:t>
            </a:r>
          </a:p>
          <a:p>
            <a:pPr lvl="1"/>
            <a:r>
              <a:rPr lang="en-US" sz="1500" dirty="0"/>
              <a:t>Removing punctuation from text with the exception of full stop, as the findings from the reports may contain more than one sentences.</a:t>
            </a:r>
          </a:p>
          <a:p>
            <a:pPr lvl="1"/>
            <a:r>
              <a:rPr lang="en-US" sz="1500" dirty="0"/>
              <a:t>Removing smaller words and adverbs with the exception of “no” as it adds significant value. e.g., adverbs such as “there”, “then”.</a:t>
            </a:r>
          </a:p>
          <a:p>
            <a:pPr lvl="1"/>
            <a:r>
              <a:rPr lang="en-US" sz="1500" dirty="0"/>
              <a:t>Tokenization and addition of identifier tokens such as “_start” and “_end” tokens which are necessary in the text generation process.</a:t>
            </a:r>
          </a:p>
          <a:p>
            <a:endParaRPr lang="en-US" dirty="0"/>
          </a:p>
          <a:p>
            <a:endParaRPr lang="en-US" dirty="0"/>
          </a:p>
          <a:p>
            <a:endParaRPr lang="en-IN" dirty="0"/>
          </a:p>
        </p:txBody>
      </p:sp>
      <p:graphicFrame>
        <p:nvGraphicFramePr>
          <p:cNvPr id="4" name="Table 4">
            <a:extLst>
              <a:ext uri="{FF2B5EF4-FFF2-40B4-BE49-F238E27FC236}">
                <a16:creationId xmlns:a16="http://schemas.microsoft.com/office/drawing/2014/main" id="{9C0456A8-A5B2-4807-B8CA-55B46B4F8DAD}"/>
              </a:ext>
            </a:extLst>
          </p:cNvPr>
          <p:cNvGraphicFramePr>
            <a:graphicFrameLocks noGrp="1"/>
          </p:cNvGraphicFramePr>
          <p:nvPr>
            <p:extLst>
              <p:ext uri="{D42A27DB-BD31-4B8C-83A1-F6EECF244321}">
                <p14:modId xmlns:p14="http://schemas.microsoft.com/office/powerpoint/2010/main" val="3406602088"/>
              </p:ext>
            </p:extLst>
          </p:nvPr>
        </p:nvGraphicFramePr>
        <p:xfrm>
          <a:off x="2097248" y="5283278"/>
          <a:ext cx="7533314" cy="1249680"/>
        </p:xfrm>
        <a:graphic>
          <a:graphicData uri="http://schemas.openxmlformats.org/drawingml/2006/table">
            <a:tbl>
              <a:tblPr firstRow="1" bandRow="1">
                <a:tableStyleId>{5C22544A-7EE6-4342-B048-85BDC9FD1C3A}</a:tableStyleId>
              </a:tblPr>
              <a:tblGrid>
                <a:gridCol w="3766657">
                  <a:extLst>
                    <a:ext uri="{9D8B030D-6E8A-4147-A177-3AD203B41FA5}">
                      <a16:colId xmlns:a16="http://schemas.microsoft.com/office/drawing/2014/main" val="1140579730"/>
                    </a:ext>
                  </a:extLst>
                </a:gridCol>
                <a:gridCol w="3766657">
                  <a:extLst>
                    <a:ext uri="{9D8B030D-6E8A-4147-A177-3AD203B41FA5}">
                      <a16:colId xmlns:a16="http://schemas.microsoft.com/office/drawing/2014/main" val="1252484675"/>
                    </a:ext>
                  </a:extLst>
                </a:gridCol>
              </a:tblGrid>
              <a:tr h="3654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Findings before the cleaning process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Findings after the cleaning process</a:t>
                      </a:r>
                    </a:p>
                    <a:p>
                      <a:endParaRPr lang="en-IN" sz="1400" dirty="0"/>
                    </a:p>
                  </a:txBody>
                  <a:tcPr/>
                </a:tc>
                <a:extLst>
                  <a:ext uri="{0D108BD9-81ED-4DB2-BD59-A6C34878D82A}">
                    <a16:rowId xmlns:a16="http://schemas.microsoft.com/office/drawing/2014/main" val="3133999448"/>
                  </a:ext>
                </a:extLst>
              </a:tr>
              <a:tr h="5423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 pleural effusion or pneumothorax. No acute bone abnormality.</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_start no pleural effusion pneumothorax. no acute bone abnormality. _end</a:t>
                      </a:r>
                    </a:p>
                    <a:p>
                      <a:endParaRPr lang="en-IN" sz="1400" dirty="0"/>
                    </a:p>
                  </a:txBody>
                  <a:tcPr/>
                </a:tc>
                <a:extLst>
                  <a:ext uri="{0D108BD9-81ED-4DB2-BD59-A6C34878D82A}">
                    <a16:rowId xmlns:a16="http://schemas.microsoft.com/office/drawing/2014/main" val="361755795"/>
                  </a:ext>
                </a:extLst>
              </a:tr>
            </a:tbl>
          </a:graphicData>
        </a:graphic>
      </p:graphicFrame>
    </p:spTree>
    <p:extLst>
      <p:ext uri="{BB962C8B-B14F-4D97-AF65-F5344CB8AC3E}">
        <p14:creationId xmlns:p14="http://schemas.microsoft.com/office/powerpoint/2010/main" val="316818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CEB6-0798-4CE4-9554-47539ED7F5E1}"/>
              </a:ext>
            </a:extLst>
          </p:cNvPr>
          <p:cNvSpPr>
            <a:spLocks noGrp="1"/>
          </p:cNvSpPr>
          <p:nvPr>
            <p:ph type="title"/>
          </p:nvPr>
        </p:nvSpPr>
        <p:spPr/>
        <p:txBody>
          <a:bodyPr/>
          <a:lstStyle/>
          <a:p>
            <a:r>
              <a:rPr lang="en-US" dirty="0"/>
              <a:t>System Architecture - CNN</a:t>
            </a:r>
            <a:endParaRPr lang="en-IN" dirty="0"/>
          </a:p>
        </p:txBody>
      </p:sp>
      <p:sp>
        <p:nvSpPr>
          <p:cNvPr id="3" name="Content Placeholder 2">
            <a:extLst>
              <a:ext uri="{FF2B5EF4-FFF2-40B4-BE49-F238E27FC236}">
                <a16:creationId xmlns:a16="http://schemas.microsoft.com/office/drawing/2014/main" id="{60FA175D-23D8-4347-BD18-306C787FD125}"/>
              </a:ext>
            </a:extLst>
          </p:cNvPr>
          <p:cNvSpPr>
            <a:spLocks noGrp="1"/>
          </p:cNvSpPr>
          <p:nvPr>
            <p:ph idx="1"/>
          </p:nvPr>
        </p:nvSpPr>
        <p:spPr>
          <a:xfrm>
            <a:off x="810000" y="2508308"/>
            <a:ext cx="10554574" cy="4085439"/>
          </a:xfrm>
        </p:spPr>
        <p:txBody>
          <a:bodyPr>
            <a:normAutofit fontScale="85000" lnSpcReduction="10000"/>
          </a:bodyPr>
          <a:lstStyle/>
          <a:p>
            <a:r>
              <a:rPr lang="en-US" dirty="0"/>
              <a:t>In order to extract the visual features of the image, we make use of convolutional neural networks. The CNN acts as the encoder in our model, and provides us a feature vector with the visual features of the image, which can be used to predict the tags for that particular X-ray. This is done by considering the problem as a multi-label classification task where the output layer provides you with the probability of a set number of tags. These predicted tags help us massively in text generation which is discussed in the next section. </a:t>
            </a:r>
          </a:p>
          <a:p>
            <a:r>
              <a:rPr lang="en-US" dirty="0"/>
              <a:t>However, the size of our dataset (7,470 images) is not enough to train a CNN properly. To remove this bottleneck, we have to use a transfer learning framework. Most transfer learning frameworks such as VGG16 or InceptionV3 are trained over generic image datasets which doesn’t serve our purpose. </a:t>
            </a:r>
          </a:p>
          <a:p>
            <a:r>
              <a:rPr lang="en-US" dirty="0"/>
              <a:t>Fortunately, ChexNet is a convolutional neural network especially trained on Chest X-ray images. It was trained over 1,12,120 images and contains 121 layers where the input is a chest X-ray image, and the output is the probability of 14 different diseases along with a localized heatmap which highlights the visual features of the chest x-ray image. However, we do not need to classify the image into one of those 14 categories, so we can remove the final classification layer. From a image of dimensions (224,224,3), we get a feature vector with a length of 1,024. This final feature vector will be passed along with the report to the decoder which is discussed in the next section.</a:t>
            </a:r>
          </a:p>
          <a:p>
            <a:endParaRPr lang="en-IN" dirty="0"/>
          </a:p>
        </p:txBody>
      </p:sp>
    </p:spTree>
    <p:extLst>
      <p:ext uri="{BB962C8B-B14F-4D97-AF65-F5344CB8AC3E}">
        <p14:creationId xmlns:p14="http://schemas.microsoft.com/office/powerpoint/2010/main" val="369294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FAB-5B16-490C-8292-277AD03CC2E9}"/>
              </a:ext>
            </a:extLst>
          </p:cNvPr>
          <p:cNvSpPr>
            <a:spLocks noGrp="1"/>
          </p:cNvSpPr>
          <p:nvPr>
            <p:ph type="title"/>
          </p:nvPr>
        </p:nvSpPr>
        <p:spPr/>
        <p:txBody>
          <a:bodyPr/>
          <a:lstStyle/>
          <a:p>
            <a:r>
              <a:rPr lang="en-US" dirty="0"/>
              <a:t>System Architecture - CNN</a:t>
            </a:r>
            <a:endParaRPr lang="en-IN" dirty="0"/>
          </a:p>
        </p:txBody>
      </p:sp>
      <p:pic>
        <p:nvPicPr>
          <p:cNvPr id="4" name="Content Placeholder 3">
            <a:extLst>
              <a:ext uri="{FF2B5EF4-FFF2-40B4-BE49-F238E27FC236}">
                <a16:creationId xmlns:a16="http://schemas.microsoft.com/office/drawing/2014/main" id="{F5AE9045-D2B8-42CD-9CE4-74147D0B0486}"/>
              </a:ext>
            </a:extLst>
          </p:cNvPr>
          <p:cNvPicPr>
            <a:picLocks noGrp="1"/>
          </p:cNvPicPr>
          <p:nvPr>
            <p:ph idx="1"/>
          </p:nvPr>
        </p:nvPicPr>
        <p:blipFill rotWithShape="1">
          <a:blip r:embed="rId2"/>
          <a:srcRect l="768" t="3211" r="1217" b="3664"/>
          <a:stretch/>
        </p:blipFill>
        <p:spPr bwMode="auto">
          <a:xfrm>
            <a:off x="2048893" y="2517431"/>
            <a:ext cx="8094211" cy="3279362"/>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129B9F98-43A7-4AE2-ACA7-A648ACBBCA4B}"/>
              </a:ext>
            </a:extLst>
          </p:cNvPr>
          <p:cNvSpPr txBox="1"/>
          <p:nvPr/>
        </p:nvSpPr>
        <p:spPr>
          <a:xfrm>
            <a:off x="2048894" y="6002133"/>
            <a:ext cx="8094210" cy="646331"/>
          </a:xfrm>
          <a:prstGeom prst="rect">
            <a:avLst/>
          </a:prstGeom>
          <a:noFill/>
        </p:spPr>
        <p:txBody>
          <a:bodyPr wrap="square">
            <a:spAutoFit/>
          </a:bodyPr>
          <a:lstStyle/>
          <a:p>
            <a:r>
              <a:rPr lang="en-US" dirty="0"/>
              <a:t>Chest X-ray image from the dataset before and after passing through the CNN</a:t>
            </a:r>
            <a:endParaRPr lang="en-IN" dirty="0"/>
          </a:p>
        </p:txBody>
      </p:sp>
    </p:spTree>
    <p:extLst>
      <p:ext uri="{BB962C8B-B14F-4D97-AF65-F5344CB8AC3E}">
        <p14:creationId xmlns:p14="http://schemas.microsoft.com/office/powerpoint/2010/main" val="94561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C57E-19F0-4C03-9A49-BE9E2E47F16B}"/>
              </a:ext>
            </a:extLst>
          </p:cNvPr>
          <p:cNvSpPr>
            <a:spLocks noGrp="1"/>
          </p:cNvSpPr>
          <p:nvPr>
            <p:ph type="title"/>
          </p:nvPr>
        </p:nvSpPr>
        <p:spPr/>
        <p:txBody>
          <a:bodyPr/>
          <a:lstStyle/>
          <a:p>
            <a:r>
              <a:rPr lang="en-US" dirty="0"/>
              <a:t>System Architecture – Hierarchical LSTMs</a:t>
            </a:r>
            <a:endParaRPr lang="en-IN" dirty="0"/>
          </a:p>
        </p:txBody>
      </p:sp>
      <p:sp>
        <p:nvSpPr>
          <p:cNvPr id="3" name="Content Placeholder 2">
            <a:extLst>
              <a:ext uri="{FF2B5EF4-FFF2-40B4-BE49-F238E27FC236}">
                <a16:creationId xmlns:a16="http://schemas.microsoft.com/office/drawing/2014/main" id="{6C87B33F-F606-4AAB-B701-9CFCE8F2900F}"/>
              </a:ext>
            </a:extLst>
          </p:cNvPr>
          <p:cNvSpPr>
            <a:spLocks noGrp="1"/>
          </p:cNvSpPr>
          <p:nvPr>
            <p:ph idx="1"/>
          </p:nvPr>
        </p:nvSpPr>
        <p:spPr>
          <a:xfrm>
            <a:off x="836136" y="2441197"/>
            <a:ext cx="10554574" cy="4070284"/>
          </a:xfrm>
        </p:spPr>
        <p:txBody>
          <a:bodyPr>
            <a:normAutofit fontScale="85000" lnSpcReduction="10000"/>
          </a:bodyPr>
          <a:lstStyle/>
          <a:p>
            <a:r>
              <a:rPr lang="en-US" dirty="0"/>
              <a:t>Hierarchical LSTMs [1] are specialized recurrent neural networks which are often used for text generation from images and video frames. It is built to consider both high-level language features from the training text and low-level visual features obtained from the processed image. Note that the keywords/tags obtained from the image are generated by the fully connected layer, which results in a loss of spatial information. To improve these results, an additional mechanism known as Attention is added. </a:t>
            </a:r>
          </a:p>
          <a:p>
            <a:r>
              <a:rPr lang="en-US" dirty="0"/>
              <a:t>When the visual features and the tags arrive at the decoder, the high-level spatial information provided by the localized heatmap help us to focus on the tags which are visually highlighted more, and yield better results. This new context vector with the embeddings of the selected tags is passed on to a sentence LSTM. </a:t>
            </a:r>
          </a:p>
          <a:p>
            <a:r>
              <a:rPr lang="en-US" dirty="0"/>
              <a:t>A Sentence LSTM will generate multiple sentences as suggestions to the provided words, using a technique known as beam search which predicts the probability distribution across the given vocabulary and returns the words which have the maximum probability to be subsequent words in the sentence. Beam search selects multiple alternatives for an input sequence, based on conditional probability and a parameter known as beam width. </a:t>
            </a:r>
          </a:p>
          <a:p>
            <a:r>
              <a:rPr lang="en-US" dirty="0"/>
              <a:t>When the sentence vector is successfully produced, it is passed on as a context vector to the Word LSTM. Word LSTM employs a greedy search mechanism, which selects a single candidate which is suitable for the input sequence in a time step. This improves the quality of the final sentence generated.</a:t>
            </a:r>
          </a:p>
          <a:p>
            <a:endParaRPr lang="en-IN" dirty="0"/>
          </a:p>
        </p:txBody>
      </p:sp>
    </p:spTree>
    <p:extLst>
      <p:ext uri="{BB962C8B-B14F-4D97-AF65-F5344CB8AC3E}">
        <p14:creationId xmlns:p14="http://schemas.microsoft.com/office/powerpoint/2010/main" val="111084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7A4-80FB-4337-9208-B6141DAAB6A5}"/>
              </a:ext>
            </a:extLst>
          </p:cNvPr>
          <p:cNvSpPr>
            <a:spLocks noGrp="1"/>
          </p:cNvSpPr>
          <p:nvPr>
            <p:ph type="title"/>
          </p:nvPr>
        </p:nvSpPr>
        <p:spPr/>
        <p:txBody>
          <a:bodyPr/>
          <a:lstStyle/>
          <a:p>
            <a:r>
              <a:rPr lang="en-US" dirty="0"/>
              <a:t>System Architecture – Hierarchical LSTMs</a:t>
            </a:r>
            <a:endParaRPr lang="en-IN" dirty="0"/>
          </a:p>
        </p:txBody>
      </p:sp>
      <p:pic>
        <p:nvPicPr>
          <p:cNvPr id="2050" name="Picture 2" descr="Image for post">
            <a:extLst>
              <a:ext uri="{FF2B5EF4-FFF2-40B4-BE49-F238E27FC236}">
                <a16:creationId xmlns:a16="http://schemas.microsoft.com/office/drawing/2014/main" id="{3972D990-2AD0-48FD-9534-95FF0898BB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231" y="2574612"/>
            <a:ext cx="10700766" cy="31215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1D4E67-12C6-4511-A857-1FAC30AB30E0}"/>
              </a:ext>
            </a:extLst>
          </p:cNvPr>
          <p:cNvSpPr txBox="1"/>
          <p:nvPr/>
        </p:nvSpPr>
        <p:spPr>
          <a:xfrm>
            <a:off x="2649920" y="5865149"/>
            <a:ext cx="6763389" cy="369332"/>
          </a:xfrm>
          <a:prstGeom prst="rect">
            <a:avLst/>
          </a:prstGeom>
          <a:noFill/>
        </p:spPr>
        <p:txBody>
          <a:bodyPr wrap="square">
            <a:spAutoFit/>
          </a:bodyPr>
          <a:lstStyle/>
          <a:p>
            <a:r>
              <a:rPr lang="en-US" dirty="0"/>
              <a:t>Word LSTM predicting the next word using greedy search</a:t>
            </a:r>
            <a:endParaRPr lang="en-IN" dirty="0"/>
          </a:p>
        </p:txBody>
      </p:sp>
    </p:spTree>
    <p:extLst>
      <p:ext uri="{BB962C8B-B14F-4D97-AF65-F5344CB8AC3E}">
        <p14:creationId xmlns:p14="http://schemas.microsoft.com/office/powerpoint/2010/main" val="111822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CA86-3FEC-4775-AC3F-A88B6CFE40A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AD2A957-D744-41C2-8B21-8F34565790B1}"/>
              </a:ext>
            </a:extLst>
          </p:cNvPr>
          <p:cNvSpPr>
            <a:spLocks noGrp="1"/>
          </p:cNvSpPr>
          <p:nvPr>
            <p:ph idx="1"/>
          </p:nvPr>
        </p:nvSpPr>
        <p:spPr/>
        <p:txBody>
          <a:bodyPr/>
          <a:lstStyle/>
          <a:p>
            <a:r>
              <a:rPr lang="en-US" dirty="0"/>
              <a:t>The automated generation of medical reports on chest X-ray images is highly viable, using a multi-step approach which employs the best techniques offered by deep learning and NLP. Chest X-rays are one of the most popular diagnostic tools and this project can improve the speed and quality of diagnosis The CNN predicts the tags from the visual features and retains the spatial information in order to provide better context. The hierarchical LSTMs can decode the vector provided by the encoding layer in order to generate legible medical reports, which can be compared and evaluated using metrics such as BLEU and Meteor Scores.</a:t>
            </a:r>
            <a:endParaRPr lang="en-IN" dirty="0"/>
          </a:p>
        </p:txBody>
      </p:sp>
    </p:spTree>
    <p:extLst>
      <p:ext uri="{BB962C8B-B14F-4D97-AF65-F5344CB8AC3E}">
        <p14:creationId xmlns:p14="http://schemas.microsoft.com/office/powerpoint/2010/main" val="3942333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5AD0-E481-4A28-BC1F-D76A31E1095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AECBE0E-2602-4F56-9E34-ED5A80838944}"/>
              </a:ext>
            </a:extLst>
          </p:cNvPr>
          <p:cNvSpPr>
            <a:spLocks noGrp="1"/>
          </p:cNvSpPr>
          <p:nvPr>
            <p:ph idx="1"/>
          </p:nvPr>
        </p:nvSpPr>
        <p:spPr>
          <a:xfrm>
            <a:off x="810000" y="2641737"/>
            <a:ext cx="10554574" cy="4044290"/>
          </a:xfrm>
        </p:spPr>
        <p:txBody>
          <a:bodyPr>
            <a:normAutofit fontScale="77500" lnSpcReduction="20000"/>
          </a:bodyPr>
          <a:lstStyle/>
          <a:p>
            <a:pPr marL="0" indent="0">
              <a:buNone/>
            </a:pPr>
            <a:r>
              <a:rPr lang="en-IN" dirty="0"/>
              <a:t>[1] L. Gao, X. Li, J. Song, and H. T. Shen, “Hierarchical LSTMs with adaptive attention for visual captioning,” IEEE Trans. Pattern Anal. Mach. </a:t>
            </a:r>
            <a:r>
              <a:rPr lang="en-IN" dirty="0" err="1"/>
              <a:t>Intell</a:t>
            </a:r>
            <a:r>
              <a:rPr lang="en-IN" dirty="0"/>
              <a:t>., vol. 42, no. 5, pp. 1112–1131, 2019.</a:t>
            </a:r>
          </a:p>
          <a:p>
            <a:pPr marL="0" indent="0">
              <a:buNone/>
            </a:pPr>
            <a:r>
              <a:rPr lang="en-IN" dirty="0"/>
              <a:t>[2] D. </a:t>
            </a:r>
            <a:r>
              <a:rPr lang="en-IN" dirty="0" err="1"/>
              <a:t>Demner-Fushman</a:t>
            </a:r>
            <a:r>
              <a:rPr lang="en-IN" dirty="0"/>
              <a:t> et al., “Preparing a collection of radiology examinations for distribution and retrieval,” J. Am. Med. Informatics Assoc., vol. 23, no. 2, pp. 304–310, 2016.</a:t>
            </a:r>
          </a:p>
          <a:p>
            <a:pPr marL="0" indent="0">
              <a:buNone/>
            </a:pPr>
            <a:r>
              <a:rPr lang="en-IN" dirty="0"/>
              <a:t>[3] J. Devlin, M.-W. Chang, K. Lee, and K. Toutanova, “{BERT:} Pre-training of Deep Bidirectional Transformers for Language Understanding,” </a:t>
            </a:r>
            <a:r>
              <a:rPr lang="en-IN" dirty="0" err="1"/>
              <a:t>CoRR</a:t>
            </a:r>
            <a:r>
              <a:rPr lang="en-IN" dirty="0"/>
              <a:t>, vol. abs/1810.0, 2018.</a:t>
            </a:r>
          </a:p>
          <a:p>
            <a:pPr marL="0" indent="0">
              <a:buNone/>
            </a:pPr>
            <a:r>
              <a:rPr lang="en-IN" dirty="0"/>
              <a:t>[4] T. Wolf et al., “Transformers: State-of-the-art natural language processing,” in Proceedings of the 2020 Conference on Empirical Methods in Natural Language Processing: System Demonstrations, 2020, pp. 38–45.</a:t>
            </a:r>
          </a:p>
          <a:p>
            <a:pPr marL="0" indent="0">
              <a:buNone/>
            </a:pPr>
            <a:r>
              <a:rPr lang="en-IN" dirty="0"/>
              <a:t>[5] H.-C. Shin, K. Roberts, L. Lu, D. </a:t>
            </a:r>
            <a:r>
              <a:rPr lang="en-IN" dirty="0" err="1"/>
              <a:t>Demner-Fushman</a:t>
            </a:r>
            <a:r>
              <a:rPr lang="en-IN" dirty="0"/>
              <a:t>, J. Yao, and R. M. Summers, “Learning to Read Chest X-Rays: Recurrent Neural Cascade Model for Automated Image Annotation,” in 2016 IEEE Conference on Computer Vision and Pattern Recognition (CVPR), 2016, pp. 2497–2506.</a:t>
            </a:r>
          </a:p>
          <a:p>
            <a:pPr marL="0" indent="0">
              <a:buNone/>
            </a:pPr>
            <a:r>
              <a:rPr lang="en-IN" dirty="0"/>
              <a:t>[6] Q. You, H. </a:t>
            </a:r>
            <a:r>
              <a:rPr lang="en-IN" dirty="0" err="1"/>
              <a:t>Jin</a:t>
            </a:r>
            <a:r>
              <a:rPr lang="en-IN" dirty="0"/>
              <a:t>, Z. Wang, C. Fang, and J. Luo, “Image Captioning with Semantic Attention,” in 2016 IEEE Conference on Computer Vision and Pattern Recognition (CVPR), 2016, pp. 4651–4659.</a:t>
            </a:r>
          </a:p>
          <a:p>
            <a:pPr marL="0" indent="0">
              <a:buNone/>
            </a:pPr>
            <a:r>
              <a:rPr lang="en-IN" dirty="0"/>
              <a:t>[7] K. Xu et al., “Show, attend and tell: neural image caption generation with visual attention,” in Proceedings of the 32nd International Conference on International Conference on Machine Learning-Volume 37, 2015, pp. 2048–2057.</a:t>
            </a:r>
          </a:p>
          <a:p>
            <a:pPr marL="0" indent="0">
              <a:buNone/>
            </a:pPr>
            <a:r>
              <a:rPr lang="en-IN" dirty="0"/>
              <a:t>[8] B. Jing, P. </a:t>
            </a:r>
            <a:r>
              <a:rPr lang="en-IN" dirty="0" err="1"/>
              <a:t>Xie</a:t>
            </a:r>
            <a:r>
              <a:rPr lang="en-IN" dirty="0"/>
              <a:t>, and E. Xing, “On the Automatic Generation of Medical Imaging Reports,” in Proceedings of the 56th Annual Meeting of the Association for Computational Linguistics (Volume 1: Long Papers), 2018, pp. 2577–2586.</a:t>
            </a:r>
          </a:p>
          <a:p>
            <a:endParaRPr lang="en-IN" dirty="0"/>
          </a:p>
          <a:p>
            <a:endParaRPr lang="en-IN" dirty="0"/>
          </a:p>
        </p:txBody>
      </p:sp>
    </p:spTree>
    <p:extLst>
      <p:ext uri="{BB962C8B-B14F-4D97-AF65-F5344CB8AC3E}">
        <p14:creationId xmlns:p14="http://schemas.microsoft.com/office/powerpoint/2010/main" val="345559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AE80-F562-466E-B2C4-64EFA89BA418}"/>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FAFD1E56-2347-4001-8E28-AFEEC68F0549}"/>
              </a:ext>
            </a:extLst>
          </p:cNvPr>
          <p:cNvSpPr>
            <a:spLocks noGrp="1"/>
          </p:cNvSpPr>
          <p:nvPr>
            <p:ph idx="1"/>
          </p:nvPr>
        </p:nvSpPr>
        <p:spPr>
          <a:xfrm>
            <a:off x="818712" y="2340528"/>
            <a:ext cx="10554574" cy="4152552"/>
          </a:xfrm>
        </p:spPr>
        <p:txBody>
          <a:bodyPr>
            <a:normAutofit fontScale="92500" lnSpcReduction="20000"/>
          </a:bodyPr>
          <a:lstStyle/>
          <a:p>
            <a:pPr algn="just"/>
            <a:r>
              <a:rPr lang="en-US" dirty="0"/>
              <a:t>Computer Aided Diagnosis (CAD) and medical imaging systems have evolved in the past decade to a point where they can partially mimic radiologists and doctors. These systems can learn and differentiate the features and abnormalities in medical images, and provide objective evidence with a higher diagnostic confidence and faster inference. </a:t>
            </a:r>
          </a:p>
          <a:p>
            <a:pPr algn="just"/>
            <a:r>
              <a:rPr lang="en-US" dirty="0"/>
              <a:t>In this project, we focus on generating detailed medical reports on chest X-ray images, which can be adapted later to work with other diagnostic tools such as ultrasounds and mammograms. The Indiana University dataset provides us with CXR images corresponding to various lung and heart ailments, along with well-defined reports and findings. The generation of medical reports mainly consists of two broad tasks. </a:t>
            </a:r>
          </a:p>
          <a:p>
            <a:pPr algn="just"/>
            <a:r>
              <a:rPr lang="en-US" dirty="0"/>
              <a:t>The first task is to treat the problem as a multi-label classification task to obtain the accurate tags for a particular image from the visual features. This is performed using Convolutional Neural Networks and a transfer learning framework called ChexNet, which is specialized for chest X-ray images. </a:t>
            </a:r>
          </a:p>
          <a:p>
            <a:pPr algn="just"/>
            <a:r>
              <a:rPr lang="en-US" dirty="0"/>
              <a:t>The second task is to generate the reports using these aforementioned tags, which requires the use of recurrent neural networks such as hierarchical LSTMs. A co-attention mechanism is also required, which makes use of the spatial information from the convolutional layers and the generated words in order to find localized regions from which the abnormalities are found.</a:t>
            </a:r>
            <a:endParaRPr lang="en-IN" dirty="0"/>
          </a:p>
        </p:txBody>
      </p:sp>
    </p:spTree>
    <p:extLst>
      <p:ext uri="{BB962C8B-B14F-4D97-AF65-F5344CB8AC3E}">
        <p14:creationId xmlns:p14="http://schemas.microsoft.com/office/powerpoint/2010/main" val="419830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C64CF-1D27-46B0-ADEC-2D1CE4EB848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273C7A6-2883-461D-A73B-AFBF3E93ECC0}"/>
              </a:ext>
            </a:extLst>
          </p:cNvPr>
          <p:cNvSpPr>
            <a:spLocks noGrp="1"/>
          </p:cNvSpPr>
          <p:nvPr>
            <p:ph idx="1"/>
          </p:nvPr>
        </p:nvSpPr>
        <p:spPr>
          <a:xfrm>
            <a:off x="818712" y="2222287"/>
            <a:ext cx="10554574" cy="4346293"/>
          </a:xfrm>
        </p:spPr>
        <p:txBody>
          <a:bodyPr/>
          <a:lstStyle/>
          <a:p>
            <a:pPr algn="just"/>
            <a:r>
              <a:rPr lang="en-US" dirty="0"/>
              <a:t>The use of deep learning in image captioning has been a popular use case over the past few years. It is a challenging problem as it requires the machine to generate textual description from the contents of an image, similar to how a human brain would describe an image. </a:t>
            </a:r>
          </a:p>
          <a:p>
            <a:pPr algn="just"/>
            <a:r>
              <a:rPr lang="en-US" dirty="0"/>
              <a:t>But consider the same scenario for medical images, with the example of Chest X-ray images. For a normal human eye, chest X-ray images are just images with the skeletal and muscular features of the lungs defined in black and white.</a:t>
            </a:r>
          </a:p>
          <a:p>
            <a:pPr algn="just"/>
            <a:r>
              <a:rPr lang="en-US" dirty="0"/>
              <a:t>But highly trained radiologists who have studied and diagnosed various respiratory and cardiovascular abnormalities, can mark multiple areas of the images and can write down clear reports for potential abnormalities. However, even for highly trained and experienced radiologists, writing reports is highly time-consuming especially in regions with higher population density. </a:t>
            </a:r>
            <a:endParaRPr lang="en-IN" dirty="0"/>
          </a:p>
        </p:txBody>
      </p:sp>
    </p:spTree>
    <p:extLst>
      <p:ext uri="{BB962C8B-B14F-4D97-AF65-F5344CB8AC3E}">
        <p14:creationId xmlns:p14="http://schemas.microsoft.com/office/powerpoint/2010/main" val="319597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BF2D-B22B-4D75-99F7-ECDBF899A01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7A94623-F7A5-4336-A873-4E7D499C4C97}"/>
              </a:ext>
            </a:extLst>
          </p:cNvPr>
          <p:cNvSpPr>
            <a:spLocks noGrp="1"/>
          </p:cNvSpPr>
          <p:nvPr>
            <p:ph idx="1"/>
          </p:nvPr>
        </p:nvSpPr>
        <p:spPr>
          <a:xfrm>
            <a:off x="818712" y="2222287"/>
            <a:ext cx="10554574" cy="3977177"/>
          </a:xfrm>
        </p:spPr>
        <p:txBody>
          <a:bodyPr/>
          <a:lstStyle/>
          <a:p>
            <a:pPr algn="just"/>
            <a:r>
              <a:rPr lang="en-US" dirty="0"/>
              <a:t>Looking at the other side of the spectrum, radiologists or pathologists in rural areas, with inferior imaging equipment face a similar issue. They either cannot get objective evidence to diagnose anything properly or lack the knowledge of the respiratory or cardiovascular abnormalities.</a:t>
            </a:r>
          </a:p>
          <a:p>
            <a:pPr algn="just"/>
            <a:r>
              <a:rPr lang="en-US" dirty="0"/>
              <a:t>Misdiagnosis of symptoms and medical errors are the third-leading cause of deaths across the world, leading to more than 3 million deaths. </a:t>
            </a:r>
          </a:p>
          <a:p>
            <a:pPr algn="just"/>
            <a:r>
              <a:rPr lang="en-US" dirty="0"/>
              <a:t>This project focuses on the automation of generating detailed medical reports using Chest X-ray images, which can facilitate the diagnosis of various respiratory and cardiovascular diseases. </a:t>
            </a:r>
            <a:endParaRPr lang="en-IN" dirty="0"/>
          </a:p>
        </p:txBody>
      </p:sp>
    </p:spTree>
    <p:extLst>
      <p:ext uri="{BB962C8B-B14F-4D97-AF65-F5344CB8AC3E}">
        <p14:creationId xmlns:p14="http://schemas.microsoft.com/office/powerpoint/2010/main" val="384134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8BD5-C964-4C5F-BEA3-500A7E1E522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709E1D1-BCEC-487B-ABA3-61ABF436D765}"/>
              </a:ext>
            </a:extLst>
          </p:cNvPr>
          <p:cNvSpPr>
            <a:spLocks noGrp="1"/>
          </p:cNvSpPr>
          <p:nvPr>
            <p:ph idx="1"/>
          </p:nvPr>
        </p:nvSpPr>
        <p:spPr>
          <a:xfrm>
            <a:off x="818712" y="2222287"/>
            <a:ext cx="10554574" cy="4128179"/>
          </a:xfrm>
        </p:spPr>
        <p:txBody>
          <a:bodyPr/>
          <a:lstStyle/>
          <a:p>
            <a:pPr algn="just"/>
            <a:r>
              <a:rPr lang="en-US" dirty="0"/>
              <a:t>A medical report can usually consist of various parts, which are usually heterogenous in nature. There may be images, abbreviations and complicated terminology in these reports. To avoid this issue, we will focus on three sections from a medical report i.e., </a:t>
            </a:r>
            <a:r>
              <a:rPr lang="en-US" b="1" dirty="0"/>
              <a:t>findings </a:t>
            </a:r>
            <a:r>
              <a:rPr lang="en-US" dirty="0"/>
              <a:t>– a large paragraph which contains keywords and parameters, </a:t>
            </a:r>
            <a:r>
              <a:rPr lang="en-US" b="1" dirty="0"/>
              <a:t>indication</a:t>
            </a:r>
            <a:r>
              <a:rPr lang="en-US" dirty="0"/>
              <a:t> – the doctor’s advice for the patient and </a:t>
            </a:r>
            <a:r>
              <a:rPr lang="en-US" b="1" dirty="0"/>
              <a:t>impression</a:t>
            </a:r>
            <a:r>
              <a:rPr lang="en-US" dirty="0"/>
              <a:t> – a sentence finalizing the results for a report.</a:t>
            </a:r>
          </a:p>
          <a:p>
            <a:pPr algn="just"/>
            <a:r>
              <a:rPr lang="en-US" dirty="0"/>
              <a:t>The dataset to be used in this project is the Indiana University Chest X-Ray (CXR) Image dataset [2]. It is a high resolution CXR dataset with multiple views i.e., frontal, side and posterior views. There are 7,470 images accompanying 3,955 well written reports encoded in XML. These XML reports have references to the CXR images, the findings, impressions and the indication from the CXR images. These CXR images are obtained from patients diagnosed with tuberculosis, pneumonia and various heart ailments.</a:t>
            </a:r>
            <a:endParaRPr lang="en-IN" dirty="0"/>
          </a:p>
        </p:txBody>
      </p:sp>
    </p:spTree>
    <p:extLst>
      <p:ext uri="{BB962C8B-B14F-4D97-AF65-F5344CB8AC3E}">
        <p14:creationId xmlns:p14="http://schemas.microsoft.com/office/powerpoint/2010/main" val="286989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868E-2F71-4DD8-BA33-A043A6C8E17D}"/>
              </a:ext>
            </a:extLst>
          </p:cNvPr>
          <p:cNvSpPr>
            <a:spLocks noGrp="1"/>
          </p:cNvSpPr>
          <p:nvPr>
            <p:ph type="title"/>
          </p:nvPr>
        </p:nvSpPr>
        <p:spPr/>
        <p:txBody>
          <a:bodyPr/>
          <a:lstStyle/>
          <a:p>
            <a:r>
              <a:rPr lang="en-US" dirty="0"/>
              <a:t>Introduction</a:t>
            </a:r>
            <a:endParaRPr lang="en-IN" dirty="0"/>
          </a:p>
        </p:txBody>
      </p:sp>
      <p:graphicFrame>
        <p:nvGraphicFramePr>
          <p:cNvPr id="6" name="Content Placeholder 5">
            <a:extLst>
              <a:ext uri="{FF2B5EF4-FFF2-40B4-BE49-F238E27FC236}">
                <a16:creationId xmlns:a16="http://schemas.microsoft.com/office/drawing/2014/main" id="{6AB59F63-73CE-4CBD-BC0B-1AC33DAB7FE0}"/>
              </a:ext>
            </a:extLst>
          </p:cNvPr>
          <p:cNvGraphicFramePr>
            <a:graphicFrameLocks noGrp="1"/>
          </p:cNvGraphicFramePr>
          <p:nvPr>
            <p:ph idx="1"/>
            <p:extLst>
              <p:ext uri="{D42A27DB-BD31-4B8C-83A1-F6EECF244321}">
                <p14:modId xmlns:p14="http://schemas.microsoft.com/office/powerpoint/2010/main" val="3025566019"/>
              </p:ext>
            </p:extLst>
          </p:nvPr>
        </p:nvGraphicFramePr>
        <p:xfrm>
          <a:off x="1512430" y="2801704"/>
          <a:ext cx="9167139" cy="2810528"/>
        </p:xfrm>
        <a:graphic>
          <a:graphicData uri="http://schemas.openxmlformats.org/drawingml/2006/table">
            <a:tbl>
              <a:tblPr firstRow="1" firstCol="1" bandRow="1">
                <a:tableStyleId>{5C22544A-7EE6-4342-B048-85BDC9FD1C3A}</a:tableStyleId>
              </a:tblPr>
              <a:tblGrid>
                <a:gridCol w="4561199">
                  <a:extLst>
                    <a:ext uri="{9D8B030D-6E8A-4147-A177-3AD203B41FA5}">
                      <a16:colId xmlns:a16="http://schemas.microsoft.com/office/drawing/2014/main" val="1201667987"/>
                    </a:ext>
                  </a:extLst>
                </a:gridCol>
                <a:gridCol w="2583810">
                  <a:extLst>
                    <a:ext uri="{9D8B030D-6E8A-4147-A177-3AD203B41FA5}">
                      <a16:colId xmlns:a16="http://schemas.microsoft.com/office/drawing/2014/main" val="491330627"/>
                    </a:ext>
                  </a:extLst>
                </a:gridCol>
                <a:gridCol w="2022130">
                  <a:extLst>
                    <a:ext uri="{9D8B030D-6E8A-4147-A177-3AD203B41FA5}">
                      <a16:colId xmlns:a16="http://schemas.microsoft.com/office/drawing/2014/main" val="3169162567"/>
                    </a:ext>
                  </a:extLst>
                </a:gridCol>
              </a:tblGrid>
              <a:tr h="401414">
                <a:tc>
                  <a:txBody>
                    <a:bodyPr/>
                    <a:lstStyle/>
                    <a:p>
                      <a:pPr marL="0" marR="0" algn="ctr">
                        <a:lnSpc>
                          <a:spcPct val="150000"/>
                        </a:lnSpc>
                        <a:spcBef>
                          <a:spcPts val="0"/>
                        </a:spcBef>
                        <a:spcAft>
                          <a:spcPts val="0"/>
                        </a:spcAft>
                      </a:pPr>
                      <a:r>
                        <a:rPr lang="en-US" sz="1200" dirty="0">
                          <a:effectLst/>
                        </a:rPr>
                        <a:t>Frequent Tags</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Total</a:t>
                      </a:r>
                      <a:endParaRPr lang="en-IN" sz="120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Overlap</a:t>
                      </a:r>
                      <a:endParaRPr lang="en-IN" sz="120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extLst>
                  <a:ext uri="{0D108BD9-81ED-4DB2-BD59-A6C34878D82A}">
                    <a16:rowId xmlns:a16="http://schemas.microsoft.com/office/drawing/2014/main" val="1497754314"/>
                  </a:ext>
                </a:extLst>
              </a:tr>
              <a:tr h="401519">
                <a:tc>
                  <a:txBody>
                    <a:bodyPr/>
                    <a:lstStyle/>
                    <a:p>
                      <a:pPr marL="0" marR="0" algn="ctr">
                        <a:lnSpc>
                          <a:spcPct val="150000"/>
                        </a:lnSpc>
                        <a:spcBef>
                          <a:spcPts val="0"/>
                        </a:spcBef>
                        <a:spcAft>
                          <a:spcPts val="0"/>
                        </a:spcAft>
                      </a:pPr>
                      <a:r>
                        <a:rPr lang="en-US" sz="1200" dirty="0">
                          <a:effectLst/>
                        </a:rPr>
                        <a:t>Normal</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2696</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0</a:t>
                      </a:r>
                      <a:endParaRPr lang="en-IN" sz="120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extLst>
                  <a:ext uri="{0D108BD9-81ED-4DB2-BD59-A6C34878D82A}">
                    <a16:rowId xmlns:a16="http://schemas.microsoft.com/office/drawing/2014/main" val="3772280009"/>
                  </a:ext>
                </a:extLst>
              </a:tr>
              <a:tr h="401519">
                <a:tc>
                  <a:txBody>
                    <a:bodyPr/>
                    <a:lstStyle/>
                    <a:p>
                      <a:pPr marL="0" marR="0" algn="ctr">
                        <a:lnSpc>
                          <a:spcPct val="150000"/>
                        </a:lnSpc>
                        <a:spcBef>
                          <a:spcPts val="0"/>
                        </a:spcBef>
                        <a:spcAft>
                          <a:spcPts val="0"/>
                        </a:spcAft>
                      </a:pPr>
                      <a:r>
                        <a:rPr lang="en-US" sz="1200" dirty="0">
                          <a:effectLst/>
                        </a:rPr>
                        <a:t>Opacity</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840</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665</a:t>
                      </a:r>
                      <a:endParaRPr lang="en-IN" sz="120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extLst>
                  <a:ext uri="{0D108BD9-81ED-4DB2-BD59-A6C34878D82A}">
                    <a16:rowId xmlns:a16="http://schemas.microsoft.com/office/drawing/2014/main" val="3659768268"/>
                  </a:ext>
                </a:extLst>
              </a:tr>
              <a:tr h="401519">
                <a:tc>
                  <a:txBody>
                    <a:bodyPr/>
                    <a:lstStyle/>
                    <a:p>
                      <a:pPr marL="0" marR="0" algn="ctr">
                        <a:lnSpc>
                          <a:spcPct val="150000"/>
                        </a:lnSpc>
                        <a:spcBef>
                          <a:spcPts val="0"/>
                        </a:spcBef>
                        <a:spcAft>
                          <a:spcPts val="0"/>
                        </a:spcAft>
                      </a:pPr>
                      <a:r>
                        <a:rPr lang="en-US" sz="1200" dirty="0">
                          <a:effectLst/>
                        </a:rPr>
                        <a:t>Cardiomegaly [enlarged heart]</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655</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490</a:t>
                      </a:r>
                      <a:endParaRPr lang="en-IN" sz="120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extLst>
                  <a:ext uri="{0D108BD9-81ED-4DB2-BD59-A6C34878D82A}">
                    <a16:rowId xmlns:a16="http://schemas.microsoft.com/office/drawing/2014/main" val="3526666428"/>
                  </a:ext>
                </a:extLst>
              </a:tr>
              <a:tr h="401519">
                <a:tc>
                  <a:txBody>
                    <a:bodyPr/>
                    <a:lstStyle/>
                    <a:p>
                      <a:pPr marL="0" marR="0" algn="ctr">
                        <a:lnSpc>
                          <a:spcPct val="150000"/>
                        </a:lnSpc>
                        <a:spcBef>
                          <a:spcPts val="0"/>
                        </a:spcBef>
                        <a:spcAft>
                          <a:spcPts val="0"/>
                        </a:spcAft>
                      </a:pPr>
                      <a:r>
                        <a:rPr lang="en-US" sz="1200" dirty="0">
                          <a:effectLst/>
                        </a:rPr>
                        <a:t>Calcinosis [deposits of calcium]</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551</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441</a:t>
                      </a:r>
                      <a:endParaRPr lang="en-IN" sz="120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extLst>
                  <a:ext uri="{0D108BD9-81ED-4DB2-BD59-A6C34878D82A}">
                    <a16:rowId xmlns:a16="http://schemas.microsoft.com/office/drawing/2014/main" val="983925916"/>
                  </a:ext>
                </a:extLst>
              </a:tr>
              <a:tr h="401519">
                <a:tc>
                  <a:txBody>
                    <a:bodyPr/>
                    <a:lstStyle/>
                    <a:p>
                      <a:pPr marL="0" marR="0" algn="ctr">
                        <a:lnSpc>
                          <a:spcPct val="150000"/>
                        </a:lnSpc>
                        <a:spcBef>
                          <a:spcPts val="0"/>
                        </a:spcBef>
                        <a:spcAft>
                          <a:spcPts val="0"/>
                        </a:spcAft>
                      </a:pPr>
                      <a:r>
                        <a:rPr lang="en-US" sz="1200" dirty="0">
                          <a:effectLst/>
                        </a:rPr>
                        <a:t>Hypoinflation [compressed lungs]</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537</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357</a:t>
                      </a:r>
                      <a:endParaRPr lang="en-IN" sz="120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extLst>
                  <a:ext uri="{0D108BD9-81ED-4DB2-BD59-A6C34878D82A}">
                    <a16:rowId xmlns:a16="http://schemas.microsoft.com/office/drawing/2014/main" val="1775811841"/>
                  </a:ext>
                </a:extLst>
              </a:tr>
              <a:tr h="401519">
                <a:tc>
                  <a:txBody>
                    <a:bodyPr/>
                    <a:lstStyle/>
                    <a:p>
                      <a:pPr marL="0" marR="0" algn="ctr">
                        <a:lnSpc>
                          <a:spcPct val="150000"/>
                        </a:lnSpc>
                        <a:spcBef>
                          <a:spcPts val="0"/>
                        </a:spcBef>
                        <a:spcAft>
                          <a:spcPts val="0"/>
                        </a:spcAft>
                      </a:pPr>
                      <a:r>
                        <a:rPr lang="en-US" sz="1200" dirty="0">
                          <a:effectLst/>
                        </a:rPr>
                        <a:t>Calcified Granuloma [calc. tissue inflammation]</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508</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300</a:t>
                      </a:r>
                      <a:endParaRPr lang="en-IN" sz="1200" dirty="0">
                        <a:effectLst/>
                        <a:latin typeface="Times New Roman" panose="02020603050405020304" pitchFamily="18" charset="0"/>
                        <a:ea typeface="Batang" panose="02030600000101010101" pitchFamily="18" charset="-127"/>
                        <a:cs typeface="Latha" panose="020B0604020202020204" pitchFamily="34" charset="0"/>
                      </a:endParaRPr>
                    </a:p>
                  </a:txBody>
                  <a:tcPr marL="68580" marR="68580" marT="0" marB="0"/>
                </a:tc>
                <a:extLst>
                  <a:ext uri="{0D108BD9-81ED-4DB2-BD59-A6C34878D82A}">
                    <a16:rowId xmlns:a16="http://schemas.microsoft.com/office/drawing/2014/main" val="136348355"/>
                  </a:ext>
                </a:extLst>
              </a:tr>
            </a:tbl>
          </a:graphicData>
        </a:graphic>
      </p:graphicFrame>
      <p:sp>
        <p:nvSpPr>
          <p:cNvPr id="12" name="TextBox 11">
            <a:extLst>
              <a:ext uri="{FF2B5EF4-FFF2-40B4-BE49-F238E27FC236}">
                <a16:creationId xmlns:a16="http://schemas.microsoft.com/office/drawing/2014/main" id="{DD4C65AF-7EF6-44C4-AEF8-9E4CCA35F790}"/>
              </a:ext>
            </a:extLst>
          </p:cNvPr>
          <p:cNvSpPr txBox="1"/>
          <p:nvPr/>
        </p:nvSpPr>
        <p:spPr>
          <a:xfrm>
            <a:off x="3046601" y="5855408"/>
            <a:ext cx="6098796" cy="369332"/>
          </a:xfrm>
          <a:prstGeom prst="rect">
            <a:avLst/>
          </a:prstGeom>
          <a:noFill/>
        </p:spPr>
        <p:txBody>
          <a:bodyPr wrap="square">
            <a:spAutoFit/>
          </a:bodyPr>
          <a:lstStyle/>
          <a:p>
            <a:r>
              <a:rPr lang="en-US" b="1" dirty="0"/>
              <a:t>Table 1 : Most Frequent Tags occurring in the dataset</a:t>
            </a:r>
            <a:endParaRPr lang="en-IN" b="1" dirty="0"/>
          </a:p>
        </p:txBody>
      </p:sp>
    </p:spTree>
    <p:extLst>
      <p:ext uri="{BB962C8B-B14F-4D97-AF65-F5344CB8AC3E}">
        <p14:creationId xmlns:p14="http://schemas.microsoft.com/office/powerpoint/2010/main" val="381831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0335-6513-46D2-8681-476B14450171}"/>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03466AFA-D377-4877-B03D-38CC6046BD99}"/>
              </a:ext>
            </a:extLst>
          </p:cNvPr>
          <p:cNvSpPr>
            <a:spLocks noGrp="1"/>
          </p:cNvSpPr>
          <p:nvPr>
            <p:ph idx="1"/>
          </p:nvPr>
        </p:nvSpPr>
        <p:spPr>
          <a:xfrm>
            <a:off x="818712" y="2449585"/>
            <a:ext cx="10554574" cy="4035105"/>
          </a:xfrm>
        </p:spPr>
        <p:txBody>
          <a:bodyPr>
            <a:normAutofit fontScale="92500" lnSpcReduction="20000"/>
          </a:bodyPr>
          <a:lstStyle/>
          <a:p>
            <a:r>
              <a:rPr lang="en-US" dirty="0"/>
              <a:t>Preparing an NLP Pipeline for the original findings, impressions and indication</a:t>
            </a:r>
          </a:p>
          <a:p>
            <a:pPr lvl="1"/>
            <a:r>
              <a:rPr lang="en-US" dirty="0"/>
              <a:t>Removing Contractions, Punctuations and Numbers</a:t>
            </a:r>
          </a:p>
          <a:p>
            <a:pPr lvl="1"/>
            <a:r>
              <a:rPr lang="en-US" dirty="0"/>
              <a:t>Tokenization</a:t>
            </a:r>
          </a:p>
          <a:p>
            <a:pPr lvl="1"/>
            <a:r>
              <a:rPr lang="en-US" dirty="0"/>
              <a:t>Representing the reports in word embeddings</a:t>
            </a:r>
          </a:p>
          <a:p>
            <a:r>
              <a:rPr lang="en-US" dirty="0"/>
              <a:t>Obtain the image features using a Convolutional Neural Network and the Transfer Learning framework i.e., ChexNet (acts as the encoder here).</a:t>
            </a:r>
          </a:p>
          <a:p>
            <a:r>
              <a:rPr lang="en-US" dirty="0"/>
              <a:t>Use a multi-label classification technique to get the tags/labels from the visual features.</a:t>
            </a:r>
          </a:p>
          <a:p>
            <a:r>
              <a:rPr lang="en-US" dirty="0"/>
              <a:t>Generate the text using the labels/tags obtained from the encoder using Hierarchical LSTMs which act as the decoder in our Sequence-to-Sequence Model.</a:t>
            </a:r>
          </a:p>
          <a:p>
            <a:r>
              <a:rPr lang="en-US" dirty="0"/>
              <a:t>Substituting Attention mechanisms to improve the encoder-decoder approach and compare the results.</a:t>
            </a:r>
          </a:p>
          <a:p>
            <a:r>
              <a:rPr lang="en-US" dirty="0"/>
              <a:t>Improving the results by utilizing newer NLP techniques such as BERT Embeddings [3] and Transformers [4] and generate better reports.</a:t>
            </a:r>
          </a:p>
          <a:p>
            <a:endParaRPr lang="en-IN" dirty="0"/>
          </a:p>
        </p:txBody>
      </p:sp>
    </p:spTree>
    <p:extLst>
      <p:ext uri="{BB962C8B-B14F-4D97-AF65-F5344CB8AC3E}">
        <p14:creationId xmlns:p14="http://schemas.microsoft.com/office/powerpoint/2010/main" val="96107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F961-7CE3-49DC-A4E1-1648ED33689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9A580DB2-D4D9-4EDA-8330-F87E355C0465}"/>
              </a:ext>
            </a:extLst>
          </p:cNvPr>
          <p:cNvSpPr>
            <a:spLocks noGrp="1"/>
          </p:cNvSpPr>
          <p:nvPr>
            <p:ph idx="1"/>
          </p:nvPr>
        </p:nvSpPr>
        <p:spPr>
          <a:xfrm>
            <a:off x="660861" y="1946246"/>
            <a:ext cx="10440283" cy="2382473"/>
          </a:xfrm>
        </p:spPr>
        <p:txBody>
          <a:bodyPr>
            <a:normAutofit fontScale="92500" lnSpcReduction="10000"/>
          </a:bodyPr>
          <a:lstStyle/>
          <a:p>
            <a:pPr marL="0" indent="0">
              <a:buNone/>
            </a:pPr>
            <a:endParaRPr lang="en-US" dirty="0"/>
          </a:p>
          <a:p>
            <a:r>
              <a:rPr lang="en-US" sz="1900" dirty="0"/>
              <a:t>To generate detailed medical reports with three heterogenous sections i.e., Findings, Impressions and Indications from IU Chest X-Ray images, highlighting the context of the particular disease i.e., location, severity and affected organs, using a combination of CNN, hierarchical LSTMs and co-attention mechanism.</a:t>
            </a:r>
          </a:p>
          <a:p>
            <a:r>
              <a:rPr lang="en-IN" sz="1900" dirty="0"/>
              <a:t>Compare the model with other state-of –the-art models using standard evaluation metrics such as BLEU or Meteor Scores and improve the model by using newer NLP techniques such as Transformers and BERT embeddings</a:t>
            </a:r>
          </a:p>
        </p:txBody>
      </p:sp>
      <p:pic>
        <p:nvPicPr>
          <p:cNvPr id="5" name="Picture 4">
            <a:extLst>
              <a:ext uri="{FF2B5EF4-FFF2-40B4-BE49-F238E27FC236}">
                <a16:creationId xmlns:a16="http://schemas.microsoft.com/office/drawing/2014/main" id="{E4B40F5B-8044-46EE-B36F-A5F8A527269D}"/>
              </a:ext>
            </a:extLst>
          </p:cNvPr>
          <p:cNvPicPr>
            <a:picLocks noChangeAspect="1"/>
          </p:cNvPicPr>
          <p:nvPr/>
        </p:nvPicPr>
        <p:blipFill>
          <a:blip r:embed="rId2"/>
          <a:stretch>
            <a:fillRect/>
          </a:stretch>
        </p:blipFill>
        <p:spPr>
          <a:xfrm>
            <a:off x="2003558" y="4583061"/>
            <a:ext cx="2513795" cy="2055304"/>
          </a:xfrm>
          <a:prstGeom prst="rect">
            <a:avLst/>
          </a:prstGeom>
        </p:spPr>
      </p:pic>
      <p:sp>
        <p:nvSpPr>
          <p:cNvPr id="6" name="Arrow: Right 5">
            <a:extLst>
              <a:ext uri="{FF2B5EF4-FFF2-40B4-BE49-F238E27FC236}">
                <a16:creationId xmlns:a16="http://schemas.microsoft.com/office/drawing/2014/main" id="{96DF0F41-D062-47AD-A42F-D6918B2297AB}"/>
              </a:ext>
            </a:extLst>
          </p:cNvPr>
          <p:cNvSpPr/>
          <p:nvPr/>
        </p:nvSpPr>
        <p:spPr>
          <a:xfrm>
            <a:off x="4913151" y="5329681"/>
            <a:ext cx="2365696" cy="562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65DB8AD-9D95-4249-997A-87C52C2DFEEE}"/>
              </a:ext>
            </a:extLst>
          </p:cNvPr>
          <p:cNvSpPr txBox="1"/>
          <p:nvPr/>
        </p:nvSpPr>
        <p:spPr>
          <a:xfrm>
            <a:off x="7818539" y="4456550"/>
            <a:ext cx="4051882" cy="230832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Findings</a:t>
            </a:r>
            <a:r>
              <a:rPr lang="en-US" sz="1600" dirty="0"/>
              <a:t>: No pleural effusion or pneumothorax. No acute bone abnormality. Mild degenerative change of the thoracic spine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Indication: </a:t>
            </a:r>
            <a:r>
              <a:rPr lang="en-IN" sz="1600" dirty="0"/>
              <a:t>Evaluate for infection</a:t>
            </a:r>
            <a:endParaRPr lang="en-US" sz="1600" b="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Impression: </a:t>
            </a:r>
            <a:r>
              <a:rPr lang="en-IN" sz="1600" dirty="0"/>
              <a:t>No acute cardiopulmonary findings</a:t>
            </a:r>
            <a:endParaRPr lang="en-US" sz="1600" b="1" dirty="0"/>
          </a:p>
        </p:txBody>
      </p:sp>
    </p:spTree>
    <p:extLst>
      <p:ext uri="{BB962C8B-B14F-4D97-AF65-F5344CB8AC3E}">
        <p14:creationId xmlns:p14="http://schemas.microsoft.com/office/powerpoint/2010/main" val="296543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E388-6711-4361-8BC7-A1A01B8090CF}"/>
              </a:ext>
            </a:extLst>
          </p:cNvPr>
          <p:cNvSpPr>
            <a:spLocks noGrp="1"/>
          </p:cNvSpPr>
          <p:nvPr>
            <p:ph type="title"/>
          </p:nvPr>
        </p:nvSpPr>
        <p:spPr/>
        <p:txBody>
          <a:bodyPr/>
          <a:lstStyle/>
          <a:p>
            <a:r>
              <a:rPr lang="en-US" dirty="0"/>
              <a:t>System Architecture</a:t>
            </a:r>
            <a:endParaRPr lang="en-IN" dirty="0"/>
          </a:p>
        </p:txBody>
      </p:sp>
      <p:pic>
        <p:nvPicPr>
          <p:cNvPr id="4" name="Content Placeholder 3">
            <a:extLst>
              <a:ext uri="{FF2B5EF4-FFF2-40B4-BE49-F238E27FC236}">
                <a16:creationId xmlns:a16="http://schemas.microsoft.com/office/drawing/2014/main" id="{A25A3F6F-3823-47FD-818E-6D29D62F16F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8872" y="2545487"/>
            <a:ext cx="11694253" cy="3662366"/>
          </a:xfrm>
          <a:prstGeom prst="rect">
            <a:avLst/>
          </a:prstGeom>
          <a:noFill/>
          <a:ln w="76200">
            <a:solidFill>
              <a:schemeClr val="tx1"/>
            </a:solidFill>
          </a:ln>
        </p:spPr>
      </p:pic>
    </p:spTree>
    <p:extLst>
      <p:ext uri="{BB962C8B-B14F-4D97-AF65-F5344CB8AC3E}">
        <p14:creationId xmlns:p14="http://schemas.microsoft.com/office/powerpoint/2010/main" val="1629726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Quotable</Template>
  <TotalTime>202</TotalTime>
  <Words>2275</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Times New Roman</vt:lpstr>
      <vt:lpstr>Wingdings 2</vt:lpstr>
      <vt:lpstr>Quotable</vt:lpstr>
      <vt:lpstr>MEDICAL REPORT GENERATION ON CHEST X-RAY IMAGES</vt:lpstr>
      <vt:lpstr>Abstract</vt:lpstr>
      <vt:lpstr>Introduction</vt:lpstr>
      <vt:lpstr>Introduction</vt:lpstr>
      <vt:lpstr>Introduction</vt:lpstr>
      <vt:lpstr>Introduction</vt:lpstr>
      <vt:lpstr>Objectives</vt:lpstr>
      <vt:lpstr>Problem Statement</vt:lpstr>
      <vt:lpstr>System Architecture</vt:lpstr>
      <vt:lpstr>System Architecture – NLP Pipeline</vt:lpstr>
      <vt:lpstr>System Architecture - CNN</vt:lpstr>
      <vt:lpstr>System Architecture - CNN</vt:lpstr>
      <vt:lpstr>System Architecture – Hierarchical LSTMs</vt:lpstr>
      <vt:lpstr>System Architecture – Hierarchical LSTMs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S RAHUL SAI</dc:creator>
  <cp:lastModifiedBy>R S RAHUL SAI</cp:lastModifiedBy>
  <cp:revision>24</cp:revision>
  <dcterms:created xsi:type="dcterms:W3CDTF">2021-03-12T02:48:30Z</dcterms:created>
  <dcterms:modified xsi:type="dcterms:W3CDTF">2021-03-12T07:22:07Z</dcterms:modified>
</cp:coreProperties>
</file>