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59" r:id="rId6"/>
    <p:sldId id="260" r:id="rId7"/>
    <p:sldId id="262" r:id="rId8"/>
    <p:sldId id="263"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0" d="100"/>
          <a:sy n="90" d="100"/>
        </p:scale>
        <p:origin x="586" y="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30;p13"/>
          <p:cNvPicPr preferRelativeResize="0"/>
          <p:nvPr/>
        </p:nvPicPr>
        <p:blipFill>
          <a:blip r:embed="rId1"/>
          <a:stretch>
            <a:fillRect/>
          </a:stretch>
        </p:blipFill>
        <p:spPr>
          <a:xfrm>
            <a:off x="3862286" y="0"/>
            <a:ext cx="5334980" cy="1672106"/>
          </a:xfrm>
          <a:prstGeom prst="rect">
            <a:avLst/>
          </a:prstGeom>
          <a:noFill/>
          <a:ln>
            <a:noFill/>
          </a:ln>
        </p:spPr>
      </p:pic>
      <p:sp>
        <p:nvSpPr>
          <p:cNvPr id="6" name="TextBox 5"/>
          <p:cNvSpPr txBox="1"/>
          <p:nvPr/>
        </p:nvSpPr>
        <p:spPr>
          <a:xfrm>
            <a:off x="2518178" y="1931763"/>
            <a:ext cx="8023195" cy="1025345"/>
          </a:xfrm>
          <a:prstGeom prst="rect">
            <a:avLst/>
          </a:prstGeom>
          <a:noFill/>
        </p:spPr>
        <p:txBody>
          <a:bodyPr wrap="square">
            <a:spAutoFit/>
          </a:bodyPr>
          <a:lstStyle/>
          <a:p>
            <a:pPr marL="0" lvl="0" indent="0" algn="ctr" rtl="0">
              <a:spcBef>
                <a:spcPts val="0"/>
              </a:spcBef>
              <a:spcAft>
                <a:spcPts val="0"/>
              </a:spcAft>
              <a:buNone/>
            </a:pPr>
            <a:r>
              <a:rPr lang="en-US" sz="3200" dirty="0">
                <a:solidFill>
                  <a:srgbClr val="FF0000"/>
                </a:solidFill>
                <a:latin typeface="Algerian" panose="04020705040A02060702" pitchFamily="82" charset="0"/>
              </a:rPr>
              <a:t>Project Title:</a:t>
            </a:r>
            <a:endParaRPr lang="en-US" sz="3200" dirty="0">
              <a:solidFill>
                <a:srgbClr val="FF0000"/>
              </a:solidFill>
              <a:latin typeface="Algerian" panose="04020705040A02060702" pitchFamily="82" charset="0"/>
            </a:endParaRPr>
          </a:p>
          <a:p>
            <a:pPr algn="ctr">
              <a:lnSpc>
                <a:spcPct val="107000"/>
              </a:lnSpc>
              <a:spcAft>
                <a:spcPts val="800"/>
              </a:spcAft>
            </a:pPr>
            <a:r>
              <a:rPr lang="en-US" sz="2800" dirty="0">
                <a:solidFill>
                  <a:schemeClr val="bg2">
                    <a:lumMod val="25000"/>
                  </a:schemeClr>
                </a:solidFill>
                <a:effectLst/>
                <a:latin typeface="Cooper Black" panose="0208090404030B020404" pitchFamily="18" charset="0"/>
                <a:cs typeface="Times New Roman" panose="02020603050405020304" pitchFamily="18" charset="0"/>
              </a:rPr>
              <a:t>Linker Implementation(pass1)</a:t>
            </a:r>
            <a:endParaRPr lang="en-US" sz="2800" dirty="0">
              <a:solidFill>
                <a:schemeClr val="bg2">
                  <a:lumMod val="25000"/>
                </a:schemeClr>
              </a:solidFill>
              <a:effectLst/>
              <a:latin typeface="Cooper Black" panose="0208090404030B020404" pitchFamily="18" charset="0"/>
              <a:cs typeface="Times New Roman" panose="02020603050405020304" pitchFamily="18" charset="0"/>
            </a:endParaRPr>
          </a:p>
        </p:txBody>
      </p:sp>
      <p:sp>
        <p:nvSpPr>
          <p:cNvPr id="7" name="Google Shape;131;p13"/>
          <p:cNvSpPr txBox="1"/>
          <p:nvPr/>
        </p:nvSpPr>
        <p:spPr>
          <a:xfrm>
            <a:off x="1954740" y="3797070"/>
            <a:ext cx="2565300" cy="1477297"/>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r>
              <a:rPr lang="en-GB" sz="2400" u="sng" dirty="0">
                <a:latin typeface="Calibri" panose="020F0502020204030204"/>
                <a:ea typeface="Calibri" panose="020F0502020204030204"/>
                <a:cs typeface="Calibri" panose="020F0502020204030204"/>
                <a:sym typeface="Calibri" panose="020F0502020204030204"/>
              </a:rPr>
              <a:t>Guide:</a:t>
            </a:r>
            <a:endParaRPr lang="en-GB" sz="2400" u="sng" dirty="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en-GB" sz="2000" dirty="0">
                <a:solidFill>
                  <a:srgbClr val="0B5394"/>
                </a:solidFill>
                <a:latin typeface="Calibri" panose="020F0502020204030204"/>
                <a:ea typeface="Calibri" panose="020F0502020204030204"/>
                <a:cs typeface="Calibri" panose="020F0502020204030204"/>
                <a:sym typeface="Calibri" panose="020F0502020204030204"/>
              </a:rPr>
              <a:t>Prof. </a:t>
            </a:r>
            <a:r>
              <a:rPr lang="en-GB" sz="2000" dirty="0" err="1">
                <a:solidFill>
                  <a:srgbClr val="0B5394"/>
                </a:solidFill>
                <a:latin typeface="Calibri" panose="020F0502020204030204"/>
                <a:ea typeface="Calibri" panose="020F0502020204030204"/>
                <a:cs typeface="Calibri" panose="020F0502020204030204"/>
                <a:sym typeface="Calibri" panose="020F0502020204030204"/>
              </a:rPr>
              <a:t>Prameetha</a:t>
            </a:r>
            <a:r>
              <a:rPr lang="en-GB" sz="2000" dirty="0">
                <a:solidFill>
                  <a:srgbClr val="0B5394"/>
                </a:solidFill>
                <a:latin typeface="Calibri" panose="020F0502020204030204"/>
                <a:ea typeface="Calibri" panose="020F0502020204030204"/>
                <a:cs typeface="Calibri" panose="020F0502020204030204"/>
                <a:sym typeface="Calibri" panose="020F0502020204030204"/>
              </a:rPr>
              <a:t> Pai</a:t>
            </a:r>
            <a:endParaRPr lang="en-GB" sz="2000" dirty="0">
              <a:solidFill>
                <a:srgbClr val="0B5394"/>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en-GB" sz="2000" dirty="0">
                <a:solidFill>
                  <a:srgbClr val="0B5394"/>
                </a:solidFill>
                <a:latin typeface="Calibri" panose="020F0502020204030204"/>
                <a:ea typeface="Calibri" panose="020F0502020204030204"/>
                <a:cs typeface="Calibri" panose="020F0502020204030204"/>
                <a:sym typeface="Calibri" panose="020F0502020204030204"/>
              </a:rPr>
              <a:t>Prof. </a:t>
            </a:r>
            <a:r>
              <a:rPr lang="en-GB" sz="2000" dirty="0" err="1">
                <a:solidFill>
                  <a:srgbClr val="0B5394"/>
                </a:solidFill>
                <a:latin typeface="Calibri" panose="020F0502020204030204"/>
                <a:ea typeface="Calibri" panose="020F0502020204030204"/>
                <a:cs typeface="Calibri" panose="020F0502020204030204"/>
                <a:sym typeface="Calibri" panose="020F0502020204030204"/>
              </a:rPr>
              <a:t>Dhara</a:t>
            </a:r>
            <a:endParaRPr lang="en-GB" sz="2000" dirty="0">
              <a:solidFill>
                <a:srgbClr val="0B5394"/>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en-GB" sz="2000" dirty="0">
                <a:solidFill>
                  <a:srgbClr val="0B5394"/>
                </a:solidFill>
                <a:latin typeface="Calibri" panose="020F0502020204030204"/>
                <a:ea typeface="Calibri" panose="020F0502020204030204"/>
                <a:cs typeface="Calibri" panose="020F0502020204030204"/>
                <a:sym typeface="Calibri" panose="020F0502020204030204"/>
              </a:rPr>
              <a:t>Prof. Aparna</a:t>
            </a:r>
            <a:endParaRPr sz="2000" dirty="0">
              <a:solidFill>
                <a:srgbClr val="0B5394"/>
              </a:solidFill>
              <a:latin typeface="Calibri" panose="020F0502020204030204"/>
              <a:ea typeface="Calibri" panose="020F0502020204030204"/>
              <a:cs typeface="Calibri" panose="020F0502020204030204"/>
              <a:sym typeface="Calibri" panose="020F0502020204030204"/>
            </a:endParaRPr>
          </a:p>
        </p:txBody>
      </p:sp>
      <p:sp>
        <p:nvSpPr>
          <p:cNvPr id="8" name="Google Shape;129;p13"/>
          <p:cNvSpPr txBox="1"/>
          <p:nvPr/>
        </p:nvSpPr>
        <p:spPr>
          <a:xfrm>
            <a:off x="5028140" y="4304805"/>
            <a:ext cx="4728000" cy="11070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1150" algn="ctr" rtl="0">
              <a:lnSpc>
                <a:spcPct val="100000"/>
              </a:lnSpc>
              <a:spcBef>
                <a:spcPts val="0"/>
              </a:spcBef>
              <a:spcAft>
                <a:spcPts val="0"/>
              </a:spcAft>
              <a:buClr>
                <a:schemeClr val="lt1"/>
              </a:buClr>
              <a:buSzPts val="1600"/>
              <a:buFont typeface="Calibri" panose="020F0502020204030204"/>
              <a:buNone/>
              <a:defRPr sz="16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1pPr>
            <a:lvl2pPr marL="914400" marR="0" lvl="1" indent="-298450" algn="ctr" rtl="0">
              <a:lnSpc>
                <a:spcPct val="100000"/>
              </a:lnSpc>
              <a:spcBef>
                <a:spcPts val="0"/>
              </a:spcBef>
              <a:spcAft>
                <a:spcPts val="0"/>
              </a:spcAft>
              <a:buClr>
                <a:schemeClr val="lt1"/>
              </a:buClr>
              <a:buSzPts val="1600"/>
              <a:buFont typeface="Calibri" panose="020F0502020204030204"/>
              <a:buNone/>
              <a:defRPr sz="16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2pPr>
            <a:lvl3pPr marL="1371600" marR="0" lvl="2" indent="-298450" algn="ctr" rtl="0">
              <a:lnSpc>
                <a:spcPct val="100000"/>
              </a:lnSpc>
              <a:spcBef>
                <a:spcPts val="0"/>
              </a:spcBef>
              <a:spcAft>
                <a:spcPts val="0"/>
              </a:spcAft>
              <a:buClr>
                <a:schemeClr val="lt1"/>
              </a:buClr>
              <a:buSzPts val="1600"/>
              <a:buFont typeface="Calibri" panose="020F0502020204030204"/>
              <a:buNone/>
              <a:defRPr sz="16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3pPr>
            <a:lvl4pPr marL="1828800" marR="0" lvl="3" indent="-298450" algn="ctr" rtl="0">
              <a:lnSpc>
                <a:spcPct val="100000"/>
              </a:lnSpc>
              <a:spcBef>
                <a:spcPts val="0"/>
              </a:spcBef>
              <a:spcAft>
                <a:spcPts val="0"/>
              </a:spcAft>
              <a:buClr>
                <a:schemeClr val="lt1"/>
              </a:buClr>
              <a:buSzPts val="1600"/>
              <a:buFont typeface="Calibri" panose="020F0502020204030204"/>
              <a:buNone/>
              <a:defRPr sz="16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4pPr>
            <a:lvl5pPr marL="2286000" marR="0" lvl="4" indent="-298450" algn="ctr" rtl="0">
              <a:lnSpc>
                <a:spcPct val="100000"/>
              </a:lnSpc>
              <a:spcBef>
                <a:spcPts val="0"/>
              </a:spcBef>
              <a:spcAft>
                <a:spcPts val="0"/>
              </a:spcAft>
              <a:buClr>
                <a:schemeClr val="lt1"/>
              </a:buClr>
              <a:buSzPts val="1600"/>
              <a:buFont typeface="Calibri" panose="020F0502020204030204"/>
              <a:buNone/>
              <a:defRPr sz="16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5pPr>
            <a:lvl6pPr marL="2743200" marR="0" lvl="5" indent="-298450" algn="ctr" rtl="0">
              <a:lnSpc>
                <a:spcPct val="100000"/>
              </a:lnSpc>
              <a:spcBef>
                <a:spcPts val="0"/>
              </a:spcBef>
              <a:spcAft>
                <a:spcPts val="0"/>
              </a:spcAft>
              <a:buClr>
                <a:schemeClr val="lt1"/>
              </a:buClr>
              <a:buSzPts val="1600"/>
              <a:buFont typeface="Calibri" panose="020F0502020204030204"/>
              <a:buNone/>
              <a:defRPr sz="16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6pPr>
            <a:lvl7pPr marL="3200400" marR="0" lvl="6" indent="-298450" algn="ctr" rtl="0">
              <a:lnSpc>
                <a:spcPct val="100000"/>
              </a:lnSpc>
              <a:spcBef>
                <a:spcPts val="0"/>
              </a:spcBef>
              <a:spcAft>
                <a:spcPts val="0"/>
              </a:spcAft>
              <a:buClr>
                <a:schemeClr val="lt1"/>
              </a:buClr>
              <a:buSzPts val="1600"/>
              <a:buFont typeface="Calibri" panose="020F0502020204030204"/>
              <a:buNone/>
              <a:defRPr sz="16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7pPr>
            <a:lvl8pPr marL="3657600" marR="0" lvl="7" indent="-298450" algn="ctr" rtl="0">
              <a:lnSpc>
                <a:spcPct val="100000"/>
              </a:lnSpc>
              <a:spcBef>
                <a:spcPts val="0"/>
              </a:spcBef>
              <a:spcAft>
                <a:spcPts val="0"/>
              </a:spcAft>
              <a:buClr>
                <a:schemeClr val="lt1"/>
              </a:buClr>
              <a:buSzPts val="1600"/>
              <a:buFont typeface="Calibri" panose="020F0502020204030204"/>
              <a:buNone/>
              <a:defRPr sz="16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8pPr>
            <a:lvl9pPr marL="4114800" marR="0" lvl="8" indent="-298450" algn="ctr" rtl="0">
              <a:lnSpc>
                <a:spcPct val="100000"/>
              </a:lnSpc>
              <a:spcBef>
                <a:spcPts val="0"/>
              </a:spcBef>
              <a:spcAft>
                <a:spcPts val="0"/>
              </a:spcAft>
              <a:buClr>
                <a:schemeClr val="lt1"/>
              </a:buClr>
              <a:buSzPts val="1600"/>
              <a:buFont typeface="Calibri" panose="020F0502020204030204"/>
              <a:buNone/>
              <a:defRPr sz="16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9pPr>
          </a:lstStyle>
          <a:p>
            <a:pPr marL="0" lvl="0" indent="0" rtl="0">
              <a:lnSpc>
                <a:spcPct val="80000"/>
              </a:lnSpc>
              <a:spcBef>
                <a:spcPts val="0"/>
              </a:spcBef>
              <a:spcAft>
                <a:spcPts val="0"/>
              </a:spcAft>
              <a:buSzPts val="358"/>
              <a:buNone/>
            </a:pPr>
            <a:r>
              <a:rPr lang="en-GB" sz="1520" dirty="0"/>
              <a:t>              </a:t>
            </a:r>
            <a:r>
              <a:rPr lang="en-GB" sz="1520" u="sng" dirty="0"/>
              <a:t>By:</a:t>
            </a:r>
            <a:endParaRPr sz="1620" dirty="0"/>
          </a:p>
        </p:txBody>
      </p:sp>
      <p:sp>
        <p:nvSpPr>
          <p:cNvPr id="9" name="Google Shape;129;p13"/>
          <p:cNvSpPr txBox="1"/>
          <p:nvPr/>
        </p:nvSpPr>
        <p:spPr>
          <a:xfrm>
            <a:off x="6877235" y="3675514"/>
            <a:ext cx="5418338" cy="1760351"/>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1150" algn="ctr" rtl="0">
              <a:lnSpc>
                <a:spcPct val="100000"/>
              </a:lnSpc>
              <a:spcBef>
                <a:spcPts val="0"/>
              </a:spcBef>
              <a:spcAft>
                <a:spcPts val="0"/>
              </a:spcAft>
              <a:buClr>
                <a:schemeClr val="lt1"/>
              </a:buClr>
              <a:buSzPts val="1600"/>
              <a:buFont typeface="Calibri" panose="020F0502020204030204"/>
              <a:buNone/>
              <a:defRPr sz="16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1pPr>
            <a:lvl2pPr marL="914400" marR="0" lvl="1" indent="-298450" algn="ctr" rtl="0">
              <a:lnSpc>
                <a:spcPct val="100000"/>
              </a:lnSpc>
              <a:spcBef>
                <a:spcPts val="0"/>
              </a:spcBef>
              <a:spcAft>
                <a:spcPts val="0"/>
              </a:spcAft>
              <a:buClr>
                <a:schemeClr val="lt1"/>
              </a:buClr>
              <a:buSzPts val="1600"/>
              <a:buFont typeface="Calibri" panose="020F0502020204030204"/>
              <a:buNone/>
              <a:defRPr sz="16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2pPr>
            <a:lvl3pPr marL="1371600" marR="0" lvl="2" indent="-298450" algn="ctr" rtl="0">
              <a:lnSpc>
                <a:spcPct val="100000"/>
              </a:lnSpc>
              <a:spcBef>
                <a:spcPts val="0"/>
              </a:spcBef>
              <a:spcAft>
                <a:spcPts val="0"/>
              </a:spcAft>
              <a:buClr>
                <a:schemeClr val="lt1"/>
              </a:buClr>
              <a:buSzPts val="1600"/>
              <a:buFont typeface="Calibri" panose="020F0502020204030204"/>
              <a:buNone/>
              <a:defRPr sz="16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3pPr>
            <a:lvl4pPr marL="1828800" marR="0" lvl="3" indent="-298450" algn="ctr" rtl="0">
              <a:lnSpc>
                <a:spcPct val="100000"/>
              </a:lnSpc>
              <a:spcBef>
                <a:spcPts val="0"/>
              </a:spcBef>
              <a:spcAft>
                <a:spcPts val="0"/>
              </a:spcAft>
              <a:buClr>
                <a:schemeClr val="lt1"/>
              </a:buClr>
              <a:buSzPts val="1600"/>
              <a:buFont typeface="Calibri" panose="020F0502020204030204"/>
              <a:buNone/>
              <a:defRPr sz="16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4pPr>
            <a:lvl5pPr marL="2286000" marR="0" lvl="4" indent="-298450" algn="ctr" rtl="0">
              <a:lnSpc>
                <a:spcPct val="100000"/>
              </a:lnSpc>
              <a:spcBef>
                <a:spcPts val="0"/>
              </a:spcBef>
              <a:spcAft>
                <a:spcPts val="0"/>
              </a:spcAft>
              <a:buClr>
                <a:schemeClr val="lt1"/>
              </a:buClr>
              <a:buSzPts val="1600"/>
              <a:buFont typeface="Calibri" panose="020F0502020204030204"/>
              <a:buNone/>
              <a:defRPr sz="16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5pPr>
            <a:lvl6pPr marL="2743200" marR="0" lvl="5" indent="-298450" algn="ctr" rtl="0">
              <a:lnSpc>
                <a:spcPct val="100000"/>
              </a:lnSpc>
              <a:spcBef>
                <a:spcPts val="0"/>
              </a:spcBef>
              <a:spcAft>
                <a:spcPts val="0"/>
              </a:spcAft>
              <a:buClr>
                <a:schemeClr val="lt1"/>
              </a:buClr>
              <a:buSzPts val="1600"/>
              <a:buFont typeface="Calibri" panose="020F0502020204030204"/>
              <a:buNone/>
              <a:defRPr sz="16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6pPr>
            <a:lvl7pPr marL="3200400" marR="0" lvl="6" indent="-298450" algn="ctr" rtl="0">
              <a:lnSpc>
                <a:spcPct val="100000"/>
              </a:lnSpc>
              <a:spcBef>
                <a:spcPts val="0"/>
              </a:spcBef>
              <a:spcAft>
                <a:spcPts val="0"/>
              </a:spcAft>
              <a:buClr>
                <a:schemeClr val="lt1"/>
              </a:buClr>
              <a:buSzPts val="1600"/>
              <a:buFont typeface="Calibri" panose="020F0502020204030204"/>
              <a:buNone/>
              <a:defRPr sz="16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7pPr>
            <a:lvl8pPr marL="3657600" marR="0" lvl="7" indent="-298450" algn="ctr" rtl="0">
              <a:lnSpc>
                <a:spcPct val="100000"/>
              </a:lnSpc>
              <a:spcBef>
                <a:spcPts val="0"/>
              </a:spcBef>
              <a:spcAft>
                <a:spcPts val="0"/>
              </a:spcAft>
              <a:buClr>
                <a:schemeClr val="lt1"/>
              </a:buClr>
              <a:buSzPts val="1600"/>
              <a:buFont typeface="Calibri" panose="020F0502020204030204"/>
              <a:buNone/>
              <a:defRPr sz="16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8pPr>
            <a:lvl9pPr marL="4114800" marR="0" lvl="8" indent="-298450" algn="ctr" rtl="0">
              <a:lnSpc>
                <a:spcPct val="100000"/>
              </a:lnSpc>
              <a:spcBef>
                <a:spcPts val="0"/>
              </a:spcBef>
              <a:spcAft>
                <a:spcPts val="0"/>
              </a:spcAft>
              <a:buClr>
                <a:schemeClr val="lt1"/>
              </a:buClr>
              <a:buSzPts val="1600"/>
              <a:buFont typeface="Calibri" panose="020F0502020204030204"/>
              <a:buNone/>
              <a:defRPr sz="16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9pPr>
          </a:lstStyle>
          <a:p>
            <a:pPr marL="0" marR="0" lvl="0" indent="0" algn="l" defTabSz="914400" rtl="0" eaLnBrk="1" fontAlgn="auto" latinLnBrk="0" hangingPunct="1">
              <a:lnSpc>
                <a:spcPct val="80000"/>
              </a:lnSpc>
              <a:spcBef>
                <a:spcPts val="0"/>
              </a:spcBef>
              <a:spcAft>
                <a:spcPts val="0"/>
              </a:spcAft>
              <a:buClr>
                <a:srgbClr val="AF7B51"/>
              </a:buClr>
              <a:buSzPts val="358"/>
              <a:buFont typeface="Calibri" panose="020F0502020204030204"/>
              <a:buNone/>
              <a:defRPr/>
            </a:pPr>
            <a:r>
              <a:rPr kumimoji="0" lang="en-GB" sz="2000" b="0" i="0" u="none" strike="noStrike" kern="0" cap="none" spc="0" normalizeH="0" baseline="0" noProof="0" dirty="0">
                <a:ln>
                  <a:noFill/>
                </a:ln>
                <a:solidFill>
                  <a:schemeClr val="bg2">
                    <a:lumMod val="25000"/>
                  </a:schemeClr>
                </a:solidFill>
                <a:effectLst/>
                <a:uLnTx/>
                <a:uFillTx/>
                <a:latin typeface="Calibri" panose="020F0502020204030204"/>
                <a:cs typeface="Calibri" panose="020F0502020204030204"/>
                <a:sym typeface="Calibri" panose="020F0502020204030204"/>
              </a:rPr>
              <a:t>              </a:t>
            </a:r>
            <a:r>
              <a:rPr kumimoji="0" lang="en-GB" sz="2000" b="0" i="0" u="sng" strike="noStrike" kern="0" cap="none" spc="0" normalizeH="0" baseline="0" noProof="0" dirty="0">
                <a:ln>
                  <a:noFill/>
                </a:ln>
                <a:solidFill>
                  <a:schemeClr val="bg2">
                    <a:lumMod val="25000"/>
                  </a:schemeClr>
                </a:solidFill>
                <a:effectLst/>
                <a:uLnTx/>
                <a:uFillTx/>
                <a:latin typeface="Calibri" panose="020F0502020204030204"/>
                <a:cs typeface="Calibri" panose="020F0502020204030204"/>
                <a:sym typeface="Calibri" panose="020F0502020204030204"/>
              </a:rPr>
              <a:t>By:</a:t>
            </a:r>
            <a:endParaRPr kumimoji="0" lang="en-GB" sz="2000" b="0" i="0" u="sng" strike="noStrike" kern="0" cap="none" spc="0" normalizeH="0" baseline="0" noProof="0" dirty="0">
              <a:ln>
                <a:noFill/>
              </a:ln>
              <a:solidFill>
                <a:schemeClr val="bg2">
                  <a:lumMod val="25000"/>
                </a:schemeClr>
              </a:solidFill>
              <a:effectLst/>
              <a:uLnTx/>
              <a:uFillTx/>
              <a:latin typeface="Calibri" panose="020F0502020204030204"/>
              <a:cs typeface="Calibri" panose="020F0502020204030204"/>
              <a:sym typeface="Calibri" panose="020F0502020204030204"/>
            </a:endParaRPr>
          </a:p>
          <a:p>
            <a:pPr marL="0" marR="0" lvl="0" indent="0" algn="l" defTabSz="914400" rtl="0" eaLnBrk="1" fontAlgn="auto" latinLnBrk="0" hangingPunct="1">
              <a:lnSpc>
                <a:spcPct val="80000"/>
              </a:lnSpc>
              <a:spcBef>
                <a:spcPts val="0"/>
              </a:spcBef>
              <a:spcAft>
                <a:spcPts val="0"/>
              </a:spcAft>
              <a:buClr>
                <a:srgbClr val="AF7B51"/>
              </a:buClr>
              <a:buSzPts val="358"/>
              <a:buFont typeface="Calibri" panose="020F0502020204030204"/>
              <a:buNone/>
              <a:defRPr/>
            </a:pPr>
            <a:r>
              <a:rPr lang="en-GB" sz="1520" kern="0" dirty="0">
                <a:solidFill>
                  <a:srgbClr val="AF7B51"/>
                </a:solidFill>
              </a:rPr>
              <a:t>                          </a:t>
            </a:r>
            <a:r>
              <a:rPr lang="en-GB" sz="1800" kern="0" dirty="0">
                <a:solidFill>
                  <a:srgbClr val="AF7B51"/>
                </a:solidFill>
              </a:rPr>
              <a:t>Nishant                       1DS19CS105</a:t>
            </a:r>
            <a:endParaRPr lang="en-GB" sz="1800" kern="0" dirty="0">
              <a:solidFill>
                <a:srgbClr val="AF7B51"/>
              </a:solidFill>
            </a:endParaRPr>
          </a:p>
          <a:p>
            <a:pPr marL="0" marR="0" lvl="0" indent="0" algn="l" defTabSz="914400" rtl="0" eaLnBrk="1" fontAlgn="auto" latinLnBrk="0" hangingPunct="1">
              <a:lnSpc>
                <a:spcPct val="80000"/>
              </a:lnSpc>
              <a:spcBef>
                <a:spcPts val="0"/>
              </a:spcBef>
              <a:spcAft>
                <a:spcPts val="0"/>
              </a:spcAft>
              <a:buClr>
                <a:srgbClr val="AF7B51"/>
              </a:buClr>
              <a:buSzPts val="358"/>
              <a:buFont typeface="Calibri" panose="020F0502020204030204"/>
              <a:buNone/>
              <a:defRPr/>
            </a:pPr>
            <a:r>
              <a:rPr kumimoji="0" lang="en-GB" sz="1800" b="0" i="0" strike="noStrike" kern="0" cap="none" spc="0" normalizeH="0" baseline="0" noProof="0" dirty="0">
                <a:ln>
                  <a:noFill/>
                </a:ln>
                <a:solidFill>
                  <a:srgbClr val="AF7B51"/>
                </a:solidFill>
                <a:effectLst/>
                <a:uLnTx/>
                <a:uFillTx/>
                <a:latin typeface="Calibri" panose="020F0502020204030204"/>
                <a:cs typeface="Calibri" panose="020F0502020204030204"/>
                <a:sym typeface="Calibri" panose="020F0502020204030204"/>
              </a:rPr>
              <a:t>                     Omkar G </a:t>
            </a:r>
            <a:r>
              <a:rPr kumimoji="0" lang="en-GB" sz="1800" b="0" i="0" strike="noStrike" kern="0" cap="none" spc="0" normalizeH="0" baseline="0" noProof="0" dirty="0" err="1">
                <a:ln>
                  <a:noFill/>
                </a:ln>
                <a:solidFill>
                  <a:srgbClr val="AF7B51"/>
                </a:solidFill>
                <a:effectLst/>
                <a:uLnTx/>
                <a:uFillTx/>
                <a:latin typeface="Calibri" panose="020F0502020204030204"/>
                <a:cs typeface="Calibri" panose="020F0502020204030204"/>
                <a:sym typeface="Calibri" panose="020F0502020204030204"/>
              </a:rPr>
              <a:t>Shet</a:t>
            </a:r>
            <a:r>
              <a:rPr lang="en-GB" sz="1800" kern="0" dirty="0">
                <a:solidFill>
                  <a:srgbClr val="AF7B51"/>
                </a:solidFill>
              </a:rPr>
              <a:t>            1DS19CS106</a:t>
            </a:r>
            <a:endParaRPr kumimoji="0" lang="en-GB" sz="1800" b="0" i="0" strike="noStrike" kern="0" cap="none" spc="0" normalizeH="0" baseline="0" noProof="0" dirty="0">
              <a:ln>
                <a:noFill/>
              </a:ln>
              <a:solidFill>
                <a:srgbClr val="AF7B51"/>
              </a:solidFill>
              <a:effectLst/>
              <a:uLnTx/>
              <a:uFillTx/>
              <a:latin typeface="Calibri" panose="020F0502020204030204"/>
              <a:cs typeface="Calibri" panose="020F0502020204030204"/>
              <a:sym typeface="Calibri" panose="020F0502020204030204"/>
            </a:endParaRPr>
          </a:p>
          <a:p>
            <a:pPr marL="0" marR="0" lvl="0" indent="0" algn="l" defTabSz="914400" rtl="0" eaLnBrk="1" fontAlgn="auto" latinLnBrk="0" hangingPunct="1">
              <a:lnSpc>
                <a:spcPct val="80000"/>
              </a:lnSpc>
              <a:spcBef>
                <a:spcPts val="0"/>
              </a:spcBef>
              <a:spcAft>
                <a:spcPts val="0"/>
              </a:spcAft>
              <a:buClr>
                <a:srgbClr val="AF7B51"/>
              </a:buClr>
              <a:buSzPts val="358"/>
              <a:buFont typeface="Calibri" panose="020F0502020204030204"/>
              <a:buNone/>
              <a:defRPr/>
            </a:pPr>
            <a:r>
              <a:rPr kumimoji="0" lang="en-GB" sz="1800" b="0" i="0" u="none" strike="noStrike" kern="0" cap="none" spc="0" normalizeH="0" baseline="0" noProof="0" dirty="0">
                <a:ln>
                  <a:noFill/>
                </a:ln>
                <a:solidFill>
                  <a:srgbClr val="AF7B51"/>
                </a:solidFill>
                <a:effectLst/>
                <a:uLnTx/>
                <a:uFillTx/>
                <a:latin typeface="Calibri" panose="020F0502020204030204"/>
                <a:cs typeface="Calibri" panose="020F0502020204030204"/>
                <a:sym typeface="Calibri" panose="020F0502020204030204"/>
              </a:rPr>
              <a:t>                     P R Sai Rahul              1DS19CS107</a:t>
            </a:r>
            <a:endParaRPr kumimoji="0" lang="en-GB" sz="1800" b="0" i="0" u="none" strike="noStrike" kern="0" cap="none" spc="0" normalizeH="0" baseline="0" noProof="0" dirty="0">
              <a:ln>
                <a:noFill/>
              </a:ln>
              <a:solidFill>
                <a:srgbClr val="AF7B51"/>
              </a:solidFill>
              <a:effectLst/>
              <a:uLnTx/>
              <a:uFillTx/>
              <a:latin typeface="Calibri" panose="020F0502020204030204"/>
              <a:cs typeface="Calibri" panose="020F0502020204030204"/>
              <a:sym typeface="Calibri" panose="020F0502020204030204"/>
            </a:endParaRPr>
          </a:p>
          <a:p>
            <a:pPr marL="0" marR="0" lvl="0" indent="0" algn="l" defTabSz="914400" rtl="0" eaLnBrk="1" fontAlgn="auto" latinLnBrk="0" hangingPunct="1">
              <a:lnSpc>
                <a:spcPct val="80000"/>
              </a:lnSpc>
              <a:spcBef>
                <a:spcPts val="0"/>
              </a:spcBef>
              <a:spcAft>
                <a:spcPts val="0"/>
              </a:spcAft>
              <a:buClr>
                <a:srgbClr val="AF7B51"/>
              </a:buClr>
              <a:buSzPts val="358"/>
              <a:buFont typeface="Calibri" panose="020F0502020204030204"/>
              <a:buNone/>
              <a:defRPr/>
            </a:pPr>
            <a:r>
              <a:rPr kumimoji="0" lang="en-GB" sz="1800" b="0" i="0" u="none" strike="noStrike" kern="0" cap="none" spc="0" normalizeH="0" baseline="0" noProof="0" dirty="0">
                <a:ln>
                  <a:noFill/>
                </a:ln>
                <a:solidFill>
                  <a:srgbClr val="AF7B51"/>
                </a:solidFill>
                <a:effectLst/>
                <a:uLnTx/>
                <a:uFillTx/>
                <a:latin typeface="Calibri" panose="020F0502020204030204"/>
                <a:cs typeface="Calibri" panose="020F0502020204030204"/>
                <a:sym typeface="Calibri" panose="020F0502020204030204"/>
              </a:rPr>
              <a:t>                     </a:t>
            </a:r>
            <a:r>
              <a:rPr kumimoji="0" lang="en-GB" sz="1800" b="0" i="0" u="none" strike="noStrike" kern="0" cap="none" spc="0" normalizeH="0" baseline="0" noProof="0" dirty="0" err="1">
                <a:ln>
                  <a:noFill/>
                </a:ln>
                <a:solidFill>
                  <a:srgbClr val="AF7B51"/>
                </a:solidFill>
                <a:effectLst/>
                <a:uLnTx/>
                <a:uFillTx/>
                <a:latin typeface="Calibri" panose="020F0502020204030204"/>
                <a:cs typeface="Calibri" panose="020F0502020204030204"/>
                <a:sym typeface="Calibri" panose="020F0502020204030204"/>
              </a:rPr>
              <a:t>Palguni</a:t>
            </a:r>
            <a:r>
              <a:rPr kumimoji="0" lang="en-GB" sz="1800" b="0" i="0" u="none" strike="noStrike" kern="0" cap="none" spc="0" normalizeH="0" baseline="0" noProof="0" dirty="0">
                <a:ln>
                  <a:noFill/>
                </a:ln>
                <a:solidFill>
                  <a:srgbClr val="AF7B51"/>
                </a:solidFill>
                <a:effectLst/>
                <a:uLnTx/>
                <a:uFillTx/>
                <a:latin typeface="Calibri" panose="020F0502020204030204"/>
                <a:cs typeface="Calibri" panose="020F0502020204030204"/>
                <a:sym typeface="Calibri" panose="020F0502020204030204"/>
              </a:rPr>
              <a:t> R H                 1DS19CS108</a:t>
            </a:r>
            <a:endParaRPr kumimoji="0" sz="1620" b="0" i="0" u="none" strike="noStrike" kern="0" cap="none" spc="0" normalizeH="0" baseline="0" noProof="0" dirty="0">
              <a:ln>
                <a:noFill/>
              </a:ln>
              <a:solidFill>
                <a:srgbClr val="AF7B51"/>
              </a:solidFill>
              <a:effectLst/>
              <a:uLnTx/>
              <a:uFillTx/>
              <a:latin typeface="Calibri" panose="020F0502020204030204"/>
              <a:cs typeface="Calibri" panose="020F0502020204030204"/>
              <a:sym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1589" y="588569"/>
            <a:ext cx="8911687" cy="716418"/>
          </a:xfrm>
        </p:spPr>
        <p:txBody>
          <a:bodyPr/>
          <a:lstStyle/>
          <a:p>
            <a:r>
              <a:rPr lang="en-US" dirty="0"/>
              <a:t>Why Linkers?</a:t>
            </a:r>
            <a:endParaRPr lang="en-US" dirty="0"/>
          </a:p>
        </p:txBody>
      </p:sp>
      <p:sp>
        <p:nvSpPr>
          <p:cNvPr id="3" name="Content Placeholder 2"/>
          <p:cNvSpPr>
            <a:spLocks noGrp="1"/>
          </p:cNvSpPr>
          <p:nvPr>
            <p:ph idx="1"/>
          </p:nvPr>
        </p:nvSpPr>
        <p:spPr>
          <a:xfrm>
            <a:off x="1891589" y="1304987"/>
            <a:ext cx="8915400" cy="4570694"/>
          </a:xfrm>
        </p:spPr>
        <p:txBody>
          <a:bodyPr/>
          <a:lstStyle/>
          <a:p>
            <a:r>
              <a:rPr lang="en-US" b="0" i="0" dirty="0">
                <a:solidFill>
                  <a:schemeClr val="tx1"/>
                </a:solidFill>
                <a:effectLst/>
                <a:latin typeface="Malgun Gothic" panose="020B0503020000020004" charset="-127"/>
                <a:ea typeface="Malgun Gothic" panose="020B0503020000020004" charset="-127"/>
              </a:rPr>
              <a:t>Linker is a program in a system which helps to link object modules of a program into a single object file. It performs the process of linking.</a:t>
            </a:r>
            <a:endParaRPr lang="en-US" b="0" i="0" dirty="0">
              <a:solidFill>
                <a:schemeClr val="tx1"/>
              </a:solidFill>
              <a:effectLst/>
              <a:latin typeface="Malgun Gothic" panose="020B0503020000020004" charset="-127"/>
              <a:ea typeface="Malgun Gothic" panose="020B0503020000020004" charset="-127"/>
            </a:endParaRPr>
          </a:p>
          <a:p>
            <a:r>
              <a:rPr lang="en-US" b="0" i="0" dirty="0">
                <a:solidFill>
                  <a:schemeClr val="tx1"/>
                </a:solidFill>
                <a:effectLst/>
                <a:latin typeface="Malgun Gothic" panose="020B0503020000020004" charset="-127"/>
                <a:ea typeface="Malgun Gothic" panose="020B0503020000020004" charset="-127"/>
              </a:rPr>
              <a:t> Linkers are also called as link editors. </a:t>
            </a:r>
            <a:endParaRPr lang="en-US" b="0" i="0" dirty="0">
              <a:solidFill>
                <a:schemeClr val="tx1"/>
              </a:solidFill>
              <a:effectLst/>
              <a:latin typeface="Malgun Gothic" panose="020B0503020000020004" charset="-127"/>
              <a:ea typeface="Malgun Gothic" panose="020B0503020000020004" charset="-127"/>
            </a:endParaRPr>
          </a:p>
          <a:p>
            <a:r>
              <a:rPr lang="en-US" b="0" i="0" dirty="0">
                <a:solidFill>
                  <a:schemeClr val="tx1"/>
                </a:solidFill>
                <a:effectLst/>
                <a:latin typeface="Malgun Gothic" panose="020B0503020000020004" charset="-127"/>
                <a:ea typeface="Malgun Gothic" panose="020B0503020000020004" charset="-127"/>
              </a:rPr>
              <a:t>Linking is a process of collecting and maintaining piece of code and data into a single file</a:t>
            </a:r>
            <a:r>
              <a:rPr lang="en-US" b="0" i="0" dirty="0">
                <a:solidFill>
                  <a:schemeClr val="bg2">
                    <a:lumMod val="25000"/>
                  </a:schemeClr>
                </a:solidFill>
                <a:effectLst/>
                <a:latin typeface="Malgun Gothic" panose="020B0503020000020004" charset="-127"/>
                <a:ea typeface="Malgun Gothic" panose="020B0503020000020004" charset="-127"/>
              </a:rPr>
              <a:t>.</a:t>
            </a:r>
            <a:endParaRPr lang="en-US" b="0" i="0" dirty="0">
              <a:solidFill>
                <a:schemeClr val="bg2">
                  <a:lumMod val="25000"/>
                </a:schemeClr>
              </a:solidFill>
              <a:effectLst/>
              <a:latin typeface="Malgun Gothic" panose="020B0503020000020004" charset="-127"/>
              <a:ea typeface="Malgun Gothic" panose="020B0503020000020004" charset="-127"/>
            </a:endParaRPr>
          </a:p>
          <a:p>
            <a:pPr marL="0" indent="0">
              <a:buNone/>
            </a:pPr>
            <a:endParaRPr lang="en-US" dirty="0">
              <a:solidFill>
                <a:schemeClr val="bg2">
                  <a:lumMod val="25000"/>
                </a:schemeClr>
              </a:solidFill>
              <a:latin typeface="Malgun Gothic" panose="020B0503020000020004" charset="-127"/>
              <a:ea typeface="Malgun Gothic" panose="020B0503020000020004" charset="-127"/>
            </a:endParaRPr>
          </a:p>
          <a:p>
            <a:pPr marL="0" indent="0">
              <a:buNone/>
            </a:pPr>
            <a:endParaRPr lang="en-US" dirty="0">
              <a:solidFill>
                <a:schemeClr val="bg2">
                  <a:lumMod val="25000"/>
                </a:schemeClr>
              </a:solidFill>
              <a:latin typeface="Malgun Gothic" panose="020B0503020000020004" charset="-127"/>
              <a:ea typeface="Malgun Gothic" panose="020B0503020000020004" charset="-127"/>
            </a:endParaRPr>
          </a:p>
        </p:txBody>
      </p:sp>
      <p:pic>
        <p:nvPicPr>
          <p:cNvPr id="97" name="Picture 96"/>
          <p:cNvPicPr>
            <a:picLocks noChangeAspect="1"/>
          </p:cNvPicPr>
          <p:nvPr/>
        </p:nvPicPr>
        <p:blipFill>
          <a:blip r:embed="rId1"/>
          <a:stretch>
            <a:fillRect/>
          </a:stretch>
        </p:blipFill>
        <p:spPr>
          <a:xfrm>
            <a:off x="1966595" y="3390900"/>
            <a:ext cx="4380865" cy="3382645"/>
          </a:xfrm>
          <a:prstGeom prst="rect">
            <a:avLst/>
          </a:prstGeom>
        </p:spPr>
      </p:pic>
      <p:sp>
        <p:nvSpPr>
          <p:cNvPr id="98" name="TextBox 97"/>
          <p:cNvSpPr txBox="1"/>
          <p:nvPr/>
        </p:nvSpPr>
        <p:spPr>
          <a:xfrm>
            <a:off x="6553102" y="2858609"/>
            <a:ext cx="4978992" cy="3138170"/>
          </a:xfrm>
          <a:prstGeom prst="rect">
            <a:avLst/>
          </a:prstGeom>
          <a:noFill/>
        </p:spPr>
        <p:txBody>
          <a:bodyPr wrap="square" rtlCol="0">
            <a:spAutoFit/>
          </a:bodyPr>
          <a:lstStyle/>
          <a:p>
            <a:endParaRPr lang="en-US" dirty="0"/>
          </a:p>
          <a:p>
            <a:r>
              <a:rPr lang="en-US" dirty="0"/>
              <a:t>Benefits:</a:t>
            </a:r>
            <a:endParaRPr lang="en-US" dirty="0"/>
          </a:p>
          <a:p>
            <a:pPr marL="285750" indent="-285750">
              <a:buFont typeface="Arial" panose="020B0604020202020204" pitchFamily="34" charset="0"/>
              <a:buChar char="•"/>
            </a:pPr>
            <a:r>
              <a:rPr lang="en-US" dirty="0"/>
              <a:t>have less overhead than linking loaders</a:t>
            </a:r>
            <a:endParaRPr lang="en-US" dirty="0"/>
          </a:p>
          <a:p>
            <a:pPr marL="285750" indent="-285750">
              <a:buFont typeface="Arial" panose="020B0604020202020204" pitchFamily="34" charset="0"/>
              <a:buChar char="•"/>
            </a:pPr>
            <a:r>
              <a:rPr lang="en-US" b="0" i="0" dirty="0">
                <a:solidFill>
                  <a:schemeClr val="tx1"/>
                </a:solidFill>
                <a:effectLst/>
                <a:latin typeface="Malgun Gothic" panose="020B0503020000020004" charset="-127"/>
                <a:ea typeface="Malgun Gothic" panose="020B0503020000020004" charset="-127"/>
              </a:rPr>
              <a:t>Resolution of external reference and library searching is performed only once.</a:t>
            </a:r>
            <a:endParaRPr lang="en-US" b="0" i="0" dirty="0">
              <a:solidFill>
                <a:schemeClr val="tx1"/>
              </a:solidFill>
              <a:effectLst/>
              <a:latin typeface="Malgun Gothic" panose="020B0503020000020004" charset="-127"/>
              <a:ea typeface="Malgun Gothic" panose="020B0503020000020004" charset="-127"/>
            </a:endParaRPr>
          </a:p>
          <a:p>
            <a:pPr marL="285750" indent="-285750">
              <a:buFont typeface="Arial" panose="020B0604020202020204" pitchFamily="34" charset="0"/>
              <a:buChar char="•"/>
            </a:pPr>
            <a:r>
              <a:rPr lang="en-US" b="0" i="0" dirty="0">
                <a:solidFill>
                  <a:schemeClr val="tx1"/>
                </a:solidFill>
                <a:effectLst/>
                <a:latin typeface="Malgun Gothic" panose="020B0503020000020004" charset="-127"/>
                <a:ea typeface="Malgun Gothic" panose="020B0503020000020004" charset="-127"/>
              </a:rPr>
              <a:t>Linkage editors perform linking operations before the program is loaded for execution</a:t>
            </a:r>
            <a:endParaRPr lang="en-US" b="0" i="0" dirty="0">
              <a:solidFill>
                <a:schemeClr val="tx1"/>
              </a:solidFill>
              <a:effectLst/>
              <a:latin typeface="Malgun Gothic" panose="020B0503020000020004" charset="-127"/>
              <a:ea typeface="Malgun Gothic" panose="020B0503020000020004" charset="-127"/>
            </a:endParaRPr>
          </a:p>
          <a:p>
            <a:pPr marL="285750" indent="-285750">
              <a:buFont typeface="Arial" panose="020B0604020202020204" pitchFamily="34" charset="0"/>
              <a:buChar char="•"/>
            </a:pPr>
            <a:r>
              <a:rPr lang="en-US" b="0" i="0" dirty="0">
                <a:solidFill>
                  <a:schemeClr val="tx1"/>
                </a:solidFill>
                <a:effectLst/>
                <a:latin typeface="Malgun Gothic" panose="020B0503020000020004" charset="-127"/>
                <a:ea typeface="Malgun Gothic" panose="020B0503020000020004" charset="-127"/>
              </a:rPr>
              <a:t>Suitable when a program is executed many times without being reassembled.</a:t>
            </a:r>
            <a:endParaRPr lang="en-US" dirty="0">
              <a:solidFill>
                <a:schemeClr val="tx1"/>
              </a:solidFill>
              <a:latin typeface="Malgun Gothic" panose="020B0503020000020004" charset="-127"/>
              <a:ea typeface="Malgun Gothic" panose="020B0503020000020004" charset="-127"/>
            </a:endParaRPr>
          </a:p>
          <a:p>
            <a:endParaRPr lang="en-US" dirty="0">
              <a:solidFill>
                <a:schemeClr val="tx1"/>
              </a:solidFill>
              <a:latin typeface="Malgun Gothic" panose="020B0503020000020004" charset="-127"/>
              <a:ea typeface="Malgun Gothic" panose="020B0503020000020004" charset="-127"/>
            </a:endParaRPr>
          </a:p>
        </p:txBody>
      </p:sp>
      <p:sp>
        <p:nvSpPr>
          <p:cNvPr id="4" name="Text Box 3"/>
          <p:cNvSpPr txBox="1"/>
          <p:nvPr/>
        </p:nvSpPr>
        <p:spPr>
          <a:xfrm>
            <a:off x="4434205" y="4525645"/>
            <a:ext cx="598170" cy="953135"/>
          </a:xfrm>
          <a:prstGeom prst="rect">
            <a:avLst/>
          </a:prstGeom>
          <a:noFill/>
        </p:spPr>
        <p:txBody>
          <a:bodyPr wrap="none" rtlCol="0">
            <a:spAutoFit/>
          </a:bodyPr>
          <a:p>
            <a:r>
              <a:rPr lang="en-US" sz="1400"/>
              <a:t>.exe,</a:t>
            </a:r>
            <a:endParaRPr lang="en-US" sz="1400"/>
          </a:p>
          <a:p>
            <a:r>
              <a:rPr lang="en-US" sz="1400"/>
              <a:t>.dll,</a:t>
            </a:r>
            <a:endParaRPr lang="en-US" sz="1400"/>
          </a:p>
          <a:p>
            <a:r>
              <a:rPr lang="en-US" sz="1400"/>
              <a:t>.txt,</a:t>
            </a:r>
            <a:endParaRPr lang="en-US" sz="1400"/>
          </a:p>
          <a:p>
            <a:r>
              <a:rPr lang="en-US" sz="1400"/>
              <a:t>.o</a:t>
            </a:r>
            <a:endParaRPr lang="en-US"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Linkers</a:t>
            </a:r>
            <a:endParaRPr lang="en-US" dirty="0"/>
          </a:p>
        </p:txBody>
      </p:sp>
      <p:sp>
        <p:nvSpPr>
          <p:cNvPr id="3" name="Content Placeholder 2"/>
          <p:cNvSpPr>
            <a:spLocks noGrp="1"/>
          </p:cNvSpPr>
          <p:nvPr>
            <p:ph idx="1"/>
          </p:nvPr>
        </p:nvSpPr>
        <p:spPr>
          <a:xfrm>
            <a:off x="2589212" y="2133600"/>
            <a:ext cx="2346772" cy="3777622"/>
          </a:xfrm>
        </p:spPr>
        <p:txBody>
          <a:bodyPr/>
          <a:lstStyle/>
          <a:p>
            <a:pPr>
              <a:buFont typeface="+mj-lt"/>
              <a:buAutoNum type="arabicParenR"/>
            </a:pPr>
            <a:r>
              <a:rPr lang="en-US" dirty="0"/>
              <a:t>Static Linking</a:t>
            </a:r>
            <a:endParaRPr lang="en-US" dirty="0"/>
          </a:p>
          <a:p>
            <a:pPr>
              <a:buFont typeface="+mj-lt"/>
              <a:buAutoNum type="arabicParenR"/>
            </a:pPr>
            <a:r>
              <a:rPr lang="en-US" dirty="0"/>
              <a:t>Dynamic linking</a:t>
            </a:r>
            <a:endParaRPr lang="en-US" dirty="0"/>
          </a:p>
        </p:txBody>
      </p:sp>
      <p:pic>
        <p:nvPicPr>
          <p:cNvPr id="2050" name="Picture 2" descr="Dynamic Linking vs. Dynamic Loading | Baeldung on Computer Scienc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96000" y="1648573"/>
            <a:ext cx="5761366" cy="45853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6462" y="226434"/>
            <a:ext cx="8911687" cy="1280890"/>
          </a:xfrm>
        </p:spPr>
        <p:txBody>
          <a:bodyPr/>
          <a:lstStyle/>
          <a:p>
            <a:r>
              <a:rPr lang="en-US" dirty="0"/>
              <a:t>Static Linking</a:t>
            </a:r>
            <a:endParaRPr lang="en-US" dirty="0"/>
          </a:p>
        </p:txBody>
      </p:sp>
      <p:sp>
        <p:nvSpPr>
          <p:cNvPr id="3" name="Content Placeholder 2"/>
          <p:cNvSpPr>
            <a:spLocks noGrp="1"/>
          </p:cNvSpPr>
          <p:nvPr>
            <p:ph idx="1"/>
          </p:nvPr>
        </p:nvSpPr>
        <p:spPr>
          <a:xfrm>
            <a:off x="2589211" y="1202978"/>
            <a:ext cx="8028481" cy="5655022"/>
          </a:xfrm>
        </p:spPr>
        <p:txBody>
          <a:bodyPr>
            <a:normAutofit/>
          </a:bodyPr>
          <a:lstStyle/>
          <a:p>
            <a:pPr algn="l" fontAlgn="base"/>
            <a:r>
              <a:rPr lang="en-US" b="1" i="0" dirty="0">
                <a:solidFill>
                  <a:schemeClr val="tx1"/>
                </a:solidFill>
                <a:effectLst/>
                <a:latin typeface="urw-din"/>
              </a:rPr>
              <a:t>Static Linking –</a:t>
            </a:r>
            <a:r>
              <a:rPr lang="en-US" b="0" i="0" dirty="0">
                <a:solidFill>
                  <a:schemeClr val="tx1"/>
                </a:solidFill>
                <a:effectLst/>
                <a:latin typeface="urw-din"/>
              </a:rPr>
              <a:t> It is performed during the compilation of source program. Linking is performed before execution in static linking. It takes collection of relocatable object file and command-line arguments and generates a fully linked object file that can be loaded and run. Static linker performs two major tasks:</a:t>
            </a:r>
            <a:endParaRPr lang="en-US" b="0" i="0" dirty="0">
              <a:solidFill>
                <a:schemeClr val="tx1"/>
              </a:solidFill>
              <a:effectLst/>
              <a:latin typeface="urw-din"/>
            </a:endParaRPr>
          </a:p>
          <a:p>
            <a:pPr algn="l" fontAlgn="base">
              <a:buFont typeface="Arial" panose="020B0604020202020204" pitchFamily="34" charset="0"/>
              <a:buChar char="•"/>
            </a:pPr>
            <a:r>
              <a:rPr lang="en-US" b="1" i="0" dirty="0">
                <a:solidFill>
                  <a:schemeClr val="tx1"/>
                </a:solidFill>
                <a:effectLst/>
                <a:latin typeface="urw-din"/>
              </a:rPr>
              <a:t>Symbol resolution –</a:t>
            </a:r>
            <a:r>
              <a:rPr lang="en-US" b="0" i="0" dirty="0">
                <a:solidFill>
                  <a:schemeClr val="tx1"/>
                </a:solidFill>
                <a:effectLst/>
                <a:latin typeface="urw-din"/>
              </a:rPr>
              <a:t> It associates each symbol reference with exactly one symbol definition .Every symbol has a  predefined task.</a:t>
            </a:r>
            <a:endParaRPr lang="en-US" b="0" i="0" dirty="0">
              <a:solidFill>
                <a:schemeClr val="tx1"/>
              </a:solidFill>
              <a:effectLst/>
              <a:latin typeface="urw-din"/>
            </a:endParaRPr>
          </a:p>
          <a:p>
            <a:pPr algn="l" fontAlgn="base">
              <a:buFont typeface="Arial" panose="020B0604020202020204" pitchFamily="34" charset="0"/>
              <a:buChar char="•"/>
            </a:pPr>
            <a:r>
              <a:rPr lang="en-US" b="1" i="0" dirty="0">
                <a:solidFill>
                  <a:schemeClr val="tx1"/>
                </a:solidFill>
                <a:effectLst/>
                <a:latin typeface="urw-din"/>
              </a:rPr>
              <a:t>Relocation –</a:t>
            </a:r>
            <a:r>
              <a:rPr lang="en-US" b="0" i="0" dirty="0">
                <a:solidFill>
                  <a:schemeClr val="tx1"/>
                </a:solidFill>
                <a:effectLst/>
                <a:latin typeface="urw-din"/>
              </a:rPr>
              <a:t> It relocates code and data section and modifies the symbol references to the relocated memory locations.</a:t>
            </a:r>
            <a:endParaRPr lang="en-US" b="0" i="0" dirty="0">
              <a:solidFill>
                <a:schemeClr val="tx1"/>
              </a:solidFill>
              <a:effectLst/>
              <a:latin typeface="urw-din"/>
            </a:endParaRPr>
          </a:p>
          <a:p>
            <a:pPr algn="l" fontAlgn="base"/>
            <a:r>
              <a:rPr lang="en-US" b="0" i="0" dirty="0">
                <a:solidFill>
                  <a:schemeClr val="tx1"/>
                </a:solidFill>
                <a:effectLst/>
                <a:latin typeface="urw-din"/>
              </a:rPr>
              <a:t>The linker copies all library routines used in the program into executable image. As a result, it requires more memory space. As it does not require the presence of library on the system when it is run, so it is faster and more portable. No failure chance and less error chance.</a:t>
            </a:r>
            <a:endParaRPr lang="en-US" b="0" i="0" dirty="0">
              <a:solidFill>
                <a:schemeClr val="tx1"/>
              </a:solidFill>
              <a:effectLst/>
              <a:latin typeface="urw-din"/>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7201" y="242370"/>
            <a:ext cx="8911687" cy="849583"/>
          </a:xfrm>
        </p:spPr>
        <p:txBody>
          <a:bodyPr/>
          <a:lstStyle/>
          <a:p>
            <a:r>
              <a:rPr lang="en-US" dirty="0"/>
              <a:t>Dynamic Linking</a:t>
            </a:r>
            <a:endParaRPr lang="en-US" dirty="0"/>
          </a:p>
        </p:txBody>
      </p:sp>
      <p:sp>
        <p:nvSpPr>
          <p:cNvPr id="3" name="Content Placeholder 2"/>
          <p:cNvSpPr>
            <a:spLocks noGrp="1"/>
          </p:cNvSpPr>
          <p:nvPr>
            <p:ph idx="1"/>
          </p:nvPr>
        </p:nvSpPr>
        <p:spPr>
          <a:xfrm>
            <a:off x="4231005" y="991870"/>
            <a:ext cx="7650480" cy="5654040"/>
          </a:xfrm>
        </p:spPr>
        <p:txBody>
          <a:bodyPr>
            <a:normAutofit fontScale="92500" lnSpcReduction="20000"/>
          </a:bodyPr>
          <a:lstStyle/>
          <a:p>
            <a:pPr algn="just">
              <a:buFont typeface="+mj-lt"/>
              <a:buAutoNum type="arabicPeriod"/>
            </a:pPr>
            <a:r>
              <a:rPr lang="en-US" sz="1400" b="0" i="0" dirty="0">
                <a:solidFill>
                  <a:srgbClr val="000000"/>
                </a:solidFill>
                <a:effectLst/>
                <a:latin typeface="inter-regular"/>
              </a:rPr>
              <a:t>Is performed at the run time, in which multiple programs can share a single copy of the library. It means, each module having the same object can share information of an object with other modules rather than linking the same object repeatedly into the library.</a:t>
            </a:r>
            <a:endParaRPr lang="en-US" sz="1400" b="0" i="0" dirty="0">
              <a:solidFill>
                <a:srgbClr val="000000"/>
              </a:solidFill>
              <a:effectLst/>
              <a:latin typeface="inter-regular"/>
            </a:endParaRPr>
          </a:p>
          <a:p>
            <a:pPr algn="just"/>
            <a:r>
              <a:rPr lang="en-US" sz="1400" b="0" i="0" dirty="0">
                <a:solidFill>
                  <a:srgbClr val="333333"/>
                </a:solidFill>
                <a:effectLst/>
                <a:latin typeface="inter-regular"/>
              </a:rPr>
              <a:t>These dynamic link libraries are loaded at the time a program is executed; then, it performs a final linking. Also, a linker is not needed by the dynamic linking.</a:t>
            </a:r>
            <a:endParaRPr lang="en-US" sz="1400" b="0" i="0" dirty="0">
              <a:solidFill>
                <a:srgbClr val="333333"/>
              </a:solidFill>
              <a:effectLst/>
              <a:latin typeface="inter-regular"/>
            </a:endParaRPr>
          </a:p>
          <a:p>
            <a:pPr algn="just"/>
            <a:r>
              <a:rPr lang="en-US" sz="1400" b="0" i="0" dirty="0">
                <a:solidFill>
                  <a:srgbClr val="333333"/>
                </a:solidFill>
                <a:effectLst/>
                <a:latin typeface="inter-regular"/>
              </a:rPr>
              <a:t>Although it needs less memory space, there are more chances of error and failure chances. In the linking, the needed shared library is held in virtual memory that helps to save random access memory. This linking fix the address at run time; also, it allows the users to reposition the code in order to smooth running of code. However, it cannot be relocatable all the code. There are two benefits of using the dynamic linking approach, which is given below:</a:t>
            </a:r>
            <a:endParaRPr lang="en-US" sz="1400" b="0" i="0" dirty="0">
              <a:solidFill>
                <a:srgbClr val="333333"/>
              </a:solidFill>
              <a:effectLst/>
              <a:latin typeface="inter-regular"/>
            </a:endParaRPr>
          </a:p>
          <a:p>
            <a:pPr algn="just">
              <a:buFont typeface="Arial" panose="020B0604020202020204" pitchFamily="34" charset="0"/>
              <a:buChar char="•"/>
            </a:pPr>
            <a:r>
              <a:rPr lang="en-US" sz="1400" b="0" i="0" dirty="0">
                <a:solidFill>
                  <a:srgbClr val="000000"/>
                </a:solidFill>
                <a:effectLst/>
                <a:latin typeface="inter-regular"/>
              </a:rPr>
              <a:t>In dynamic linking, the often-used libraries do not need to store in every single executable file; they only need to store in only one location that helps to save memory and disk space.</a:t>
            </a:r>
            <a:endParaRPr lang="en-US" sz="1400" b="0" i="0" dirty="0">
              <a:solidFill>
                <a:srgbClr val="000000"/>
              </a:solidFill>
              <a:effectLst/>
              <a:latin typeface="inter-regular"/>
            </a:endParaRPr>
          </a:p>
          <a:p>
            <a:pPr algn="just">
              <a:buFont typeface="Arial" panose="020B0604020202020204" pitchFamily="34" charset="0"/>
              <a:buChar char="•"/>
            </a:pPr>
            <a:r>
              <a:rPr lang="en-US" sz="1400" b="0" i="0" dirty="0">
                <a:solidFill>
                  <a:srgbClr val="000000"/>
                </a:solidFill>
                <a:effectLst/>
                <a:latin typeface="inter-regular"/>
              </a:rPr>
              <a:t>In the library function, if a bug is corrected with the help of replacing the library, all problems using it dynamically, after restarting them will get benefit from the correction. Otherwise, programs would have to be re-linked first if they include this function by static linking.</a:t>
            </a:r>
            <a:endParaRPr lang="en-US" sz="1400" b="0" i="0" dirty="0">
              <a:solidFill>
                <a:srgbClr val="000000"/>
              </a:solidFill>
              <a:effectLst/>
              <a:latin typeface="inter-regular"/>
            </a:endParaRPr>
          </a:p>
          <a:p>
            <a:pPr algn="just"/>
            <a:r>
              <a:rPr lang="en-US" sz="1400" b="0" i="0" dirty="0">
                <a:solidFill>
                  <a:srgbClr val="333333"/>
                </a:solidFill>
                <a:effectLst/>
                <a:latin typeface="inter-regular"/>
              </a:rPr>
              <a:t>The dynamic linking also has some disadvantages that are as follows:</a:t>
            </a:r>
            <a:endParaRPr lang="en-US" sz="1400" b="0" i="0" dirty="0">
              <a:solidFill>
                <a:srgbClr val="333333"/>
              </a:solidFill>
              <a:effectLst/>
              <a:latin typeface="inter-regular"/>
            </a:endParaRPr>
          </a:p>
          <a:p>
            <a:pPr algn="just">
              <a:buFont typeface="Arial" panose="020B0604020202020204" pitchFamily="34" charset="0"/>
              <a:buChar char="•"/>
            </a:pPr>
            <a:r>
              <a:rPr lang="en-US" sz="1400" b="0" i="0" dirty="0">
                <a:solidFill>
                  <a:srgbClr val="000000"/>
                </a:solidFill>
                <a:effectLst/>
                <a:latin typeface="inter-regular"/>
              </a:rPr>
              <a:t>An incompatible updated library is known as "DLL hell" on the Windows platform. If the newer version is incorrectly not backward compatible, this library will break executables on the basis of the performance of the earlier form of the library.</a:t>
            </a:r>
            <a:endParaRPr lang="en-US" sz="1400" b="0" i="0" dirty="0">
              <a:solidFill>
                <a:srgbClr val="000000"/>
              </a:solidFill>
              <a:effectLst/>
              <a:latin typeface="inter-regular"/>
            </a:endParaRPr>
          </a:p>
          <a:p>
            <a:pPr algn="just">
              <a:buFont typeface="Arial" panose="020B0604020202020204" pitchFamily="34" charset="0"/>
              <a:buChar char="•"/>
            </a:pPr>
            <a:r>
              <a:rPr lang="en-US" sz="1400" b="0" i="0" dirty="0">
                <a:solidFill>
                  <a:srgbClr val="000000"/>
                </a:solidFill>
                <a:effectLst/>
                <a:latin typeface="inter-regular"/>
              </a:rPr>
              <a:t>A program used with the libraries might be certified in the form of documentation requirements, correctness, performance, and package, but if components can be replaced, they may not be certified.</a:t>
            </a:r>
            <a:endParaRPr lang="en-US" sz="1400" b="0" i="0" dirty="0">
              <a:solidFill>
                <a:srgbClr val="000000"/>
              </a:solidFill>
              <a:effectLst/>
              <a:latin typeface="inter-regular"/>
            </a:endParaRPr>
          </a:p>
          <a:p>
            <a:endParaRPr lang="en-US" sz="1400" dirty="0"/>
          </a:p>
        </p:txBody>
      </p:sp>
      <p:pic>
        <p:nvPicPr>
          <p:cNvPr id="7" name="Picture 6"/>
          <p:cNvPicPr>
            <a:picLocks noChangeAspect="1"/>
          </p:cNvPicPr>
          <p:nvPr/>
        </p:nvPicPr>
        <p:blipFill>
          <a:blip r:embed="rId1"/>
          <a:stretch>
            <a:fillRect/>
          </a:stretch>
        </p:blipFill>
        <p:spPr>
          <a:xfrm>
            <a:off x="469885" y="991745"/>
            <a:ext cx="3663829" cy="570786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Content Placeholder 6"/>
          <p:cNvPicPr>
            <a:picLocks noChangeAspect="1"/>
          </p:cNvPicPr>
          <p:nvPr>
            <p:ph idx="1"/>
          </p:nvPr>
        </p:nvPicPr>
        <p:blipFill>
          <a:blip r:embed="rId1"/>
          <a:stretch>
            <a:fillRect/>
          </a:stretch>
        </p:blipFill>
        <p:spPr>
          <a:xfrm>
            <a:off x="2724150" y="80645"/>
            <a:ext cx="7027545" cy="669671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1721485" y="56515"/>
            <a:ext cx="8969375" cy="67278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lowchart: Process 23"/>
          <p:cNvSpPr/>
          <p:nvPr/>
        </p:nvSpPr>
        <p:spPr>
          <a:xfrm>
            <a:off x="399495" y="4279037"/>
            <a:ext cx="11683014" cy="2578963"/>
          </a:xfrm>
          <a:prstGeom prst="flowChartProcess">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2273329" y="73695"/>
            <a:ext cx="8911687" cy="867339"/>
          </a:xfrm>
        </p:spPr>
        <p:txBody>
          <a:bodyPr/>
          <a:lstStyle/>
          <a:p>
            <a:r>
              <a:rPr lang="en-US" dirty="0"/>
              <a:t>Linkers Implementation screenshots:</a:t>
            </a:r>
            <a:endParaRPr lang="en-US" dirty="0"/>
          </a:p>
        </p:txBody>
      </p:sp>
      <p:pic>
        <p:nvPicPr>
          <p:cNvPr id="15" name="Content Placeholder 14"/>
          <p:cNvPicPr>
            <a:picLocks noGrp="1" noChangeAspect="1"/>
          </p:cNvPicPr>
          <p:nvPr>
            <p:ph idx="1"/>
          </p:nvPr>
        </p:nvPicPr>
        <p:blipFill>
          <a:blip r:embed="rId1"/>
          <a:stretch>
            <a:fillRect/>
          </a:stretch>
        </p:blipFill>
        <p:spPr>
          <a:xfrm>
            <a:off x="474754" y="4500978"/>
            <a:ext cx="3906174" cy="2197223"/>
          </a:xfrm>
        </p:spPr>
      </p:pic>
      <p:pic>
        <p:nvPicPr>
          <p:cNvPr id="17" name="Picture 16"/>
          <p:cNvPicPr>
            <a:picLocks noChangeAspect="1"/>
          </p:cNvPicPr>
          <p:nvPr/>
        </p:nvPicPr>
        <p:blipFill>
          <a:blip r:embed="rId2"/>
          <a:stretch>
            <a:fillRect/>
          </a:stretch>
        </p:blipFill>
        <p:spPr>
          <a:xfrm>
            <a:off x="4121208" y="679140"/>
            <a:ext cx="4182371" cy="2352584"/>
          </a:xfrm>
          <a:prstGeom prst="rect">
            <a:avLst/>
          </a:prstGeom>
        </p:spPr>
      </p:pic>
      <p:pic>
        <p:nvPicPr>
          <p:cNvPr id="19" name="Picture 18"/>
          <p:cNvPicPr>
            <a:picLocks noChangeAspect="1"/>
          </p:cNvPicPr>
          <p:nvPr/>
        </p:nvPicPr>
        <p:blipFill>
          <a:blip r:embed="rId3"/>
          <a:stretch>
            <a:fillRect/>
          </a:stretch>
        </p:blipFill>
        <p:spPr>
          <a:xfrm>
            <a:off x="7811074" y="4500976"/>
            <a:ext cx="4182371" cy="2197225"/>
          </a:xfrm>
          <a:prstGeom prst="rect">
            <a:avLst/>
          </a:prstGeom>
        </p:spPr>
      </p:pic>
      <p:sp>
        <p:nvSpPr>
          <p:cNvPr id="23" name="Arrow: Down 22"/>
          <p:cNvSpPr/>
          <p:nvPr/>
        </p:nvSpPr>
        <p:spPr>
          <a:xfrm>
            <a:off x="5969735" y="3087436"/>
            <a:ext cx="485313" cy="4767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5824757" y="3494671"/>
            <a:ext cx="904415" cy="369332"/>
          </a:xfrm>
          <a:prstGeom prst="rect">
            <a:avLst/>
          </a:prstGeom>
          <a:noFill/>
        </p:spPr>
        <p:txBody>
          <a:bodyPr wrap="none" rtlCol="0">
            <a:spAutoFit/>
          </a:bodyPr>
          <a:lstStyle/>
          <a:p>
            <a:r>
              <a:rPr lang="en-US" dirty="0"/>
              <a:t>Linkers</a:t>
            </a:r>
            <a:endParaRPr lang="en-US" dirty="0"/>
          </a:p>
        </p:txBody>
      </p:sp>
      <p:sp>
        <p:nvSpPr>
          <p:cNvPr id="27" name="Arrow: Down 26"/>
          <p:cNvSpPr/>
          <p:nvPr/>
        </p:nvSpPr>
        <p:spPr>
          <a:xfrm>
            <a:off x="5969736" y="3875770"/>
            <a:ext cx="485313" cy="4767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Right 27"/>
          <p:cNvSpPr/>
          <p:nvPr/>
        </p:nvSpPr>
        <p:spPr>
          <a:xfrm>
            <a:off x="4856085" y="5264458"/>
            <a:ext cx="2752078" cy="3353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Box 2"/>
          <p:cNvSpPr txBox="1"/>
          <p:nvPr/>
        </p:nvSpPr>
        <p:spPr>
          <a:xfrm>
            <a:off x="8382635" y="1406525"/>
            <a:ext cx="2244725" cy="368300"/>
          </a:xfrm>
          <a:prstGeom prst="rect">
            <a:avLst/>
          </a:prstGeom>
          <a:noFill/>
        </p:spPr>
        <p:txBody>
          <a:bodyPr wrap="square" rtlCol="0">
            <a:spAutoFit/>
          </a:bodyPr>
          <a:p>
            <a:r>
              <a:rPr lang="en-US"/>
              <a:t>Object Code file</a:t>
            </a:r>
            <a:endParaRPr lang="en-US"/>
          </a:p>
        </p:txBody>
      </p:sp>
      <p:sp>
        <p:nvSpPr>
          <p:cNvPr id="4" name="Text Box 3"/>
          <p:cNvSpPr txBox="1"/>
          <p:nvPr/>
        </p:nvSpPr>
        <p:spPr>
          <a:xfrm>
            <a:off x="5593715" y="4624705"/>
            <a:ext cx="1275715" cy="368300"/>
          </a:xfrm>
          <a:prstGeom prst="rect">
            <a:avLst/>
          </a:prstGeom>
          <a:noFill/>
        </p:spPr>
        <p:txBody>
          <a:bodyPr wrap="square" rtlCol="0">
            <a:spAutoFit/>
          </a:bodyPr>
          <a:p>
            <a:r>
              <a:rPr lang="en-US"/>
              <a:t>ESTAB file</a:t>
            </a:r>
            <a:endParaRPr lang="en-US"/>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3787</Words>
  <Application>WPS Presentation</Application>
  <PresentationFormat>Widescreen</PresentationFormat>
  <Paragraphs>69</Paragraphs>
  <Slides>8</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8</vt:i4>
      </vt:variant>
    </vt:vector>
  </HeadingPairs>
  <TitlesOfParts>
    <vt:vector size="26" baseType="lpstr">
      <vt:lpstr>Arial</vt:lpstr>
      <vt:lpstr>SimSun</vt:lpstr>
      <vt:lpstr>Wingdings</vt:lpstr>
      <vt:lpstr>Wingdings 3</vt:lpstr>
      <vt:lpstr>Arial</vt:lpstr>
      <vt:lpstr>Algerian</vt:lpstr>
      <vt:lpstr>Cooper Black</vt:lpstr>
      <vt:lpstr>Times New Roman</vt:lpstr>
      <vt:lpstr>Calibri</vt:lpstr>
      <vt:lpstr>urw-din</vt:lpstr>
      <vt:lpstr>Montserrat</vt:lpstr>
      <vt:lpstr>inter-regular</vt:lpstr>
      <vt:lpstr>Microsoft YaHei</vt:lpstr>
      <vt:lpstr>Arial Unicode MS</vt:lpstr>
      <vt:lpstr>Century Gothic</vt:lpstr>
      <vt:lpstr>Segoe Print</vt:lpstr>
      <vt:lpstr>Malgun Gothic</vt:lpstr>
      <vt:lpstr>Wisp</vt:lpstr>
      <vt:lpstr>PowerPoint 演示文稿</vt:lpstr>
      <vt:lpstr>Why Linkers?</vt:lpstr>
      <vt:lpstr>Types of Linkers</vt:lpstr>
      <vt:lpstr>Static Linking</vt:lpstr>
      <vt:lpstr>Dynamic Linking</vt:lpstr>
      <vt:lpstr>PowerPoint 演示文稿</vt:lpstr>
      <vt:lpstr>PowerPoint 演示文稿</vt:lpstr>
      <vt:lpstr>Linkers Implementation screenshots: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saidileep p</dc:creator>
  <cp:lastModifiedBy>Sai Dileep</cp:lastModifiedBy>
  <cp:revision>15</cp:revision>
  <dcterms:created xsi:type="dcterms:W3CDTF">2022-06-19T18:52:00Z</dcterms:created>
  <dcterms:modified xsi:type="dcterms:W3CDTF">2022-07-19T13:26:56Z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