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df4b88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df4b88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www.kaggle.com/uciml/pima-indians-diabetes-datab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57325" y="1854375"/>
            <a:ext cx="7920600" cy="126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Project Title:</a:t>
            </a:r>
            <a:endParaRPr sz="3300"/>
          </a:p>
          <a:p>
            <a:pPr indent="0" lvl="0" marL="0" rtl="0" algn="l">
              <a:spcBef>
                <a:spcPts val="0"/>
              </a:spcBef>
              <a:spcAft>
                <a:spcPts val="0"/>
              </a:spcAft>
              <a:buNone/>
            </a:pPr>
            <a:r>
              <a:rPr i="1" lang="en" sz="3300" u="sng">
                <a:solidFill>
                  <a:srgbClr val="4C1130"/>
                </a:solidFill>
              </a:rPr>
              <a:t>Predictive Analysis of Diabetes in India</a:t>
            </a:r>
            <a:endParaRPr i="1" sz="3300" u="sng">
              <a:solidFill>
                <a:srgbClr val="4C1130"/>
              </a:solidFill>
            </a:endParaRPr>
          </a:p>
        </p:txBody>
      </p:sp>
      <p:sp>
        <p:nvSpPr>
          <p:cNvPr id="129" name="Google Shape;129;p13"/>
          <p:cNvSpPr txBox="1"/>
          <p:nvPr>
            <p:ph idx="1" type="subTitle"/>
          </p:nvPr>
        </p:nvSpPr>
        <p:spPr>
          <a:xfrm>
            <a:off x="3949925" y="3662499"/>
            <a:ext cx="4728000" cy="11070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358"/>
              <a:buNone/>
            </a:pPr>
            <a:r>
              <a:rPr lang="en" sz="1520"/>
              <a:t>              </a:t>
            </a:r>
            <a:r>
              <a:rPr lang="en" sz="1520" u="sng"/>
              <a:t>By:</a:t>
            </a:r>
            <a:endParaRPr sz="1520" u="sng"/>
          </a:p>
          <a:p>
            <a:pPr indent="0" lvl="0" marL="0" rtl="0" algn="l">
              <a:lnSpc>
                <a:spcPct val="80000"/>
              </a:lnSpc>
              <a:spcBef>
                <a:spcPts val="0"/>
              </a:spcBef>
              <a:spcAft>
                <a:spcPts val="0"/>
              </a:spcAft>
              <a:buSzPts val="358"/>
              <a:buNone/>
            </a:pPr>
            <a:r>
              <a:rPr lang="en" sz="1520"/>
              <a:t>                         P R Sai Rahul             1DS19CS107</a:t>
            </a:r>
            <a:endParaRPr sz="1520"/>
          </a:p>
          <a:p>
            <a:pPr indent="0" lvl="0" marL="0" rtl="0" algn="l">
              <a:lnSpc>
                <a:spcPct val="80000"/>
              </a:lnSpc>
              <a:spcBef>
                <a:spcPts val="0"/>
              </a:spcBef>
              <a:spcAft>
                <a:spcPts val="0"/>
              </a:spcAft>
              <a:buSzPts val="358"/>
              <a:buNone/>
            </a:pPr>
            <a:r>
              <a:rPr lang="en" sz="1520"/>
              <a:t>                         S Jaishree                  1DS19CS134</a:t>
            </a:r>
            <a:endParaRPr sz="1520"/>
          </a:p>
          <a:p>
            <a:pPr indent="0" lvl="0" marL="0" rtl="0" algn="l">
              <a:lnSpc>
                <a:spcPct val="80000"/>
              </a:lnSpc>
              <a:spcBef>
                <a:spcPts val="0"/>
              </a:spcBef>
              <a:spcAft>
                <a:spcPts val="0"/>
              </a:spcAft>
              <a:buSzPts val="358"/>
              <a:buNone/>
            </a:pPr>
            <a:r>
              <a:rPr lang="en" sz="1520"/>
              <a:t>                         Sanjeev F Annigeri   1DS19CS142</a:t>
            </a:r>
            <a:endParaRPr sz="1520"/>
          </a:p>
          <a:p>
            <a:pPr indent="0" lvl="0" marL="0" rtl="0" algn="l">
              <a:lnSpc>
                <a:spcPct val="80000"/>
              </a:lnSpc>
              <a:spcBef>
                <a:spcPts val="0"/>
              </a:spcBef>
              <a:spcAft>
                <a:spcPts val="0"/>
              </a:spcAft>
              <a:buSzPts val="358"/>
              <a:buNone/>
            </a:pPr>
            <a:r>
              <a:rPr lang="en" sz="1520"/>
              <a:t>                         Shreya sri A N           1DS19CS153</a:t>
            </a:r>
            <a:endParaRPr sz="1620"/>
          </a:p>
        </p:txBody>
      </p:sp>
      <p:pic>
        <p:nvPicPr>
          <p:cNvPr id="130" name="Google Shape;130;p13"/>
          <p:cNvPicPr preferRelativeResize="0"/>
          <p:nvPr/>
        </p:nvPicPr>
        <p:blipFill>
          <a:blip r:embed="rId3">
            <a:alphaModFix/>
          </a:blip>
          <a:stretch>
            <a:fillRect/>
          </a:stretch>
        </p:blipFill>
        <p:spPr>
          <a:xfrm>
            <a:off x="2051100" y="231475"/>
            <a:ext cx="4787024" cy="1519850"/>
          </a:xfrm>
          <a:prstGeom prst="rect">
            <a:avLst/>
          </a:prstGeom>
          <a:noFill/>
          <a:ln>
            <a:noFill/>
          </a:ln>
        </p:spPr>
      </p:pic>
      <p:sp>
        <p:nvSpPr>
          <p:cNvPr id="131" name="Google Shape;131;p13"/>
          <p:cNvSpPr txBox="1"/>
          <p:nvPr/>
        </p:nvSpPr>
        <p:spPr>
          <a:xfrm>
            <a:off x="902375" y="3312975"/>
            <a:ext cx="25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Calibri"/>
                <a:ea typeface="Calibri"/>
                <a:cs typeface="Calibri"/>
                <a:sym typeface="Calibri"/>
              </a:rPr>
              <a:t>Guide:</a:t>
            </a:r>
            <a:r>
              <a:rPr lang="en">
                <a:latin typeface="Calibri"/>
                <a:ea typeface="Calibri"/>
                <a:cs typeface="Calibri"/>
                <a:sym typeface="Calibri"/>
              </a:rPr>
              <a:t> </a:t>
            </a:r>
            <a:r>
              <a:rPr lang="en">
                <a:solidFill>
                  <a:srgbClr val="0B5394"/>
                </a:solidFill>
                <a:latin typeface="Calibri"/>
                <a:ea typeface="Calibri"/>
                <a:cs typeface="Calibri"/>
                <a:sym typeface="Calibri"/>
              </a:rPr>
              <a:t>Prof.Chaitra</a:t>
            </a:r>
            <a:endParaRPr>
              <a:solidFill>
                <a:srgbClr val="0B539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291275" y="520425"/>
            <a:ext cx="3395700" cy="88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u="sng"/>
              <a:t>Overview:</a:t>
            </a:r>
            <a:endParaRPr sz="3200" u="sng"/>
          </a:p>
        </p:txBody>
      </p:sp>
      <p:sp>
        <p:nvSpPr>
          <p:cNvPr id="137" name="Google Shape;137;p14"/>
          <p:cNvSpPr txBox="1"/>
          <p:nvPr/>
        </p:nvSpPr>
        <p:spPr>
          <a:xfrm>
            <a:off x="554300" y="1495350"/>
            <a:ext cx="7966500" cy="21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50">
                <a:solidFill>
                  <a:srgbClr val="222222"/>
                </a:solidFill>
                <a:highlight>
                  <a:srgbClr val="FFFFFF"/>
                </a:highlight>
                <a:latin typeface="Lato"/>
                <a:ea typeface="Lato"/>
                <a:cs typeface="Lato"/>
                <a:sym typeface="Lato"/>
              </a:rPr>
              <a:t>In this project, we will be predicting that whether the patient has diabetes or not on the basis of the features we will provide to our machine learning model, and for that, we will be using the </a:t>
            </a:r>
            <a:r>
              <a:rPr lang="en" sz="2550">
                <a:solidFill>
                  <a:srgbClr val="007BFF"/>
                </a:solidFill>
                <a:highlight>
                  <a:srgbClr val="FFFFFF"/>
                </a:highlight>
                <a:uFill>
                  <a:noFill/>
                </a:uFill>
                <a:latin typeface="Lato"/>
                <a:ea typeface="Lato"/>
                <a:cs typeface="Lato"/>
                <a:sym typeface="Lato"/>
                <a:hlinkClick r:id="rId3">
                  <a:extLst>
                    <a:ext uri="{A12FA001-AC4F-418D-AE19-62706E023703}">
                      <ahyp:hlinkClr val="tx"/>
                    </a:ext>
                  </a:extLst>
                </a:hlinkClick>
              </a:rPr>
              <a:t>Pima Indians Diabetes Database</a:t>
            </a:r>
            <a:r>
              <a:rPr lang="en" sz="2550">
                <a:solidFill>
                  <a:srgbClr val="222222"/>
                </a:solidFill>
                <a:highlight>
                  <a:srgbClr val="FFFFFF"/>
                </a:highlight>
                <a:latin typeface="Lato"/>
                <a:ea typeface="Lato"/>
                <a:cs typeface="Lato"/>
                <a:sym typeface="Lato"/>
              </a:rPr>
              <a:t>.</a:t>
            </a:r>
            <a:endParaRPr sz="2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Platforms used:</a:t>
            </a:r>
            <a:endParaRPr/>
          </a:p>
        </p:txBody>
      </p:sp>
      <p:sp>
        <p:nvSpPr>
          <p:cNvPr id="143" name="Google Shape;143;p15"/>
          <p:cNvSpPr txBox="1"/>
          <p:nvPr/>
        </p:nvSpPr>
        <p:spPr>
          <a:xfrm>
            <a:off x="1302650" y="1544400"/>
            <a:ext cx="7338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Impact"/>
                <a:ea typeface="Impact"/>
                <a:cs typeface="Impact"/>
                <a:sym typeface="Impact"/>
              </a:rPr>
              <a:t>&gt;VS Code (dart,flutter,html,css,JS,Django</a:t>
            </a:r>
            <a:endParaRPr sz="1800">
              <a:latin typeface="Impact"/>
              <a:ea typeface="Impact"/>
              <a:cs typeface="Impact"/>
              <a:sym typeface="Impact"/>
            </a:endParaRPr>
          </a:p>
          <a:p>
            <a:pPr indent="0" lvl="0" marL="0" rtl="0" algn="l">
              <a:spcBef>
                <a:spcPts val="0"/>
              </a:spcBef>
              <a:spcAft>
                <a:spcPts val="0"/>
              </a:spcAft>
              <a:buNone/>
            </a:pPr>
            <a:r>
              <a:rPr lang="en" sz="1800">
                <a:latin typeface="Impact"/>
                <a:ea typeface="Impact"/>
                <a:cs typeface="Impact"/>
                <a:sym typeface="Impact"/>
              </a:rPr>
              <a:t>    ,MongoDB)</a:t>
            </a:r>
            <a:endParaRPr sz="1800">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a:p>
            <a:pPr indent="0" lvl="0" marL="0" rtl="0" algn="l">
              <a:spcBef>
                <a:spcPts val="0"/>
              </a:spcBef>
              <a:spcAft>
                <a:spcPts val="0"/>
              </a:spcAft>
              <a:buNone/>
            </a:pPr>
            <a:r>
              <a:rPr lang="en" sz="1800">
                <a:latin typeface="Impact"/>
                <a:ea typeface="Impact"/>
                <a:cs typeface="Impact"/>
                <a:sym typeface="Impact"/>
              </a:rPr>
              <a:t>&gt;CoLab</a:t>
            </a:r>
            <a:endParaRPr sz="1800">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a:p>
            <a:pPr indent="0" lvl="0" marL="0" rtl="0" algn="l">
              <a:spcBef>
                <a:spcPts val="0"/>
              </a:spcBef>
              <a:spcAft>
                <a:spcPts val="0"/>
              </a:spcAft>
              <a:buNone/>
            </a:pPr>
            <a:r>
              <a:rPr lang="en" sz="1800">
                <a:latin typeface="Impact"/>
                <a:ea typeface="Impact"/>
                <a:cs typeface="Impact"/>
                <a:sym typeface="Impact"/>
              </a:rPr>
              <a:t>&gt;Android  Studio(emulator)</a:t>
            </a:r>
            <a:endParaRPr sz="1800">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p:txBody>
      </p:sp>
      <p:pic>
        <p:nvPicPr>
          <p:cNvPr id="144" name="Google Shape;144;p15"/>
          <p:cNvPicPr preferRelativeResize="0"/>
          <p:nvPr/>
        </p:nvPicPr>
        <p:blipFill>
          <a:blip r:embed="rId3">
            <a:alphaModFix/>
          </a:blip>
          <a:stretch>
            <a:fillRect/>
          </a:stretch>
        </p:blipFill>
        <p:spPr>
          <a:xfrm>
            <a:off x="5171544" y="1309544"/>
            <a:ext cx="1071575" cy="1071575"/>
          </a:xfrm>
          <a:prstGeom prst="rect">
            <a:avLst/>
          </a:prstGeom>
          <a:noFill/>
          <a:ln>
            <a:noFill/>
          </a:ln>
        </p:spPr>
      </p:pic>
      <p:pic>
        <p:nvPicPr>
          <p:cNvPr id="145" name="Google Shape;145;p15"/>
          <p:cNvPicPr preferRelativeResize="0"/>
          <p:nvPr/>
        </p:nvPicPr>
        <p:blipFill>
          <a:blip r:embed="rId4">
            <a:alphaModFix/>
          </a:blip>
          <a:stretch>
            <a:fillRect/>
          </a:stretch>
        </p:blipFill>
        <p:spPr>
          <a:xfrm>
            <a:off x="2582159" y="2452996"/>
            <a:ext cx="2159062" cy="954600"/>
          </a:xfrm>
          <a:prstGeom prst="rect">
            <a:avLst/>
          </a:prstGeom>
          <a:noFill/>
          <a:ln>
            <a:noFill/>
          </a:ln>
        </p:spPr>
      </p:pic>
      <p:pic>
        <p:nvPicPr>
          <p:cNvPr id="146" name="Google Shape;146;p15"/>
          <p:cNvPicPr preferRelativeResize="0"/>
          <p:nvPr/>
        </p:nvPicPr>
        <p:blipFill>
          <a:blip r:embed="rId5">
            <a:alphaModFix/>
          </a:blip>
          <a:stretch>
            <a:fillRect/>
          </a:stretch>
        </p:blipFill>
        <p:spPr>
          <a:xfrm>
            <a:off x="5171550" y="2887300"/>
            <a:ext cx="1273100" cy="198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349100" y="348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Flow</a:t>
            </a:r>
            <a:endParaRPr/>
          </a:p>
        </p:txBody>
      </p:sp>
      <p:pic>
        <p:nvPicPr>
          <p:cNvPr id="152" name="Google Shape;152;p16"/>
          <p:cNvPicPr preferRelativeResize="0"/>
          <p:nvPr/>
        </p:nvPicPr>
        <p:blipFill>
          <a:blip r:embed="rId3">
            <a:alphaModFix/>
          </a:blip>
          <a:stretch>
            <a:fillRect/>
          </a:stretch>
        </p:blipFill>
        <p:spPr>
          <a:xfrm>
            <a:off x="2382050" y="918525"/>
            <a:ext cx="4379888" cy="3535400"/>
          </a:xfrm>
          <a:prstGeom prst="rect">
            <a:avLst/>
          </a:prstGeom>
          <a:noFill/>
          <a:ln>
            <a:noFill/>
          </a:ln>
        </p:spPr>
      </p:pic>
      <p:sp>
        <p:nvSpPr>
          <p:cNvPr id="153" name="Google Shape;153;p16"/>
          <p:cNvSpPr txBox="1"/>
          <p:nvPr/>
        </p:nvSpPr>
        <p:spPr>
          <a:xfrm>
            <a:off x="2382050" y="918525"/>
            <a:ext cx="17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Deployment in cloud</a:t>
            </a:r>
            <a:endParaRPr>
              <a:latin typeface="Calibri"/>
              <a:ea typeface="Calibri"/>
              <a:cs typeface="Calibri"/>
              <a:sym typeface="Calibri"/>
            </a:endParaRPr>
          </a:p>
        </p:txBody>
      </p:sp>
      <p:pic>
        <p:nvPicPr>
          <p:cNvPr id="154" name="Google Shape;154;p16"/>
          <p:cNvPicPr preferRelativeResize="0"/>
          <p:nvPr/>
        </p:nvPicPr>
        <p:blipFill>
          <a:blip r:embed="rId4">
            <a:alphaModFix/>
          </a:blip>
          <a:stretch>
            <a:fillRect/>
          </a:stretch>
        </p:blipFill>
        <p:spPr>
          <a:xfrm>
            <a:off x="5220693" y="3773700"/>
            <a:ext cx="681950" cy="1060775"/>
          </a:xfrm>
          <a:prstGeom prst="rect">
            <a:avLst/>
          </a:prstGeom>
          <a:noFill/>
          <a:ln>
            <a:noFill/>
          </a:ln>
        </p:spPr>
      </p:pic>
      <p:sp>
        <p:nvSpPr>
          <p:cNvPr id="155" name="Google Shape;155;p16"/>
          <p:cNvSpPr txBox="1"/>
          <p:nvPr/>
        </p:nvSpPr>
        <p:spPr>
          <a:xfrm>
            <a:off x="3484550" y="2000975"/>
            <a:ext cx="123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(dart,flutter,html,css,JS,Django,,MongoDB)</a:t>
            </a:r>
            <a:endParaRPr sz="800">
              <a:latin typeface="Nunito"/>
              <a:ea typeface="Nunito"/>
              <a:cs typeface="Nunito"/>
              <a:sym typeface="Nunito"/>
            </a:endParaRPr>
          </a:p>
          <a:p>
            <a:pPr indent="0" lvl="0" marL="0" rtl="0" algn="l">
              <a:spcBef>
                <a:spcPts val="0"/>
              </a:spcBef>
              <a:spcAft>
                <a:spcPts val="0"/>
              </a:spcAft>
              <a:buNone/>
            </a:pPr>
            <a:r>
              <a:t/>
            </a:r>
            <a:endParaRPr sz="400">
              <a:latin typeface="Nunito"/>
              <a:ea typeface="Nunito"/>
              <a:cs typeface="Nunito"/>
              <a:sym typeface="Nunito"/>
            </a:endParaRPr>
          </a:p>
        </p:txBody>
      </p:sp>
      <p:pic>
        <p:nvPicPr>
          <p:cNvPr id="156" name="Google Shape;156;p16"/>
          <p:cNvPicPr preferRelativeResize="0"/>
          <p:nvPr/>
        </p:nvPicPr>
        <p:blipFill>
          <a:blip r:embed="rId5">
            <a:alphaModFix/>
          </a:blip>
          <a:stretch>
            <a:fillRect/>
          </a:stretch>
        </p:blipFill>
        <p:spPr>
          <a:xfrm>
            <a:off x="1640675" y="3502625"/>
            <a:ext cx="2184525" cy="1227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