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4292-D387-46A3-8B77-454C7353B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E0253A-ED0E-4D20-88A4-8FDEC53E5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6A61D3-5D1B-4C59-AD1C-F49A785FAE99}"/>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53BB49FF-81DE-45D4-8E86-67DF2C824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1D23B-B0C3-49C1-8DF2-85766299FB40}"/>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108671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3860-D8D9-4EF6-9CA5-F66B4CE6EA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7F5B0E-394A-46CB-8749-1A413279B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8AC3B-7BDF-421C-96EF-E1D2133ADB97}"/>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9E77ED24-2C23-4713-9199-0DDB8BD03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45E5D-0EF2-4FEA-8DCA-5D352604AA28}"/>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66031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E8D11-951F-4D1B-84A9-C94ACD40C8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EE2A1-C78C-4D72-97A3-E7CDC401B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30B09-A855-4B20-BB94-D3C2F7BDDAF9}"/>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7CF212B4-4F44-4248-92FA-EF611B5EC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450DA-C9A2-4C05-985C-CBEE92DDB5D6}"/>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368614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6277-AEF8-4E91-AF11-1853BE1CF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EA33A2-EAF7-472F-91C5-397E2E26D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27249-F2D3-407E-B4C3-8CBE8CEB850B}"/>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1F3B26F4-E366-4CB6-BAF6-603F92EB9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9BAF3-5037-4F0E-B063-DF3514FDF952}"/>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424977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70AF-8CD6-4E47-ABAC-B15B6725D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96FC0C-7A97-4AD2-819B-96DD86E3E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39DBE-C4BE-4470-BB3A-7A852008A06C}"/>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1C9458EC-76CD-4DC7-A0C0-C85A11E4C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1150B-396C-497D-B972-6D7599364233}"/>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333614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3174-E71D-4163-8B95-17D23E0BC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689DF-1E81-4450-B9B8-643DE7FD7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FDC106-B10B-4D8B-B728-4CF33FD07B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803CA0-6B4A-4BF2-8C16-B566121047AC}"/>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6" name="Footer Placeholder 5">
            <a:extLst>
              <a:ext uri="{FF2B5EF4-FFF2-40B4-BE49-F238E27FC236}">
                <a16:creationId xmlns:a16="http://schemas.microsoft.com/office/drawing/2014/main" id="{A13A75A7-8045-4BDF-9622-DF1B71587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0CA3D-0F3C-4D67-AA3C-73FBBFDD09F7}"/>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22254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37BB-8257-418C-B1D3-F18A8C41EB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04CD1-3506-49B2-B4F6-49A35271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DB35D-B823-48D1-B339-D39F99DFC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B75EF9-C3C4-4D5C-9643-55BF4880B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E00A24-C95C-4C9D-917D-D2E885E7D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1BB933-636B-462E-9B0F-1820BB3CD971}"/>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8" name="Footer Placeholder 7">
            <a:extLst>
              <a:ext uri="{FF2B5EF4-FFF2-40B4-BE49-F238E27FC236}">
                <a16:creationId xmlns:a16="http://schemas.microsoft.com/office/drawing/2014/main" id="{BBE47569-1DBF-42E2-9556-9547967B0B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BA7043-89D6-48BB-8606-8BC56AED484A}"/>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26182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D1FF-9C73-4762-B971-0F81E8568A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031787-C975-4787-AD7C-763FEF976E9A}"/>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4" name="Footer Placeholder 3">
            <a:extLst>
              <a:ext uri="{FF2B5EF4-FFF2-40B4-BE49-F238E27FC236}">
                <a16:creationId xmlns:a16="http://schemas.microsoft.com/office/drawing/2014/main" id="{27CE5148-0982-4013-8DBD-D0EDCADEE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5A9A73-C5C5-43AE-8762-6B5C95F289F8}"/>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106486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A1BBA-2324-4A4A-B0FF-2CF296C3D33A}"/>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3" name="Footer Placeholder 2">
            <a:extLst>
              <a:ext uri="{FF2B5EF4-FFF2-40B4-BE49-F238E27FC236}">
                <a16:creationId xmlns:a16="http://schemas.microsoft.com/office/drawing/2014/main" id="{179B324A-0AB7-466B-841B-0D0D7655BA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46D11-BFA6-46AF-9DCF-1FE32FBED752}"/>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251848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E899-BC2D-4170-8C79-48FAA8CC1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8016E2-CABC-4589-9435-8A1F08CA4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82694-0E76-4BBD-9438-6479F6D97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02F86-CE92-4F8A-8D1B-8D6EE49BD648}"/>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6" name="Footer Placeholder 5">
            <a:extLst>
              <a:ext uri="{FF2B5EF4-FFF2-40B4-BE49-F238E27FC236}">
                <a16:creationId xmlns:a16="http://schemas.microsoft.com/office/drawing/2014/main" id="{A698DE44-F067-485A-B9E4-B50E731B29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C1004-42D6-4EA5-989D-F0D0C291A79A}"/>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210219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08ED-EB98-47C7-A7FD-BC67A2F58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EE8F6F-452B-4B7B-B274-7101111DBB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6F9FC6-7D0F-4F6C-A37D-065C7222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17369-0D87-4302-A399-8AF27195DE1C}"/>
              </a:ext>
            </a:extLst>
          </p:cNvPr>
          <p:cNvSpPr>
            <a:spLocks noGrp="1"/>
          </p:cNvSpPr>
          <p:nvPr>
            <p:ph type="dt" sz="half" idx="10"/>
          </p:nvPr>
        </p:nvSpPr>
        <p:spPr/>
        <p:txBody>
          <a:bodyPr/>
          <a:lstStyle/>
          <a:p>
            <a:fld id="{72180572-9AAC-4C47-A6ED-5EF5B1AEA2EA}" type="datetimeFigureOut">
              <a:rPr lang="en-IN" smtClean="0"/>
              <a:t>04-03-2022</a:t>
            </a:fld>
            <a:endParaRPr lang="en-IN"/>
          </a:p>
        </p:txBody>
      </p:sp>
      <p:sp>
        <p:nvSpPr>
          <p:cNvPr id="6" name="Footer Placeholder 5">
            <a:extLst>
              <a:ext uri="{FF2B5EF4-FFF2-40B4-BE49-F238E27FC236}">
                <a16:creationId xmlns:a16="http://schemas.microsoft.com/office/drawing/2014/main" id="{1B97E718-B56A-4309-935A-9155573F8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C35CD-6FD9-42A5-BB6C-D5FD7CD9BA49}"/>
              </a:ext>
            </a:extLst>
          </p:cNvPr>
          <p:cNvSpPr>
            <a:spLocks noGrp="1"/>
          </p:cNvSpPr>
          <p:nvPr>
            <p:ph type="sldNum" sz="quarter" idx="12"/>
          </p:nvPr>
        </p:nvSpPr>
        <p:spPr/>
        <p:txBody>
          <a:bodyPr/>
          <a:lstStyle/>
          <a:p>
            <a:fld id="{290A550B-B0E5-4E98-BBBE-C18063733CE1}" type="slidenum">
              <a:rPr lang="en-IN" smtClean="0"/>
              <a:t>‹#›</a:t>
            </a:fld>
            <a:endParaRPr lang="en-IN"/>
          </a:p>
        </p:txBody>
      </p:sp>
    </p:spTree>
    <p:extLst>
      <p:ext uri="{BB962C8B-B14F-4D97-AF65-F5344CB8AC3E}">
        <p14:creationId xmlns:p14="http://schemas.microsoft.com/office/powerpoint/2010/main" val="234318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A9263-3EA7-4169-BF6C-5CD6848FA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6E192-5EED-411A-AB4D-92981380A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7EA79-8BD9-494B-B146-E62A6FE9C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80572-9AAC-4C47-A6ED-5EF5B1AEA2EA}" type="datetimeFigureOut">
              <a:rPr lang="en-IN" smtClean="0"/>
              <a:t>04-03-2022</a:t>
            </a:fld>
            <a:endParaRPr lang="en-IN"/>
          </a:p>
        </p:txBody>
      </p:sp>
      <p:sp>
        <p:nvSpPr>
          <p:cNvPr id="5" name="Footer Placeholder 4">
            <a:extLst>
              <a:ext uri="{FF2B5EF4-FFF2-40B4-BE49-F238E27FC236}">
                <a16:creationId xmlns:a16="http://schemas.microsoft.com/office/drawing/2014/main" id="{25C463EC-6628-47B9-B117-B40DFC5E3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D7DC23-8421-494C-8E06-E798CFBB7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A550B-B0E5-4E98-BBBE-C18063733CE1}" type="slidenum">
              <a:rPr lang="en-IN" smtClean="0"/>
              <a:t>‹#›</a:t>
            </a:fld>
            <a:endParaRPr lang="en-IN"/>
          </a:p>
        </p:txBody>
      </p:sp>
    </p:spTree>
    <p:extLst>
      <p:ext uri="{BB962C8B-B14F-4D97-AF65-F5344CB8AC3E}">
        <p14:creationId xmlns:p14="http://schemas.microsoft.com/office/powerpoint/2010/main" val="312013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Text Placeholder 4">
            <a:extLst>
              <a:ext uri="{FF2B5EF4-FFF2-40B4-BE49-F238E27FC236}">
                <a16:creationId xmlns:a16="http://schemas.microsoft.com/office/drawing/2014/main" id="{69108DAD-6691-4DF2-9348-078386DAA9C6}"/>
              </a:ext>
            </a:extLst>
          </p:cNvPr>
          <p:cNvSpPr>
            <a:spLocks noGrp="1"/>
          </p:cNvSpPr>
          <p:nvPr>
            <p:ph type="body" idx="1"/>
          </p:nvPr>
        </p:nvSpPr>
        <p:spPr>
          <a:xfrm>
            <a:off x="4439633" y="4518923"/>
            <a:ext cx="3312734" cy="1141851"/>
          </a:xfrm>
          <a:noFill/>
        </p:spPr>
        <p:txBody>
          <a:bodyPr vert="horz" lIns="91440" tIns="45720" rIns="91440" bIns="45720" rtlCol="0">
            <a:normAutofit/>
          </a:bodyPr>
          <a:lstStyle/>
          <a:p>
            <a:pPr algn="ctr"/>
            <a:r>
              <a:rPr lang="en-US" sz="2000" dirty="0">
                <a:solidFill>
                  <a:srgbClr val="080808"/>
                </a:solidFill>
              </a:rPr>
              <a:t>Presentation on FEA</a:t>
            </a:r>
            <a:endParaRPr lang="en-US" sz="2000" kern="1200" dirty="0">
              <a:solidFill>
                <a:srgbClr val="080808"/>
              </a:solidFill>
              <a:latin typeface="+mn-lt"/>
              <a:ea typeface="+mn-ea"/>
              <a:cs typeface="+mn-cs"/>
            </a:endParaRPr>
          </a:p>
        </p:txBody>
      </p:sp>
      <p:sp>
        <p:nvSpPr>
          <p:cNvPr id="4" name="Title 3">
            <a:extLst>
              <a:ext uri="{FF2B5EF4-FFF2-40B4-BE49-F238E27FC236}">
                <a16:creationId xmlns:a16="http://schemas.microsoft.com/office/drawing/2014/main" id="{01BE8D2B-19B6-404A-9C61-7906E28CA3D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APL-405 PROJECT </a:t>
            </a: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2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A2477-CD68-4DC3-A4CC-A697934FA845}"/>
              </a:ext>
            </a:extLst>
          </p:cNvPr>
          <p:cNvSpPr>
            <a:spLocks noGrp="1"/>
          </p:cNvSpPr>
          <p:nvPr>
            <p:ph type="title"/>
          </p:nvPr>
        </p:nvSpPr>
        <p:spPr>
          <a:xfrm>
            <a:off x="838200" y="167951"/>
            <a:ext cx="10515600" cy="643813"/>
          </a:xfrm>
        </p:spPr>
        <p:txBody>
          <a:bodyPr>
            <a:normAutofit fontScale="90000"/>
          </a:bodyPr>
          <a:lstStyle/>
          <a:p>
            <a:r>
              <a:rPr lang="en-IN" dirty="0"/>
              <a:t>                          FEA and FEM</a:t>
            </a:r>
          </a:p>
        </p:txBody>
      </p:sp>
      <p:sp>
        <p:nvSpPr>
          <p:cNvPr id="5" name="Content Placeholder 4">
            <a:extLst>
              <a:ext uri="{FF2B5EF4-FFF2-40B4-BE49-F238E27FC236}">
                <a16:creationId xmlns:a16="http://schemas.microsoft.com/office/drawing/2014/main" id="{4C699FBE-58B0-449E-A01E-1EE10E1A69FE}"/>
              </a:ext>
            </a:extLst>
          </p:cNvPr>
          <p:cNvSpPr>
            <a:spLocks noGrp="1"/>
          </p:cNvSpPr>
          <p:nvPr>
            <p:ph idx="1"/>
          </p:nvPr>
        </p:nvSpPr>
        <p:spPr>
          <a:xfrm>
            <a:off x="354563" y="1045029"/>
            <a:ext cx="11607282" cy="5430416"/>
          </a:xfrm>
        </p:spPr>
        <p:txBody>
          <a:bodyPr/>
          <a:lstStyle/>
          <a:p>
            <a:r>
              <a:rPr lang="en-IN" dirty="0"/>
              <a:t>FEA –</a:t>
            </a:r>
            <a:r>
              <a:rPr lang="en-US" dirty="0"/>
              <a:t>Finite element analysis (FEA) is the process of simulating the behavior of a part or assembly under given conditions so that it can be assessed using the finite element method (FEM).</a:t>
            </a:r>
          </a:p>
          <a:p>
            <a:r>
              <a:rPr lang="en-IN" dirty="0"/>
              <a:t>To understand FEA, we have to understand the concept of FEM</a:t>
            </a:r>
            <a:r>
              <a:rPr lang="en-US" dirty="0"/>
              <a:t>.</a:t>
            </a:r>
          </a:p>
          <a:p>
            <a:r>
              <a:rPr lang="en-US" dirty="0"/>
              <a:t>FEM - </a:t>
            </a:r>
            <a:r>
              <a:rPr lang="en-IN" dirty="0"/>
              <a:t>Finite Element Method is a method of solving stress-strain relation problems in mechanics. In this method we solves problem by splitting the body into a number of much smaller elements those are connected at nodes.</a:t>
            </a:r>
          </a:p>
          <a:p>
            <a:r>
              <a:rPr lang="en-IN" dirty="0"/>
              <a:t>This splitting process is called discretisation and the collection of nodes is called the mesh. Discretisation is done because applying equilibrium conditions to the entire body is much harder than to the finite discrete but simple elements.</a:t>
            </a:r>
          </a:p>
        </p:txBody>
      </p:sp>
    </p:spTree>
    <p:extLst>
      <p:ext uri="{BB962C8B-B14F-4D97-AF65-F5344CB8AC3E}">
        <p14:creationId xmlns:p14="http://schemas.microsoft.com/office/powerpoint/2010/main" val="38721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039F-C924-413E-87F4-3B868A0CC1F3}"/>
              </a:ext>
            </a:extLst>
          </p:cNvPr>
          <p:cNvSpPr>
            <a:spLocks noGrp="1"/>
          </p:cNvSpPr>
          <p:nvPr>
            <p:ph type="title"/>
          </p:nvPr>
        </p:nvSpPr>
        <p:spPr>
          <a:xfrm flipV="1">
            <a:off x="838200" y="-1065320"/>
            <a:ext cx="10515600" cy="45719"/>
          </a:xfrm>
        </p:spPr>
        <p:txBody>
          <a:bodyPr>
            <a:normAutofit fontScale="90000"/>
          </a:bodyPr>
          <a:lstStyle/>
          <a:p>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7BEF51-3CEE-4A8D-A505-4D8E6F6DADB7}"/>
                  </a:ext>
                </a:extLst>
              </p:cNvPr>
              <p:cNvSpPr>
                <a:spLocks noGrp="1"/>
              </p:cNvSpPr>
              <p:nvPr>
                <p:ph idx="1"/>
              </p:nvPr>
            </p:nvSpPr>
            <p:spPr>
              <a:xfrm>
                <a:off x="690465" y="905069"/>
                <a:ext cx="11112759" cy="5271894"/>
              </a:xfrm>
            </p:spPr>
            <p:txBody>
              <a:bodyPr>
                <a:normAutofit/>
              </a:bodyPr>
              <a:lstStyle/>
              <a:p>
                <a:pPr algn="ctr"/>
                <a:r>
                  <a:rPr lang="en-IN" dirty="0"/>
                  <a:t>After discretisation, stress-strain relation is applied to each nodes that is-</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𝐾</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oMath>
                </a14:m>
                <a:endParaRPr lang="en-IN" dirty="0"/>
              </a:p>
              <a:p>
                <a:pPr marL="0" indent="0">
                  <a:buNone/>
                </a:pPr>
                <a:r>
                  <a:rPr lang="en-IN" dirty="0"/>
                  <a:t> </a:t>
                </a:r>
                <a:r>
                  <a:rPr lang="en-US" dirty="0"/>
                  <a:t>Where x and f are the displacements and externally applied forces at the nodal points. The formation of the K matrix is dependent on the type of problem being attacked, and this module will outline the approach for truss and linear elastic stress analyses. Commercial codes may have very large element libraries, with elements appropriate to a wide range of problem types.</a:t>
                </a:r>
              </a:p>
              <a:p>
                <a:pPr marL="0" indent="0">
                  <a:buNone/>
                </a:pPr>
                <a:r>
                  <a:rPr lang="en-US" dirty="0"/>
                  <a:t>                      </a:t>
                </a:r>
              </a:p>
              <a:p>
                <a:pPr marL="0" indent="0">
                  <a:buNone/>
                </a:pPr>
                <a:r>
                  <a:rPr lang="en-US" dirty="0"/>
                  <a:t>                                        Now going towards FEA</a:t>
                </a:r>
              </a:p>
              <a:p>
                <a:pPr marL="0" indent="0">
                  <a:buNone/>
                </a:pPr>
                <a:r>
                  <a:rPr lang="en-US" dirty="0"/>
                  <a:t> </a:t>
                </a:r>
                <a:endParaRPr lang="en-IN" dirty="0"/>
              </a:p>
            </p:txBody>
          </p:sp>
        </mc:Choice>
        <mc:Fallback>
          <p:sp>
            <p:nvSpPr>
              <p:cNvPr id="3" name="Content Placeholder 2">
                <a:extLst>
                  <a:ext uri="{FF2B5EF4-FFF2-40B4-BE49-F238E27FC236}">
                    <a16:creationId xmlns:a16="http://schemas.microsoft.com/office/drawing/2014/main" id="{227BEF51-3CEE-4A8D-A505-4D8E6F6DADB7}"/>
                  </a:ext>
                </a:extLst>
              </p:cNvPr>
              <p:cNvSpPr>
                <a:spLocks noGrp="1" noRot="1" noChangeAspect="1" noMove="1" noResize="1" noEditPoints="1" noAdjustHandles="1" noChangeArrowheads="1" noChangeShapeType="1" noTextEdit="1"/>
              </p:cNvSpPr>
              <p:nvPr>
                <p:ph idx="1"/>
              </p:nvPr>
            </p:nvSpPr>
            <p:spPr>
              <a:xfrm>
                <a:off x="690465" y="905069"/>
                <a:ext cx="11112759" cy="5271894"/>
              </a:xfrm>
              <a:blipFill>
                <a:blip r:embed="rId2"/>
                <a:stretch>
                  <a:fillRect l="-1097" t="-1850" r="-1426"/>
                </a:stretch>
              </a:blipFill>
            </p:spPr>
            <p:txBody>
              <a:bodyPr/>
              <a:lstStyle/>
              <a:p>
                <a:r>
                  <a:rPr lang="en-IN">
                    <a:noFill/>
                  </a:rPr>
                  <a:t> </a:t>
                </a:r>
              </a:p>
            </p:txBody>
          </p:sp>
        </mc:Fallback>
      </mc:AlternateContent>
    </p:spTree>
    <p:extLst>
      <p:ext uri="{BB962C8B-B14F-4D97-AF65-F5344CB8AC3E}">
        <p14:creationId xmlns:p14="http://schemas.microsoft.com/office/powerpoint/2010/main" val="279614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FF00-E60A-4D8A-8D01-3131B5EFE341}"/>
              </a:ext>
            </a:extLst>
          </p:cNvPr>
          <p:cNvSpPr>
            <a:spLocks noGrp="1"/>
          </p:cNvSpPr>
          <p:nvPr>
            <p:ph type="title"/>
          </p:nvPr>
        </p:nvSpPr>
        <p:spPr>
          <a:xfrm>
            <a:off x="838200" y="142043"/>
            <a:ext cx="10515600" cy="914401"/>
          </a:xfrm>
        </p:spPr>
        <p:txBody>
          <a:bodyPr>
            <a:normAutofit/>
          </a:bodyPr>
          <a:lstStyle/>
          <a:p>
            <a:endParaRPr lang="en-IN" dirty="0"/>
          </a:p>
        </p:txBody>
      </p:sp>
      <p:pic>
        <p:nvPicPr>
          <p:cNvPr id="5" name="Content Placeholder 4">
            <a:extLst>
              <a:ext uri="{FF2B5EF4-FFF2-40B4-BE49-F238E27FC236}">
                <a16:creationId xmlns:a16="http://schemas.microsoft.com/office/drawing/2014/main" id="{8A1032C7-1A8D-4E21-A86F-C14105815F82}"/>
              </a:ext>
            </a:extLst>
          </p:cNvPr>
          <p:cNvPicPr>
            <a:picLocks noGrp="1" noChangeAspect="1"/>
          </p:cNvPicPr>
          <p:nvPr>
            <p:ph idx="1"/>
          </p:nvPr>
        </p:nvPicPr>
        <p:blipFill>
          <a:blip r:embed="rId2"/>
          <a:stretch>
            <a:fillRect/>
          </a:stretch>
        </p:blipFill>
        <p:spPr>
          <a:xfrm>
            <a:off x="457446" y="142043"/>
            <a:ext cx="11820372" cy="6425840"/>
          </a:xfrm>
        </p:spPr>
      </p:pic>
    </p:spTree>
    <p:extLst>
      <p:ext uri="{BB962C8B-B14F-4D97-AF65-F5344CB8AC3E}">
        <p14:creationId xmlns:p14="http://schemas.microsoft.com/office/powerpoint/2010/main" val="79506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968-70CC-4A9A-8C4F-85D27C2CA5DD}"/>
              </a:ext>
            </a:extLst>
          </p:cNvPr>
          <p:cNvSpPr>
            <a:spLocks noGrp="1"/>
          </p:cNvSpPr>
          <p:nvPr>
            <p:ph type="title"/>
          </p:nvPr>
        </p:nvSpPr>
        <p:spPr>
          <a:xfrm flipV="1">
            <a:off x="838200" y="-727969"/>
            <a:ext cx="10515600" cy="1775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B3606AD-F22B-45BD-9330-40DCE2B982E9}"/>
              </a:ext>
            </a:extLst>
          </p:cNvPr>
          <p:cNvSpPr>
            <a:spLocks noGrp="1"/>
          </p:cNvSpPr>
          <p:nvPr>
            <p:ph idx="1"/>
          </p:nvPr>
        </p:nvSpPr>
        <p:spPr>
          <a:xfrm>
            <a:off x="838200" y="683581"/>
            <a:ext cx="10835936" cy="5493382"/>
          </a:xfrm>
        </p:spPr>
        <p:txBody>
          <a:bodyPr>
            <a:normAutofit lnSpcReduction="10000"/>
          </a:bodyPr>
          <a:lstStyle/>
          <a:p>
            <a:r>
              <a:rPr lang="en-IN" dirty="0">
                <a:solidFill>
                  <a:srgbClr val="FF0000"/>
                </a:solidFill>
              </a:rPr>
              <a:t>Define the problem </a:t>
            </a:r>
            <a:r>
              <a:rPr lang="en-IN" dirty="0"/>
              <a:t>– Init, we examine the problem , understand how </a:t>
            </a:r>
            <a:r>
              <a:rPr lang="en-IN" dirty="0" err="1"/>
              <a:t>fea</a:t>
            </a:r>
            <a:r>
              <a:rPr lang="en-IN" dirty="0"/>
              <a:t> is applied, which type of stiffness matrix is used, element’ shape, types of loads and boundary conditions.</a:t>
            </a:r>
          </a:p>
          <a:p>
            <a:pPr marL="0" indent="0">
              <a:buNone/>
            </a:pPr>
            <a:endParaRPr lang="en-IN" dirty="0"/>
          </a:p>
          <a:p>
            <a:r>
              <a:rPr lang="en-IN" dirty="0">
                <a:solidFill>
                  <a:srgbClr val="FF0000"/>
                </a:solidFill>
              </a:rPr>
              <a:t>Discretisation</a:t>
            </a:r>
            <a:r>
              <a:rPr lang="en-IN" dirty="0"/>
              <a:t>  – Construct a model in that given body or structure is divided into the elements of desired shape (say triangle or square) and these elements are connected at nodes, those nodes have some fixed displacements. Note down the nodes (or their displacements) which will work as input in the analysis step.</a:t>
            </a:r>
          </a:p>
          <a:p>
            <a:pPr marL="0" indent="0">
              <a:buNone/>
            </a:pPr>
            <a:endParaRPr lang="en-IN" dirty="0"/>
          </a:p>
          <a:p>
            <a:r>
              <a:rPr lang="en-IN" dirty="0">
                <a:solidFill>
                  <a:srgbClr val="FF0000"/>
                </a:solidFill>
              </a:rPr>
              <a:t>Define the element stiffness matrix(K) </a:t>
            </a:r>
            <a:r>
              <a:rPr lang="en-IN" dirty="0"/>
              <a:t>– This matrix vary according to type of problem, type of shape of element chosen and type of method being used to solve the problem.</a:t>
            </a:r>
          </a:p>
        </p:txBody>
      </p:sp>
    </p:spTree>
    <p:extLst>
      <p:ext uri="{BB962C8B-B14F-4D97-AF65-F5344CB8AC3E}">
        <p14:creationId xmlns:p14="http://schemas.microsoft.com/office/powerpoint/2010/main" val="109457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43F9-3A82-49F2-A61B-311B09A57775}"/>
              </a:ext>
            </a:extLst>
          </p:cNvPr>
          <p:cNvSpPr>
            <a:spLocks noGrp="1"/>
          </p:cNvSpPr>
          <p:nvPr>
            <p:ph type="title"/>
          </p:nvPr>
        </p:nvSpPr>
        <p:spPr>
          <a:xfrm flipV="1">
            <a:off x="838200" y="-692458"/>
            <a:ext cx="10515600" cy="798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E644A07-1F9E-440D-BB2B-2490CE751BEB}"/>
              </a:ext>
            </a:extLst>
          </p:cNvPr>
          <p:cNvSpPr>
            <a:spLocks noGrp="1"/>
          </p:cNvSpPr>
          <p:nvPr>
            <p:ph idx="1"/>
          </p:nvPr>
        </p:nvSpPr>
        <p:spPr>
          <a:xfrm>
            <a:off x="408373" y="621437"/>
            <a:ext cx="11256885" cy="5555526"/>
          </a:xfrm>
        </p:spPr>
        <p:txBody>
          <a:bodyPr/>
          <a:lstStyle/>
          <a:p>
            <a:pPr marL="0" indent="0">
              <a:buNone/>
            </a:pPr>
            <a:r>
              <a:rPr lang="en-IN" dirty="0"/>
              <a:t> Some methods are</a:t>
            </a:r>
          </a:p>
          <a:p>
            <a:pPr marL="0" indent="0">
              <a:buNone/>
            </a:pPr>
            <a:r>
              <a:rPr lang="en-IN" dirty="0"/>
              <a:t>              1). Direct method </a:t>
            </a:r>
          </a:p>
          <a:p>
            <a:pPr marL="0" indent="0">
              <a:buNone/>
            </a:pPr>
            <a:r>
              <a:rPr lang="en-IN" dirty="0"/>
              <a:t>              2). Variational method</a:t>
            </a:r>
          </a:p>
          <a:p>
            <a:pPr marL="0" indent="0">
              <a:buNone/>
            </a:pPr>
            <a:r>
              <a:rPr lang="en-IN" dirty="0"/>
              <a:t>              3). Method of weight residuals</a:t>
            </a:r>
          </a:p>
          <a:p>
            <a:pPr marL="0" indent="0">
              <a:buNone/>
            </a:pPr>
            <a:r>
              <a:rPr lang="en-IN" dirty="0"/>
              <a:t> </a:t>
            </a:r>
            <a:r>
              <a:rPr lang="en-IN" dirty="0">
                <a:solidFill>
                  <a:srgbClr val="FF0000"/>
                </a:solidFill>
              </a:rPr>
              <a:t>Assemble the global stiffness matrix </a:t>
            </a:r>
            <a:r>
              <a:rPr lang="en-IN" dirty="0"/>
              <a:t>– The element stiffness matrices are    now assembled into a global stiffness matrix based on element connectivity.  Now, this matrix will define how the complete body will respond to any applied load and using boundary conditions we can get displacement or stress at each node.</a:t>
            </a:r>
          </a:p>
          <a:p>
            <a:pPr marL="0" indent="0">
              <a:buNone/>
            </a:pPr>
            <a:r>
              <a:rPr lang="en-IN" dirty="0">
                <a:solidFill>
                  <a:srgbClr val="FF0000"/>
                </a:solidFill>
              </a:rPr>
              <a:t> Solve </a:t>
            </a:r>
            <a:r>
              <a:rPr lang="en-IN" dirty="0"/>
              <a:t>– After getting global matrix we can solve for any other variable at any desirable node.</a:t>
            </a:r>
            <a:endParaRPr lang="en-IN" dirty="0">
              <a:solidFill>
                <a:srgbClr val="FF0000"/>
              </a:solidFill>
            </a:endParaRPr>
          </a:p>
        </p:txBody>
      </p:sp>
    </p:spTree>
    <p:extLst>
      <p:ext uri="{BB962C8B-B14F-4D97-AF65-F5344CB8AC3E}">
        <p14:creationId xmlns:p14="http://schemas.microsoft.com/office/powerpoint/2010/main" val="80061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F836-4974-45AA-9BD7-89E5A529AC53}"/>
              </a:ext>
            </a:extLst>
          </p:cNvPr>
          <p:cNvSpPr>
            <a:spLocks noGrp="1"/>
          </p:cNvSpPr>
          <p:nvPr>
            <p:ph type="title"/>
          </p:nvPr>
        </p:nvSpPr>
        <p:spPr>
          <a:xfrm>
            <a:off x="838200" y="-267662"/>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B0A4059-2A52-46B3-98FE-14E56C4F35A8}"/>
              </a:ext>
            </a:extLst>
          </p:cNvPr>
          <p:cNvSpPr>
            <a:spLocks noGrp="1"/>
          </p:cNvSpPr>
          <p:nvPr>
            <p:ph idx="1"/>
          </p:nvPr>
        </p:nvSpPr>
        <p:spPr>
          <a:xfrm>
            <a:off x="838200" y="923278"/>
            <a:ext cx="10515600" cy="5253685"/>
          </a:xfrm>
        </p:spPr>
        <p:txBody>
          <a:bodyPr>
            <a:normAutofit/>
          </a:bodyPr>
          <a:lstStyle/>
          <a:p>
            <a:r>
              <a:rPr lang="en-IN" dirty="0">
                <a:solidFill>
                  <a:srgbClr val="FF0000"/>
                </a:solidFill>
              </a:rPr>
              <a:t>Validation </a:t>
            </a:r>
            <a:r>
              <a:rPr lang="en-IN" dirty="0"/>
              <a:t>– It is done by testing data to check the accuracy of the FEA simulator.</a:t>
            </a:r>
          </a:p>
          <a:p>
            <a:r>
              <a:rPr lang="en-IN" dirty="0">
                <a:solidFill>
                  <a:srgbClr val="FF0000"/>
                </a:solidFill>
              </a:rPr>
              <a:t>Postprocessing</a:t>
            </a:r>
            <a:r>
              <a:rPr lang="en-IN" dirty="0"/>
              <a:t> – It just how we want our output to show.</a:t>
            </a:r>
          </a:p>
          <a:p>
            <a:endParaRPr lang="en-IN" dirty="0"/>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dirty="0"/>
              <a:t>                                                                                                  - Thank you</a:t>
            </a:r>
          </a:p>
          <a:p>
            <a:pPr marL="0" indent="0" algn="ctr">
              <a:buNone/>
            </a:pPr>
            <a:r>
              <a:rPr lang="en-IN" sz="1200" dirty="0"/>
              <a:t>                                                                                                                                                                                                                                 -Vishal Kumar Saini</a:t>
            </a:r>
          </a:p>
          <a:p>
            <a:pPr marL="0" indent="0" algn="ctr">
              <a:buNone/>
            </a:pPr>
            <a:r>
              <a:rPr lang="en-IN" sz="1200" dirty="0"/>
              <a:t>                                                                                                                                                                                                                                        202ME10984</a:t>
            </a:r>
          </a:p>
        </p:txBody>
      </p:sp>
    </p:spTree>
    <p:extLst>
      <p:ext uri="{BB962C8B-B14F-4D97-AF65-F5344CB8AC3E}">
        <p14:creationId xmlns:p14="http://schemas.microsoft.com/office/powerpoint/2010/main" val="410846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494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APL-405 PROJECT </vt:lpstr>
      <vt:lpstr>                          FEA and FEM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APL-405 PROJECT </dc:title>
  <dc:creator>Vishal Kumar Saini</dc:creator>
  <cp:lastModifiedBy>Vishal Kumar Saini</cp:lastModifiedBy>
  <cp:revision>2</cp:revision>
  <dcterms:created xsi:type="dcterms:W3CDTF">2022-03-04T08:52:29Z</dcterms:created>
  <dcterms:modified xsi:type="dcterms:W3CDTF">2022-03-04T10:27:19Z</dcterms:modified>
</cp:coreProperties>
</file>